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1"/>
  </p:notesMasterIdLst>
  <p:handoutMasterIdLst>
    <p:handoutMasterId r:id="rId22"/>
  </p:handoutMasterIdLst>
  <p:sldIdLst>
    <p:sldId id="301" r:id="rId5"/>
    <p:sldId id="257" r:id="rId6"/>
    <p:sldId id="258" r:id="rId7"/>
    <p:sldId id="280" r:id="rId8"/>
    <p:sldId id="288" r:id="rId9"/>
    <p:sldId id="293" r:id="rId10"/>
    <p:sldId id="289" r:id="rId11"/>
    <p:sldId id="294" r:id="rId12"/>
    <p:sldId id="295" r:id="rId13"/>
    <p:sldId id="296" r:id="rId14"/>
    <p:sldId id="303" r:id="rId15"/>
    <p:sldId id="298" r:id="rId16"/>
    <p:sldId id="299" r:id="rId17"/>
    <p:sldId id="300" r:id="rId18"/>
    <p:sldId id="278" r:id="rId19"/>
    <p:sldId id="30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النمط المتوس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9818" autoAdjust="0"/>
  </p:normalViewPr>
  <p:slideViewPr>
    <p:cSldViewPr snapToGrid="0">
      <p:cViewPr varScale="1">
        <p:scale>
          <a:sx n="72" d="100"/>
          <a:sy n="72" d="100"/>
        </p:scale>
        <p:origin x="660" y="78"/>
      </p:cViewPr>
      <p:guideLst>
        <p:guide orient="horz" pos="2160"/>
        <p:guide pos="3840"/>
      </p:guideLst>
    </p:cSldViewPr>
  </p:slideViewPr>
  <p:outlineViewPr>
    <p:cViewPr>
      <p:scale>
        <a:sx n="33" d="100"/>
        <a:sy n="33" d="100"/>
      </p:scale>
      <p:origin x="0" y="1152"/>
    </p:cViewPr>
  </p:outlin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09/02/1444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09/02/1444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9/5/2022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DD4B9DC-D0D2-4CAA-8A37-6FDFF9D8F5CC}"/>
              </a:ext>
            </a:extLst>
          </p:cNvPr>
          <p:cNvSpPr>
            <a:spLocks noGrp="1"/>
          </p:cNvSpPr>
          <p:nvPr>
            <p:ph type="body" sz="quarter" idx="10"/>
          </p:nvPr>
        </p:nvSpPr>
        <p:spPr>
          <a:xfrm>
            <a:off x="7844653" y="1451669"/>
            <a:ext cx="4232806" cy="3727526"/>
          </a:xfrm>
        </p:spPr>
        <p:txBody>
          <a:bodyPr>
            <a:normAutofit/>
          </a:bodyPr>
          <a:lstStyle/>
          <a:p>
            <a:r>
              <a:rPr lang="ar-SA" dirty="0"/>
              <a:t>قانون الأحوال الشخصية (2) المواريث </a:t>
            </a:r>
            <a:endParaRPr lang="ar-SY" dirty="0"/>
          </a:p>
          <a:p>
            <a:r>
              <a:rPr lang="en-US" dirty="0"/>
              <a:t>Personal Status Law (2)</a:t>
            </a:r>
          </a:p>
          <a:p>
            <a:endParaRPr lang="en-US" sz="1400" dirty="0"/>
          </a:p>
          <a:p>
            <a:r>
              <a:rPr lang="en-US" dirty="0"/>
              <a:t>FAM505</a:t>
            </a:r>
          </a:p>
        </p:txBody>
      </p:sp>
      <p:sp>
        <p:nvSpPr>
          <p:cNvPr id="3" name="Text Placeholder 2">
            <a:extLst>
              <a:ext uri="{FF2B5EF4-FFF2-40B4-BE49-F238E27FC236}">
                <a16:creationId xmlns:a16="http://schemas.microsoft.com/office/drawing/2014/main" id="{3BD4B52E-8DBC-499A-8D24-07601C740B99}"/>
              </a:ext>
            </a:extLst>
          </p:cNvPr>
          <p:cNvSpPr>
            <a:spLocks noGrp="1"/>
          </p:cNvSpPr>
          <p:nvPr>
            <p:ph type="body" sz="quarter" idx="11"/>
          </p:nvPr>
        </p:nvSpPr>
        <p:spPr>
          <a:xfrm>
            <a:off x="8126944" y="5437775"/>
            <a:ext cx="3556714" cy="1283278"/>
          </a:xfrm>
        </p:spPr>
        <p:txBody>
          <a:bodyPr>
            <a:normAutofit/>
          </a:bodyPr>
          <a:lstStyle/>
          <a:p>
            <a:r>
              <a:rPr lang="ar-SA" sz="2000" dirty="0"/>
              <a:t>الدكتور محمد حسان عوض</a:t>
            </a:r>
            <a:endParaRPr lang="ar-SY" sz="2000" dirty="0"/>
          </a:p>
          <a:p>
            <a:r>
              <a:rPr lang="ar-SA" sz="2000" dirty="0"/>
              <a:t>الدكتور عبد المنعم فارس سقا</a:t>
            </a:r>
            <a:endParaRPr lang="en-US" sz="2000" dirty="0"/>
          </a:p>
        </p:txBody>
      </p:sp>
    </p:spTree>
    <p:extLst>
      <p:ext uri="{BB962C8B-B14F-4D97-AF65-F5344CB8AC3E}">
        <p14:creationId xmlns:p14="http://schemas.microsoft.com/office/powerpoint/2010/main" val="43705582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الثالث: المسائل الردِّيَّة</a:t>
            </a:r>
            <a:endParaRPr lang="en-US" dirty="0"/>
          </a:p>
        </p:txBody>
      </p:sp>
      <p:sp>
        <p:nvSpPr>
          <p:cNvPr id="4" name="Text Placeholder 3">
            <a:extLst>
              <a:ext uri="{FF2B5EF4-FFF2-40B4-BE49-F238E27FC236}">
                <a16:creationId xmlns:a16="http://schemas.microsoft.com/office/drawing/2014/main" id="{2C9E3C8B-F040-4B30-BA85-8BD05F78D551}"/>
              </a:ext>
            </a:extLst>
          </p:cNvPr>
          <p:cNvSpPr>
            <a:spLocks noGrp="1"/>
          </p:cNvSpPr>
          <p:nvPr>
            <p:ph type="body" sz="quarter" idx="11"/>
          </p:nvPr>
        </p:nvSpPr>
        <p:spPr>
          <a:xfrm>
            <a:off x="5512904" y="1524266"/>
            <a:ext cx="6017511" cy="617612"/>
          </a:xfrm>
        </p:spPr>
        <p:txBody>
          <a:bodyPr>
            <a:normAutofit/>
          </a:bodyPr>
          <a:lstStyle/>
          <a:p>
            <a:r>
              <a:rPr lang="ar-SY" dirty="0"/>
              <a:t>ثانياً: الرد في المسائل حين يكون في الورثة زوج أو زوجة</a:t>
            </a:r>
          </a:p>
        </p:txBody>
      </p:sp>
      <p:sp>
        <p:nvSpPr>
          <p:cNvPr id="3" name="عنصر نائب للمحتوى 2"/>
          <p:cNvSpPr>
            <a:spLocks noGrp="1"/>
          </p:cNvSpPr>
          <p:nvPr>
            <p:ph sz="quarter" idx="12"/>
          </p:nvPr>
        </p:nvSpPr>
        <p:spPr>
          <a:xfrm>
            <a:off x="283028" y="2321866"/>
            <a:ext cx="11135822" cy="4336108"/>
          </a:xfrm>
        </p:spPr>
        <p:txBody>
          <a:bodyPr>
            <a:noAutofit/>
          </a:bodyPr>
          <a:lstStyle/>
          <a:p>
            <a:r>
              <a:rPr lang="ar-SY" sz="2400" b="1" dirty="0">
                <a:solidFill>
                  <a:srgbClr val="C00000"/>
                </a:solidFill>
              </a:rPr>
              <a:t>ب-</a:t>
            </a:r>
            <a:r>
              <a:rPr lang="ar-SY" sz="2400" dirty="0"/>
              <a:t> </a:t>
            </a:r>
            <a:r>
              <a:rPr lang="ar-SY" sz="2400" b="1" dirty="0"/>
              <a:t>إذا كان مع أحد الزوجين أكثر من وارث: </a:t>
            </a:r>
            <a:endParaRPr lang="en-US" sz="2400" b="1" dirty="0"/>
          </a:p>
          <a:p>
            <a:r>
              <a:rPr lang="ar-SY" sz="2400" b="1" dirty="0"/>
              <a:t>مثال:</a:t>
            </a:r>
            <a:endParaRPr lang="en-US" sz="2400" b="1" dirty="0"/>
          </a:p>
        </p:txBody>
      </p:sp>
      <p:pic>
        <p:nvPicPr>
          <p:cNvPr id="615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4206" y="2437057"/>
            <a:ext cx="9828052" cy="3928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4857640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الثالث: المسائل الردِّيَّة</a:t>
            </a:r>
            <a:endParaRPr lang="en-US" dirty="0"/>
          </a:p>
        </p:txBody>
      </p:sp>
      <p:sp>
        <p:nvSpPr>
          <p:cNvPr id="4" name="Text Placeholder 3">
            <a:extLst>
              <a:ext uri="{FF2B5EF4-FFF2-40B4-BE49-F238E27FC236}">
                <a16:creationId xmlns:a16="http://schemas.microsoft.com/office/drawing/2014/main" id="{2C9E3C8B-F040-4B30-BA85-8BD05F78D551}"/>
              </a:ext>
            </a:extLst>
          </p:cNvPr>
          <p:cNvSpPr>
            <a:spLocks noGrp="1"/>
          </p:cNvSpPr>
          <p:nvPr>
            <p:ph type="body" sz="quarter" idx="11"/>
          </p:nvPr>
        </p:nvSpPr>
        <p:spPr>
          <a:xfrm>
            <a:off x="5393635" y="1524266"/>
            <a:ext cx="6136780" cy="617612"/>
          </a:xfrm>
        </p:spPr>
        <p:txBody>
          <a:bodyPr>
            <a:normAutofit/>
          </a:bodyPr>
          <a:lstStyle/>
          <a:p>
            <a:r>
              <a:rPr lang="ar-SY" dirty="0"/>
              <a:t>ثانياً: الرد في المسائل حين يكون في الورثة زوج أو زوجة</a:t>
            </a:r>
          </a:p>
        </p:txBody>
      </p:sp>
      <p:sp>
        <p:nvSpPr>
          <p:cNvPr id="3" name="عنصر نائب للمحتوى 2"/>
          <p:cNvSpPr>
            <a:spLocks noGrp="1"/>
          </p:cNvSpPr>
          <p:nvPr>
            <p:ph sz="quarter" idx="12"/>
          </p:nvPr>
        </p:nvSpPr>
        <p:spPr>
          <a:xfrm>
            <a:off x="283028" y="2321866"/>
            <a:ext cx="11135822" cy="4336108"/>
          </a:xfrm>
        </p:spPr>
        <p:txBody>
          <a:bodyPr>
            <a:noAutofit/>
          </a:bodyPr>
          <a:lstStyle/>
          <a:p>
            <a:r>
              <a:rPr lang="ar-SY" sz="2400" b="1" dirty="0">
                <a:solidFill>
                  <a:srgbClr val="C00000"/>
                </a:solidFill>
              </a:rPr>
              <a:t>ب-</a:t>
            </a:r>
            <a:r>
              <a:rPr lang="ar-SY" sz="2400" dirty="0"/>
              <a:t> </a:t>
            </a:r>
            <a:r>
              <a:rPr lang="ar-SY" sz="2400" b="1" dirty="0"/>
              <a:t>إذا كان مع أحد الزوجين أكثر من وارث: </a:t>
            </a:r>
            <a:endParaRPr lang="en-US" sz="2400" b="1" dirty="0"/>
          </a:p>
          <a:p>
            <a:r>
              <a:rPr lang="ar-SY" sz="2400" b="1" dirty="0"/>
              <a:t>مثال آخر:</a:t>
            </a:r>
            <a:endParaRPr lang="en-US" sz="2400" b="1" dirty="0"/>
          </a:p>
        </p:txBody>
      </p:sp>
      <p:pic>
        <p:nvPicPr>
          <p:cNvPr id="6" name="Picture 14">
            <a:extLst>
              <a:ext uri="{FF2B5EF4-FFF2-40B4-BE49-F238E27FC236}">
                <a16:creationId xmlns:a16="http://schemas.microsoft.com/office/drawing/2014/main" id="{46C99B81-620F-4C16-8967-E9836862D3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5944" y="2395331"/>
            <a:ext cx="10040849" cy="4013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376396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التصحيح</a:t>
            </a:r>
            <a:endParaRPr lang="en-US" dirty="0"/>
          </a:p>
        </p:txBody>
      </p:sp>
      <p:sp>
        <p:nvSpPr>
          <p:cNvPr id="3" name="عنصر نائب للمحتوى 2"/>
          <p:cNvSpPr>
            <a:spLocks noGrp="1"/>
          </p:cNvSpPr>
          <p:nvPr>
            <p:ph sz="quarter" idx="12"/>
          </p:nvPr>
        </p:nvSpPr>
        <p:spPr>
          <a:xfrm>
            <a:off x="803056" y="1485962"/>
            <a:ext cx="10585888" cy="5050848"/>
          </a:xfrm>
        </p:spPr>
        <p:txBody>
          <a:bodyPr>
            <a:noAutofit/>
          </a:bodyPr>
          <a:lstStyle/>
          <a:p>
            <a:pPr marL="0" indent="0"/>
            <a:r>
              <a:rPr lang="ar-SY" dirty="0"/>
              <a:t>فالتصحيح هو مضاعفة في الأسهم من أجل أن يكون عدد الرؤوس مساوياً لعدد السهام، أو عدد السهام = عدد الرؤوس.</a:t>
            </a:r>
            <a:endParaRPr lang="en-US" dirty="0"/>
          </a:p>
          <a:p>
            <a:pPr marL="0" indent="0"/>
            <a:r>
              <a:rPr lang="ar-SY" dirty="0"/>
              <a:t>فالهدف من التصحيح هو أن يأخذ كل وارث حصة صحيحة لا كسر فيها، بحيث لو قسمنا عدد السهام على عدد الرؤوس لكانت النتيجة بلا باقي.</a:t>
            </a:r>
            <a:endParaRPr lang="en-US" dirty="0"/>
          </a:p>
          <a:p>
            <a:pPr marL="0" indent="0"/>
            <a:endParaRPr lang="en-US" dirty="0"/>
          </a:p>
        </p:txBody>
      </p:sp>
      <p:pic>
        <p:nvPicPr>
          <p:cNvPr id="819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056" y="3453498"/>
            <a:ext cx="10585888" cy="3160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280084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التصحيح</a:t>
            </a:r>
            <a:endParaRPr lang="en-US" dirty="0"/>
          </a:p>
        </p:txBody>
      </p:sp>
      <p:sp>
        <p:nvSpPr>
          <p:cNvPr id="4" name="Text Placeholder 3">
            <a:extLst>
              <a:ext uri="{FF2B5EF4-FFF2-40B4-BE49-F238E27FC236}">
                <a16:creationId xmlns:a16="http://schemas.microsoft.com/office/drawing/2014/main" id="{18E7BB95-B55D-4B4B-A2E8-79D15A03196D}"/>
              </a:ext>
            </a:extLst>
          </p:cNvPr>
          <p:cNvSpPr>
            <a:spLocks noGrp="1"/>
          </p:cNvSpPr>
          <p:nvPr>
            <p:ph type="body" sz="quarter" idx="11"/>
          </p:nvPr>
        </p:nvSpPr>
        <p:spPr/>
        <p:txBody>
          <a:bodyPr/>
          <a:lstStyle/>
          <a:p>
            <a:r>
              <a:rPr lang="ar-SY" dirty="0"/>
              <a:t>أمثلة على التصحيح:</a:t>
            </a:r>
          </a:p>
        </p:txBody>
      </p:sp>
      <p:sp>
        <p:nvSpPr>
          <p:cNvPr id="3" name="عنصر نائب للمحتوى 2"/>
          <p:cNvSpPr>
            <a:spLocks noGrp="1"/>
          </p:cNvSpPr>
          <p:nvPr>
            <p:ph sz="quarter" idx="12"/>
          </p:nvPr>
        </p:nvSpPr>
        <p:spPr/>
        <p:txBody>
          <a:bodyPr>
            <a:noAutofit/>
          </a:bodyPr>
          <a:lstStyle/>
          <a:p>
            <a:pPr algn="r">
              <a:lnSpc>
                <a:spcPct val="200000"/>
              </a:lnSpc>
            </a:pPr>
            <a:r>
              <a:rPr lang="ar-SY" b="1" dirty="0"/>
              <a:t>إذا كانت العلاقة بين عدد السهام وعدد الرؤوس هي التداخل أو التوافق </a:t>
            </a:r>
            <a:br>
              <a:rPr lang="ar-SY" b="1" dirty="0"/>
            </a:br>
            <a:r>
              <a:rPr lang="ar-SY" b="1" dirty="0"/>
              <a:t>فيكون التصحيح على النحو الآتي:</a:t>
            </a:r>
          </a:p>
          <a:p>
            <a:pPr>
              <a:lnSpc>
                <a:spcPct val="200000"/>
              </a:lnSpc>
            </a:pPr>
            <a:r>
              <a:rPr lang="ar-SY" b="1" dirty="0">
                <a:solidFill>
                  <a:srgbClr val="C00000"/>
                </a:solidFill>
              </a:rPr>
              <a:t>أ- </a:t>
            </a:r>
            <a:r>
              <a:rPr lang="ar-SY" dirty="0"/>
              <a:t>نقسم عدد الرؤوس على القاسم المشترك الأكبر.</a:t>
            </a:r>
            <a:endParaRPr lang="en-US" dirty="0"/>
          </a:p>
          <a:p>
            <a:pPr>
              <a:lnSpc>
                <a:spcPct val="200000"/>
              </a:lnSpc>
            </a:pPr>
            <a:r>
              <a:rPr lang="ar-SY" b="1" dirty="0">
                <a:solidFill>
                  <a:srgbClr val="C00000"/>
                </a:solidFill>
              </a:rPr>
              <a:t>ب- </a:t>
            </a:r>
            <a:r>
              <a:rPr lang="ar-SY" dirty="0"/>
              <a:t>نضرب أصل المسألة وسهام كل وارث بناتج القسمة.</a:t>
            </a:r>
          </a:p>
        </p:txBody>
      </p:sp>
      <p:pic>
        <p:nvPicPr>
          <p:cNvPr id="9217"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7496" y="2438220"/>
            <a:ext cx="8652787" cy="3713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3436775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التصحيح</a:t>
            </a:r>
            <a:endParaRPr lang="en-US" dirty="0"/>
          </a:p>
        </p:txBody>
      </p:sp>
      <p:sp>
        <p:nvSpPr>
          <p:cNvPr id="4" name="Text Placeholder 3">
            <a:extLst>
              <a:ext uri="{FF2B5EF4-FFF2-40B4-BE49-F238E27FC236}">
                <a16:creationId xmlns:a16="http://schemas.microsoft.com/office/drawing/2014/main" id="{24959B93-EEAF-4861-AE31-444CAC51999F}"/>
              </a:ext>
            </a:extLst>
          </p:cNvPr>
          <p:cNvSpPr>
            <a:spLocks noGrp="1"/>
          </p:cNvSpPr>
          <p:nvPr>
            <p:ph type="body" sz="quarter" idx="11"/>
          </p:nvPr>
        </p:nvSpPr>
        <p:spPr/>
        <p:txBody>
          <a:bodyPr/>
          <a:lstStyle/>
          <a:p>
            <a:r>
              <a:rPr lang="ar-SY" dirty="0"/>
              <a:t>أمثلة على التصحيح:</a:t>
            </a:r>
          </a:p>
        </p:txBody>
      </p:sp>
      <p:sp>
        <p:nvSpPr>
          <p:cNvPr id="3" name="عنصر نائب للمحتوى 2"/>
          <p:cNvSpPr>
            <a:spLocks noGrp="1"/>
          </p:cNvSpPr>
          <p:nvPr>
            <p:ph sz="quarter" idx="12"/>
          </p:nvPr>
        </p:nvSpPr>
        <p:spPr>
          <a:xfrm>
            <a:off x="341678" y="2438220"/>
            <a:ext cx="11366667" cy="4336108"/>
          </a:xfrm>
        </p:spPr>
        <p:txBody>
          <a:bodyPr>
            <a:noAutofit/>
          </a:bodyPr>
          <a:lstStyle/>
          <a:p>
            <a:pPr algn="r">
              <a:lnSpc>
                <a:spcPct val="200000"/>
              </a:lnSpc>
            </a:pPr>
            <a:r>
              <a:rPr lang="ar-SY" b="1" dirty="0"/>
              <a:t>إذا كانت العلاقة بين عدد السهام وعدد الرؤوس هي التباين </a:t>
            </a:r>
            <a:br>
              <a:rPr lang="ar-SY" b="1" dirty="0"/>
            </a:br>
            <a:r>
              <a:rPr lang="ar-SY" b="1" dirty="0"/>
              <a:t>فيكون التصحيح على النحو الآتي:</a:t>
            </a:r>
          </a:p>
          <a:p>
            <a:pPr>
              <a:lnSpc>
                <a:spcPct val="200000"/>
              </a:lnSpc>
            </a:pPr>
            <a:r>
              <a:rPr lang="ar-SY" dirty="0"/>
              <a:t>- نضرب أصل المسألة وسهام كل وارث بعدد الرؤوس.</a:t>
            </a:r>
          </a:p>
        </p:txBody>
      </p:sp>
      <p:pic>
        <p:nvPicPr>
          <p:cNvPr id="10241"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03" y="2438220"/>
            <a:ext cx="10126080" cy="3672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957961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3075710" y="2056217"/>
            <a:ext cx="7650905" cy="4589051"/>
          </a:xfrm>
        </p:spPr>
        <p:txBody>
          <a:bodyPr>
            <a:normAutofit/>
          </a:bodyPr>
          <a:lstStyle/>
          <a:p>
            <a:pPr>
              <a:lnSpc>
                <a:spcPct val="200000"/>
              </a:lnSpc>
            </a:pPr>
            <a:r>
              <a:rPr lang="ar-SY" sz="2400" dirty="0"/>
              <a:t>اختر الإجابة الصحيحة:</a:t>
            </a:r>
          </a:p>
          <a:p>
            <a:pPr marL="0" lvl="0" indent="0">
              <a:lnSpc>
                <a:spcPct val="200000"/>
              </a:lnSpc>
              <a:spcAft>
                <a:spcPts val="0"/>
              </a:spcAft>
            </a:pPr>
            <a:r>
              <a:rPr lang="ar-SA" sz="2400" b="1" dirty="0">
                <a:ea typeface="Calibri"/>
              </a:rPr>
              <a:t>1- </a:t>
            </a:r>
            <a:r>
              <a:rPr lang="ar-SY" sz="2400" b="1" dirty="0">
                <a:ea typeface="Calibri"/>
              </a:rPr>
              <a:t>من أحكام العول:</a:t>
            </a:r>
            <a:endParaRPr lang="en-US" sz="2400" dirty="0">
              <a:ea typeface="Times New Roman"/>
            </a:endParaRPr>
          </a:p>
          <a:p>
            <a:pPr marL="342900" lvl="0" indent="-342900">
              <a:lnSpc>
                <a:spcPct val="200000"/>
              </a:lnSpc>
              <a:spcAft>
                <a:spcPts val="0"/>
              </a:spcAft>
              <a:buFont typeface="+mj-lt"/>
              <a:buAutoNum type="alphaUcPeriod"/>
              <a:tabLst>
                <a:tab pos="457200" algn="l"/>
              </a:tabLst>
            </a:pPr>
            <a:r>
              <a:rPr lang="ar-SY" sz="2400" dirty="0">
                <a:ea typeface="Calibri"/>
              </a:rPr>
              <a:t>يشترط فيه أن لا يكون في المسألة عصبة.</a:t>
            </a:r>
            <a:endParaRPr lang="en-US" sz="2400" dirty="0">
              <a:ea typeface="Times New Roman"/>
            </a:endParaRPr>
          </a:p>
          <a:p>
            <a:pPr marL="342900" lvl="0" indent="-342900">
              <a:lnSpc>
                <a:spcPct val="200000"/>
              </a:lnSpc>
              <a:spcAft>
                <a:spcPts val="0"/>
              </a:spcAft>
              <a:buFont typeface="+mj-lt"/>
              <a:buAutoNum type="alphaUcPeriod"/>
              <a:tabLst>
                <a:tab pos="457200" algn="l"/>
              </a:tabLst>
            </a:pPr>
            <a:r>
              <a:rPr lang="ar-SY" sz="2400" dirty="0">
                <a:ea typeface="Calibri"/>
              </a:rPr>
              <a:t>قد تكون المسألة </a:t>
            </a:r>
            <a:r>
              <a:rPr lang="ar-SY" sz="2400" dirty="0" err="1">
                <a:ea typeface="Calibri"/>
              </a:rPr>
              <a:t>عولية</a:t>
            </a:r>
            <a:r>
              <a:rPr lang="ar-SY" sz="2400" dirty="0">
                <a:ea typeface="Calibri"/>
              </a:rPr>
              <a:t> وإن كان فيها عصبة.</a:t>
            </a:r>
            <a:endParaRPr lang="en-US" sz="2400" dirty="0">
              <a:ea typeface="Times New Roman"/>
            </a:endParaRPr>
          </a:p>
          <a:p>
            <a:pPr marL="342900" lvl="0" indent="-342900">
              <a:lnSpc>
                <a:spcPct val="200000"/>
              </a:lnSpc>
              <a:spcAft>
                <a:spcPts val="0"/>
              </a:spcAft>
              <a:buFont typeface="+mj-lt"/>
              <a:buAutoNum type="alphaUcPeriod"/>
              <a:tabLst>
                <a:tab pos="457200" algn="l"/>
              </a:tabLst>
            </a:pPr>
            <a:r>
              <a:rPr lang="ar-SY" sz="2400" dirty="0">
                <a:ea typeface="Calibri"/>
              </a:rPr>
              <a:t>هو التساوي بين أصل المسألة ومجموع السهام.</a:t>
            </a:r>
            <a:endParaRPr lang="en-US" sz="2400" dirty="0">
              <a:ea typeface="Times New Roman"/>
            </a:endParaRPr>
          </a:p>
          <a:p>
            <a:endParaRPr lang="ar-SY" dirty="0"/>
          </a:p>
        </p:txBody>
      </p:sp>
    </p:spTree>
    <p:extLst>
      <p:ext uri="{BB962C8B-B14F-4D97-AF65-F5344CB8AC3E}">
        <p14:creationId xmlns:p14="http://schemas.microsoft.com/office/powerpoint/2010/main" val="155645689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3075710" y="2089670"/>
            <a:ext cx="7650905" cy="4589051"/>
          </a:xfrm>
        </p:spPr>
        <p:txBody>
          <a:bodyPr>
            <a:normAutofit/>
          </a:bodyPr>
          <a:lstStyle/>
          <a:p>
            <a:pPr>
              <a:lnSpc>
                <a:spcPct val="200000"/>
              </a:lnSpc>
            </a:pPr>
            <a:r>
              <a:rPr lang="ar-SY" sz="2400" b="1" dirty="0"/>
              <a:t>اختر الإجابة الصحيحة:</a:t>
            </a:r>
          </a:p>
          <a:p>
            <a:pPr marL="0" lvl="0" indent="0">
              <a:lnSpc>
                <a:spcPct val="200000"/>
              </a:lnSpc>
              <a:spcAft>
                <a:spcPts val="0"/>
              </a:spcAft>
            </a:pPr>
            <a:r>
              <a:rPr lang="ar-SA" sz="2400" b="1">
                <a:ea typeface="Calibri"/>
              </a:rPr>
              <a:t>2- </a:t>
            </a:r>
            <a:r>
              <a:rPr lang="ar-SY" sz="2400" b="1">
                <a:ea typeface="Calibri"/>
              </a:rPr>
              <a:t>ممن </a:t>
            </a:r>
            <a:r>
              <a:rPr lang="ar-SY" sz="2400" b="1" dirty="0">
                <a:ea typeface="Calibri"/>
              </a:rPr>
              <a:t>يرد عليهم من أصحاب الفروض:</a:t>
            </a:r>
            <a:endParaRPr lang="en-US" sz="2400" dirty="0">
              <a:ea typeface="Times New Roman"/>
            </a:endParaRPr>
          </a:p>
          <a:p>
            <a:pPr marL="342900" lvl="0" indent="-342900">
              <a:lnSpc>
                <a:spcPct val="200000"/>
              </a:lnSpc>
              <a:spcAft>
                <a:spcPts val="0"/>
              </a:spcAft>
              <a:buFont typeface="+mj-lt"/>
              <a:buAutoNum type="alphaUcPeriod"/>
              <a:tabLst>
                <a:tab pos="457200" algn="l"/>
              </a:tabLst>
            </a:pPr>
            <a:r>
              <a:rPr lang="ar-SY" sz="2400" dirty="0">
                <a:ea typeface="Calibri"/>
              </a:rPr>
              <a:t>أخ الأم.</a:t>
            </a:r>
            <a:endParaRPr lang="en-US" sz="2400" dirty="0">
              <a:ea typeface="Times New Roman"/>
            </a:endParaRPr>
          </a:p>
          <a:p>
            <a:pPr marL="342900" lvl="0" indent="-342900">
              <a:lnSpc>
                <a:spcPct val="200000"/>
              </a:lnSpc>
              <a:spcAft>
                <a:spcPts val="0"/>
              </a:spcAft>
              <a:buFont typeface="+mj-lt"/>
              <a:buAutoNum type="alphaUcPeriod"/>
              <a:tabLst>
                <a:tab pos="457200" algn="l"/>
              </a:tabLst>
            </a:pPr>
            <a:r>
              <a:rPr lang="ar-SY" sz="2400" dirty="0">
                <a:ea typeface="Calibri"/>
              </a:rPr>
              <a:t>الأم.</a:t>
            </a:r>
            <a:endParaRPr lang="en-US" sz="2400" dirty="0">
              <a:ea typeface="Times New Roman"/>
            </a:endParaRPr>
          </a:p>
          <a:p>
            <a:pPr marL="342900" lvl="0" indent="-342900">
              <a:lnSpc>
                <a:spcPct val="200000"/>
              </a:lnSpc>
              <a:spcAft>
                <a:spcPts val="0"/>
              </a:spcAft>
              <a:buFont typeface="+mj-lt"/>
              <a:buAutoNum type="alphaUcPeriod"/>
              <a:tabLst>
                <a:tab pos="457200" algn="l"/>
              </a:tabLst>
            </a:pPr>
            <a:r>
              <a:rPr lang="ar-SY" sz="2400" dirty="0">
                <a:ea typeface="Calibri"/>
              </a:rPr>
              <a:t>الزوج.</a:t>
            </a:r>
            <a:endParaRPr lang="en-US" sz="2400" dirty="0">
              <a:ea typeface="Times New Roman"/>
            </a:endParaRPr>
          </a:p>
          <a:p>
            <a:pPr>
              <a:lnSpc>
                <a:spcPct val="200000"/>
              </a:lnSpc>
            </a:pPr>
            <a:endParaRPr lang="ar-SY" sz="2400" dirty="0"/>
          </a:p>
        </p:txBody>
      </p:sp>
    </p:spTree>
    <p:extLst>
      <p:ext uri="{BB962C8B-B14F-4D97-AF65-F5344CB8AC3E}">
        <p14:creationId xmlns:p14="http://schemas.microsoft.com/office/powerpoint/2010/main" val="291347178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130000"/>
              </a:lnSpc>
            </a:pPr>
            <a:r>
              <a:rPr lang="ar-SY" b="1" dirty="0"/>
              <a:t>أنواع المسائل والتصحيح</a:t>
            </a:r>
          </a:p>
        </p:txBody>
      </p:sp>
      <p:sp>
        <p:nvSpPr>
          <p:cNvPr id="3" name="عنصر نائب للنص 2"/>
          <p:cNvSpPr>
            <a:spLocks noGrp="1"/>
          </p:cNvSpPr>
          <p:nvPr>
            <p:ph type="body" sz="quarter" idx="11"/>
          </p:nvPr>
        </p:nvSpPr>
        <p:spPr/>
        <p:txBody>
          <a:bodyPr/>
          <a:lstStyle/>
          <a:p>
            <a:r>
              <a:rPr lang="ar-SY" dirty="0"/>
              <a:t>11</a:t>
            </a:r>
          </a:p>
        </p:txBody>
      </p:sp>
    </p:spTree>
    <p:extLst>
      <p:ext uri="{BB962C8B-B14F-4D97-AF65-F5344CB8AC3E}">
        <p14:creationId xmlns:p14="http://schemas.microsoft.com/office/powerpoint/2010/main" val="409051987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977447" y="2290044"/>
            <a:ext cx="9693903" cy="4543529"/>
          </a:xfrm>
        </p:spPr>
        <p:txBody>
          <a:bodyPr>
            <a:normAutofit/>
          </a:bodyPr>
          <a:lstStyle/>
          <a:p>
            <a:pPr>
              <a:lnSpc>
                <a:spcPct val="250000"/>
              </a:lnSpc>
            </a:pPr>
            <a:r>
              <a:rPr lang="ar-SY" b="1" dirty="0"/>
              <a:t>المبحث الأول: </a:t>
            </a:r>
            <a:r>
              <a:rPr lang="ar-SY" dirty="0"/>
              <a:t>المسائل العادلة.</a:t>
            </a:r>
            <a:endParaRPr lang="en-US" dirty="0"/>
          </a:p>
          <a:p>
            <a:pPr>
              <a:lnSpc>
                <a:spcPct val="250000"/>
              </a:lnSpc>
            </a:pPr>
            <a:r>
              <a:rPr lang="ar-SY" b="1" dirty="0"/>
              <a:t>المبحث الثاني: </a:t>
            </a:r>
            <a:r>
              <a:rPr lang="ar-SY" dirty="0"/>
              <a:t>المسائل </a:t>
            </a:r>
            <a:r>
              <a:rPr lang="ar-SY" dirty="0" err="1"/>
              <a:t>العولية</a:t>
            </a:r>
            <a:r>
              <a:rPr lang="ar-SY" dirty="0"/>
              <a:t>.</a:t>
            </a:r>
            <a:endParaRPr lang="en-US" dirty="0"/>
          </a:p>
          <a:p>
            <a:pPr>
              <a:lnSpc>
                <a:spcPct val="250000"/>
              </a:lnSpc>
            </a:pPr>
            <a:r>
              <a:rPr lang="ar-SY" b="1" dirty="0"/>
              <a:t>المبحث الثالث: </a:t>
            </a:r>
            <a:r>
              <a:rPr lang="ar-SY" dirty="0"/>
              <a:t>المسائل الردية.</a:t>
            </a:r>
            <a:endParaRPr lang="en-US" dirty="0"/>
          </a:p>
          <a:p>
            <a:pPr>
              <a:lnSpc>
                <a:spcPct val="250000"/>
              </a:lnSpc>
            </a:pPr>
            <a:r>
              <a:rPr lang="ar-SY" b="1" dirty="0"/>
              <a:t>المبحث الرابع: </a:t>
            </a:r>
            <a:r>
              <a:rPr lang="ar-SY" dirty="0"/>
              <a:t>التصحيح.</a:t>
            </a:r>
            <a:endParaRPr lang="en-US" dirty="0"/>
          </a:p>
        </p:txBody>
      </p:sp>
    </p:spTree>
    <p:extLst>
      <p:ext uri="{BB962C8B-B14F-4D97-AF65-F5344CB8AC3E}">
        <p14:creationId xmlns:p14="http://schemas.microsoft.com/office/powerpoint/2010/main" val="400934875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المسائل العادلة</a:t>
            </a:r>
            <a:endParaRPr lang="en-US" dirty="0"/>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2617" y="2152185"/>
            <a:ext cx="9398715" cy="4124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6092" y="2776653"/>
            <a:ext cx="8985971" cy="3366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Diagonal Corners Snipped 4">
            <a:extLst>
              <a:ext uri="{FF2B5EF4-FFF2-40B4-BE49-F238E27FC236}">
                <a16:creationId xmlns:a16="http://schemas.microsoft.com/office/drawing/2014/main" id="{66004B9D-6FE0-4A2D-A9E4-44E47BCA2B87}"/>
              </a:ext>
            </a:extLst>
          </p:cNvPr>
          <p:cNvSpPr/>
          <p:nvPr/>
        </p:nvSpPr>
        <p:spPr>
          <a:xfrm>
            <a:off x="875272" y="1490448"/>
            <a:ext cx="10236820" cy="904145"/>
          </a:xfrm>
          <a:prstGeom prst="snip2DiagRect">
            <a:avLst/>
          </a:prstGeom>
        </p:spPr>
        <p:style>
          <a:lnRef idx="1">
            <a:schemeClr val="accent2"/>
          </a:lnRef>
          <a:fillRef idx="2">
            <a:schemeClr val="accent2"/>
          </a:fillRef>
          <a:effectRef idx="1">
            <a:schemeClr val="accent2"/>
          </a:effectRef>
          <a:fontRef idx="minor">
            <a:schemeClr val="dk1"/>
          </a:fontRef>
        </p:style>
        <p:txBody>
          <a:bodyPr rtlCol="1" anchor="ctr"/>
          <a:lstStyle/>
          <a:p>
            <a:pPr marL="0" marR="0" lvl="0" indent="0" algn="ctr" defTabSz="977900" rtl="1" eaLnBrk="1" fontAlgn="auto" latinLnBrk="0" hangingPunct="1">
              <a:lnSpc>
                <a:spcPct val="90000"/>
              </a:lnSpc>
              <a:spcBef>
                <a:spcPct val="0"/>
              </a:spcBef>
              <a:spcAft>
                <a:spcPct val="35000"/>
              </a:spcAft>
              <a:buClrTx/>
              <a:buSzTx/>
              <a:buFontTx/>
              <a:buNone/>
              <a:tabLst/>
              <a:defRPr/>
            </a:pPr>
            <a:r>
              <a:rPr kumimoji="0" lang="ar-SY"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هي المسائل التي يكون فيها مجموع سهام الورثة مساوياً لأصل المسألة</a:t>
            </a:r>
          </a:p>
        </p:txBody>
      </p:sp>
    </p:spTree>
    <p:extLst>
      <p:ext uri="{BB962C8B-B14F-4D97-AF65-F5344CB8AC3E}">
        <p14:creationId xmlns:p14="http://schemas.microsoft.com/office/powerpoint/2010/main" val="277300755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المسائل العولية</a:t>
            </a:r>
            <a:endParaRPr lang="en-US" dirty="0"/>
          </a:p>
        </p:txBody>
      </p:sp>
      <p:sp>
        <p:nvSpPr>
          <p:cNvPr id="3" name="عنصر نائب للمحتوى 2"/>
          <p:cNvSpPr>
            <a:spLocks noGrp="1"/>
          </p:cNvSpPr>
          <p:nvPr>
            <p:ph sz="quarter" idx="12"/>
          </p:nvPr>
        </p:nvSpPr>
        <p:spPr>
          <a:xfrm>
            <a:off x="700414" y="1964823"/>
            <a:ext cx="10478584" cy="4723725"/>
          </a:xfrm>
        </p:spPr>
        <p:txBody>
          <a:bodyPr>
            <a:noAutofit/>
          </a:bodyPr>
          <a:lstStyle/>
          <a:p>
            <a:endParaRPr lang="ar-SY" dirty="0"/>
          </a:p>
          <a:p>
            <a:pPr marL="0" indent="0"/>
            <a:r>
              <a:rPr lang="ar-SY" dirty="0"/>
              <a:t>وهنا: نقوم باستبدال الأصل القديم بالعدد الجديد الناتج عن جمع السهام والزيادة الحاصلة ليست زيادة حقيقية، فالمال هو هو، والحصص هي هي، ولكن النقص يكون على الجميع.</a:t>
            </a:r>
          </a:p>
          <a:p>
            <a:r>
              <a:rPr lang="ar-SY" dirty="0"/>
              <a:t>الأصول التي لا تعول: (2 ، 3 ، 4 ، 8)</a:t>
            </a:r>
          </a:p>
          <a:p>
            <a:r>
              <a:rPr lang="ar-SY" dirty="0"/>
              <a:t>والأصول التي تعول: (6 وتعول إلى 7 – 8 - 9 – 10)</a:t>
            </a:r>
          </a:p>
          <a:p>
            <a:r>
              <a:rPr lang="ar-SY" dirty="0"/>
              <a:t>                         (12 وتعول إلى 13 ، 15 ، 17)</a:t>
            </a:r>
          </a:p>
          <a:p>
            <a:r>
              <a:rPr lang="ar-SY" dirty="0"/>
              <a:t>                         (24 وتعول إلى 27)</a:t>
            </a:r>
            <a:endParaRPr lang="en-US" dirty="0"/>
          </a:p>
        </p:txBody>
      </p:sp>
      <p:sp>
        <p:nvSpPr>
          <p:cNvPr id="4" name="Rectangle: Diagonal Corners Snipped 3">
            <a:extLst>
              <a:ext uri="{FF2B5EF4-FFF2-40B4-BE49-F238E27FC236}">
                <a16:creationId xmlns:a16="http://schemas.microsoft.com/office/drawing/2014/main" id="{5C0EA50F-10D7-4598-9820-E214D1F01912}"/>
              </a:ext>
            </a:extLst>
          </p:cNvPr>
          <p:cNvSpPr/>
          <p:nvPr/>
        </p:nvSpPr>
        <p:spPr>
          <a:xfrm>
            <a:off x="886422" y="1456993"/>
            <a:ext cx="10236820" cy="904145"/>
          </a:xfrm>
          <a:prstGeom prst="snip2DiagRect">
            <a:avLst/>
          </a:prstGeom>
        </p:spPr>
        <p:style>
          <a:lnRef idx="1">
            <a:schemeClr val="accent2"/>
          </a:lnRef>
          <a:fillRef idx="2">
            <a:schemeClr val="accent2"/>
          </a:fillRef>
          <a:effectRef idx="1">
            <a:schemeClr val="accent2"/>
          </a:effectRef>
          <a:fontRef idx="minor">
            <a:schemeClr val="dk1"/>
          </a:fontRef>
        </p:style>
        <p:txBody>
          <a:bodyPr rtlCol="1" anchor="ctr"/>
          <a:lstStyle/>
          <a:p>
            <a:pPr marL="0" marR="0" lvl="0" indent="0" algn="ctr" defTabSz="977900" rtl="1" eaLnBrk="1" fontAlgn="auto" latinLnBrk="0" hangingPunct="1">
              <a:lnSpc>
                <a:spcPct val="90000"/>
              </a:lnSpc>
              <a:spcBef>
                <a:spcPct val="0"/>
              </a:spcBef>
              <a:spcAft>
                <a:spcPct val="35000"/>
              </a:spcAft>
              <a:buClrTx/>
              <a:buSzTx/>
              <a:buFontTx/>
              <a:buNone/>
              <a:tabLst/>
              <a:defRPr/>
            </a:pPr>
            <a:r>
              <a:rPr kumimoji="0" lang="ar-SY"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هي التي يكون فيها مجموع سهام الورثة أكثر من أصل المسألة.</a:t>
            </a:r>
          </a:p>
        </p:txBody>
      </p:sp>
    </p:spTree>
    <p:extLst>
      <p:ext uri="{BB962C8B-B14F-4D97-AF65-F5344CB8AC3E}">
        <p14:creationId xmlns:p14="http://schemas.microsoft.com/office/powerpoint/2010/main" val="413725207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المسائل العولية</a:t>
            </a:r>
            <a:endParaRPr lang="en-US" dirty="0"/>
          </a:p>
        </p:txBody>
      </p:sp>
      <p:sp>
        <p:nvSpPr>
          <p:cNvPr id="8" name="Text Placeholder 7">
            <a:extLst>
              <a:ext uri="{FF2B5EF4-FFF2-40B4-BE49-F238E27FC236}">
                <a16:creationId xmlns:a16="http://schemas.microsoft.com/office/drawing/2014/main" id="{C6EBECB3-1B18-43AC-80FD-318C8C2655B3}"/>
              </a:ext>
            </a:extLst>
          </p:cNvPr>
          <p:cNvSpPr>
            <a:spLocks noGrp="1"/>
          </p:cNvSpPr>
          <p:nvPr>
            <p:ph type="body" sz="quarter" idx="11"/>
          </p:nvPr>
        </p:nvSpPr>
        <p:spPr/>
        <p:txBody>
          <a:bodyPr/>
          <a:lstStyle/>
          <a:p>
            <a:r>
              <a:rPr lang="ar-SY" dirty="0"/>
              <a:t>أمثلة على العول:</a:t>
            </a:r>
          </a:p>
        </p:txBody>
      </p:sp>
      <p:graphicFrame>
        <p:nvGraphicFramePr>
          <p:cNvPr id="5" name="جدول 4"/>
          <p:cNvGraphicFramePr>
            <a:graphicFrameLocks noGrp="1"/>
          </p:cNvGraphicFramePr>
          <p:nvPr>
            <p:extLst>
              <p:ext uri="{D42A27DB-BD31-4B8C-83A1-F6EECF244321}">
                <p14:modId xmlns:p14="http://schemas.microsoft.com/office/powerpoint/2010/main" val="1185072488"/>
              </p:ext>
            </p:extLst>
          </p:nvPr>
        </p:nvGraphicFramePr>
        <p:xfrm>
          <a:off x="8791113" y="2572085"/>
          <a:ext cx="2884394" cy="3404967"/>
        </p:xfrm>
        <a:graphic>
          <a:graphicData uri="http://schemas.openxmlformats.org/drawingml/2006/table">
            <a:tbl>
              <a:tblPr rtl="1" firstRow="1" firstCol="1" bandRow="1">
                <a:tableStyleId>{93296810-A885-4BE3-A3E7-6D5BEEA58F35}</a:tableStyleId>
              </a:tblPr>
              <a:tblGrid>
                <a:gridCol w="644050">
                  <a:extLst>
                    <a:ext uri="{9D8B030D-6E8A-4147-A177-3AD203B41FA5}">
                      <a16:colId xmlns:a16="http://schemas.microsoft.com/office/drawing/2014/main" val="20000"/>
                    </a:ext>
                  </a:extLst>
                </a:gridCol>
                <a:gridCol w="1568636">
                  <a:extLst>
                    <a:ext uri="{9D8B030D-6E8A-4147-A177-3AD203B41FA5}">
                      <a16:colId xmlns:a16="http://schemas.microsoft.com/office/drawing/2014/main" val="20001"/>
                    </a:ext>
                  </a:extLst>
                </a:gridCol>
                <a:gridCol w="671708">
                  <a:extLst>
                    <a:ext uri="{9D8B030D-6E8A-4147-A177-3AD203B41FA5}">
                      <a16:colId xmlns:a16="http://schemas.microsoft.com/office/drawing/2014/main" val="20002"/>
                    </a:ext>
                  </a:extLst>
                </a:gridCol>
              </a:tblGrid>
              <a:tr h="955947">
                <a:tc gridSpan="2">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مثال  عول 7</a:t>
                      </a:r>
                      <a:endParaRPr lang="en-US" sz="2200" dirty="0">
                        <a:effectLst/>
                        <a:latin typeface="Arial" pitchFamily="34" charset="0"/>
                        <a:ea typeface="Times New Roman"/>
                        <a:cs typeface="Arial" pitchFamily="34" charset="0"/>
                      </a:endParaRPr>
                    </a:p>
                  </a:txBody>
                  <a:tcPr marL="68580" marR="68580" marT="0" marB="0" anchor="ctr"/>
                </a:tc>
                <a:tc hMerge="1">
                  <a:txBody>
                    <a:bodyPr/>
                    <a:lstStyle/>
                    <a:p>
                      <a:pPr rtl="1"/>
                      <a:endParaRPr lang="ar-SY"/>
                    </a:p>
                  </a:txBody>
                  <a:tcP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6/7</a:t>
                      </a:r>
                      <a:endParaRPr lang="en-US" sz="2200" dirty="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0"/>
                  </a:ext>
                </a:extLst>
              </a:tr>
              <a:tr h="662144">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1/2</a:t>
                      </a:r>
                      <a:endParaRPr lang="en-US" sz="22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زوج</a:t>
                      </a:r>
                      <a:endParaRPr lang="en-US" sz="22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a:t>
                      </a:r>
                      <a:endParaRPr lang="en-US" sz="220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1"/>
                  </a:ext>
                </a:extLst>
              </a:tr>
              <a:tr h="1124732">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1/6</a:t>
                      </a:r>
                      <a:endParaRPr lang="en-US" sz="220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أم الأم</a:t>
                      </a:r>
                      <a:endParaRPr lang="en-US" sz="22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a:t>
                      </a:r>
                      <a:endParaRPr lang="en-US" sz="220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2"/>
                  </a:ext>
                </a:extLst>
              </a:tr>
              <a:tr h="662144">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1/2</a:t>
                      </a:r>
                      <a:endParaRPr lang="en-US" sz="220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أخت لاب</a:t>
                      </a:r>
                      <a:endParaRPr lang="en-US" sz="22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4</a:t>
                      </a:r>
                      <a:endParaRPr lang="en-US" sz="2200" dirty="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3"/>
                  </a:ext>
                </a:extLst>
              </a:tr>
            </a:tbl>
          </a:graphicData>
        </a:graphic>
      </p:graphicFrame>
      <p:graphicFrame>
        <p:nvGraphicFramePr>
          <p:cNvPr id="6" name="جدول 5"/>
          <p:cNvGraphicFramePr>
            <a:graphicFrameLocks noGrp="1"/>
          </p:cNvGraphicFramePr>
          <p:nvPr>
            <p:extLst>
              <p:ext uri="{D42A27DB-BD31-4B8C-83A1-F6EECF244321}">
                <p14:modId xmlns:p14="http://schemas.microsoft.com/office/powerpoint/2010/main" val="3441106110"/>
              </p:ext>
            </p:extLst>
          </p:nvPr>
        </p:nvGraphicFramePr>
        <p:xfrm>
          <a:off x="4986741" y="2560934"/>
          <a:ext cx="3486192" cy="3404968"/>
        </p:xfrm>
        <a:graphic>
          <a:graphicData uri="http://schemas.openxmlformats.org/drawingml/2006/table">
            <a:tbl>
              <a:tblPr rtl="1" firstRow="1" firstCol="1" bandRow="1">
                <a:tableStyleId>{93296810-A885-4BE3-A3E7-6D5BEEA58F35}</a:tableStyleId>
              </a:tblPr>
              <a:tblGrid>
                <a:gridCol w="778424">
                  <a:extLst>
                    <a:ext uri="{9D8B030D-6E8A-4147-A177-3AD203B41FA5}">
                      <a16:colId xmlns:a16="http://schemas.microsoft.com/office/drawing/2014/main" val="20000"/>
                    </a:ext>
                  </a:extLst>
                </a:gridCol>
                <a:gridCol w="1661699">
                  <a:extLst>
                    <a:ext uri="{9D8B030D-6E8A-4147-A177-3AD203B41FA5}">
                      <a16:colId xmlns:a16="http://schemas.microsoft.com/office/drawing/2014/main" val="20001"/>
                    </a:ext>
                  </a:extLst>
                </a:gridCol>
                <a:gridCol w="1046069">
                  <a:extLst>
                    <a:ext uri="{9D8B030D-6E8A-4147-A177-3AD203B41FA5}">
                      <a16:colId xmlns:a16="http://schemas.microsoft.com/office/drawing/2014/main" val="20002"/>
                    </a:ext>
                  </a:extLst>
                </a:gridCol>
              </a:tblGrid>
              <a:tr h="1106440">
                <a:tc gridSpan="2">
                  <a:txBody>
                    <a:bodyPr/>
                    <a:lstStyle/>
                    <a:p>
                      <a:pPr algn="ctr" rtl="1">
                        <a:lnSpc>
                          <a:spcPct val="150000"/>
                        </a:lnSpc>
                        <a:spcAft>
                          <a:spcPts val="0"/>
                        </a:spcAft>
                      </a:pPr>
                      <a:r>
                        <a:rPr lang="ar-SY" sz="2400" dirty="0">
                          <a:effectLst/>
                          <a:latin typeface="Arial" panose="020B0604020202020204" pitchFamily="34" charset="0"/>
                          <a:cs typeface="Arial" panose="020B0604020202020204" pitchFamily="34" charset="0"/>
                        </a:rPr>
                        <a:t>مثال  عول 13</a:t>
                      </a:r>
                      <a:endParaRPr lang="ar-SY" sz="2200" dirty="0">
                        <a:effectLst/>
                        <a:latin typeface="Arial" panose="020B0604020202020204" pitchFamily="34" charset="0"/>
                        <a:cs typeface="Arial" panose="020B0604020202020204" pitchFamily="34" charset="0"/>
                      </a:endParaRPr>
                    </a:p>
                    <a:p>
                      <a:pPr algn="ctr" rtl="1">
                        <a:lnSpc>
                          <a:spcPct val="150000"/>
                        </a:lnSpc>
                        <a:spcAft>
                          <a:spcPts val="0"/>
                        </a:spcAft>
                      </a:pPr>
                      <a:endParaRPr lang="en-US" sz="2000" dirty="0">
                        <a:effectLst/>
                        <a:latin typeface="Arial" pitchFamily="34" charset="0"/>
                        <a:ea typeface="Times New Roman"/>
                        <a:cs typeface="Arial" pitchFamily="34" charset="0"/>
                      </a:endParaRPr>
                    </a:p>
                  </a:txBody>
                  <a:tcPr marL="68580" marR="68580" marT="0" marB="0" anchor="ctr"/>
                </a:tc>
                <a:tc hMerge="1">
                  <a:txBody>
                    <a:bodyPr/>
                    <a:lstStyle/>
                    <a:p>
                      <a:pPr rtl="1"/>
                      <a:endParaRPr lang="ar-SY"/>
                    </a:p>
                  </a:txBody>
                  <a:tcPr/>
                </a:tc>
                <a:tc>
                  <a:txBody>
                    <a:bodyPr/>
                    <a:lstStyle/>
                    <a:p>
                      <a:pPr algn="ctr" rtl="1">
                        <a:lnSpc>
                          <a:spcPct val="150000"/>
                        </a:lnSpc>
                        <a:spcAft>
                          <a:spcPts val="0"/>
                        </a:spcAft>
                      </a:pPr>
                      <a:r>
                        <a:rPr lang="ar-SY" sz="2400" dirty="0">
                          <a:effectLst/>
                          <a:latin typeface="Arial" panose="020B0604020202020204" pitchFamily="34" charset="0"/>
                          <a:cs typeface="Arial" panose="020B0604020202020204" pitchFamily="34" charset="0"/>
                        </a:rPr>
                        <a:t>12/13</a:t>
                      </a:r>
                      <a:endParaRPr lang="en-US" sz="2000" dirty="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0"/>
                  </a:ext>
                </a:extLst>
              </a:tr>
              <a:tr h="516776">
                <a:tc>
                  <a:txBody>
                    <a:bodyPr/>
                    <a:lstStyle/>
                    <a:p>
                      <a:pPr algn="ctr" rtl="1">
                        <a:lnSpc>
                          <a:spcPct val="150000"/>
                        </a:lnSpc>
                        <a:spcAft>
                          <a:spcPts val="0"/>
                        </a:spcAft>
                      </a:pPr>
                      <a:r>
                        <a:rPr lang="ar-SY" sz="2400">
                          <a:effectLst/>
                          <a:latin typeface="Arial" panose="020B0604020202020204" pitchFamily="34" charset="0"/>
                          <a:cs typeface="Arial" panose="020B0604020202020204" pitchFamily="34" charset="0"/>
                        </a:rPr>
                        <a:t>1/4</a:t>
                      </a:r>
                      <a:endParaRPr lang="en-US" sz="200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400" dirty="0">
                          <a:effectLst/>
                          <a:latin typeface="Arial" panose="020B0604020202020204" pitchFamily="34" charset="0"/>
                          <a:cs typeface="Arial" panose="020B0604020202020204" pitchFamily="34" charset="0"/>
                        </a:rPr>
                        <a:t>زوج</a:t>
                      </a:r>
                      <a:endParaRPr lang="en-US" sz="20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400">
                          <a:effectLst/>
                          <a:latin typeface="Arial" panose="020B0604020202020204" pitchFamily="34" charset="0"/>
                          <a:cs typeface="Arial" panose="020B0604020202020204" pitchFamily="34" charset="0"/>
                        </a:rPr>
                        <a:t>3</a:t>
                      </a:r>
                      <a:endParaRPr lang="en-US" sz="200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1"/>
                  </a:ext>
                </a:extLst>
              </a:tr>
              <a:tr h="748200">
                <a:tc>
                  <a:txBody>
                    <a:bodyPr/>
                    <a:lstStyle/>
                    <a:p>
                      <a:pPr algn="ctr" rtl="1">
                        <a:lnSpc>
                          <a:spcPct val="150000"/>
                        </a:lnSpc>
                        <a:spcAft>
                          <a:spcPts val="0"/>
                        </a:spcAft>
                      </a:pPr>
                      <a:r>
                        <a:rPr lang="ar-SY" sz="2400">
                          <a:effectLst/>
                          <a:latin typeface="Arial" panose="020B0604020202020204" pitchFamily="34" charset="0"/>
                          <a:cs typeface="Arial" panose="020B0604020202020204" pitchFamily="34" charset="0"/>
                        </a:rPr>
                        <a:t>1/2</a:t>
                      </a:r>
                      <a:endParaRPr lang="en-US" sz="200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400" dirty="0">
                          <a:effectLst/>
                          <a:latin typeface="Arial" panose="020B0604020202020204" pitchFamily="34" charset="0"/>
                          <a:cs typeface="Arial" panose="020B0604020202020204" pitchFamily="34" charset="0"/>
                        </a:rPr>
                        <a:t>بنت</a:t>
                      </a:r>
                      <a:endParaRPr lang="en-US" sz="20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400">
                          <a:effectLst/>
                          <a:latin typeface="Arial" panose="020B0604020202020204" pitchFamily="34" charset="0"/>
                          <a:cs typeface="Arial" panose="020B0604020202020204" pitchFamily="34" charset="0"/>
                        </a:rPr>
                        <a:t>6</a:t>
                      </a:r>
                      <a:endParaRPr lang="en-US" sz="200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2"/>
                  </a:ext>
                </a:extLst>
              </a:tr>
              <a:tr h="516776">
                <a:tc>
                  <a:txBody>
                    <a:bodyPr/>
                    <a:lstStyle/>
                    <a:p>
                      <a:pPr algn="ctr" rtl="1">
                        <a:lnSpc>
                          <a:spcPct val="150000"/>
                        </a:lnSpc>
                        <a:spcAft>
                          <a:spcPts val="0"/>
                        </a:spcAft>
                      </a:pPr>
                      <a:r>
                        <a:rPr lang="ar-SY" sz="2400">
                          <a:effectLst/>
                          <a:latin typeface="Arial" panose="020B0604020202020204" pitchFamily="34" charset="0"/>
                          <a:cs typeface="Arial" panose="020B0604020202020204" pitchFamily="34" charset="0"/>
                        </a:rPr>
                        <a:t>1/6</a:t>
                      </a:r>
                      <a:endParaRPr lang="en-US" sz="200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400">
                          <a:effectLst/>
                          <a:latin typeface="Arial" panose="020B0604020202020204" pitchFamily="34" charset="0"/>
                          <a:cs typeface="Arial" panose="020B0604020202020204" pitchFamily="34" charset="0"/>
                        </a:rPr>
                        <a:t>بنت ابن</a:t>
                      </a:r>
                      <a:endParaRPr lang="en-US" sz="200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400">
                          <a:effectLst/>
                          <a:latin typeface="Arial" panose="020B0604020202020204" pitchFamily="34" charset="0"/>
                          <a:cs typeface="Arial" panose="020B0604020202020204" pitchFamily="34" charset="0"/>
                        </a:rPr>
                        <a:t>2</a:t>
                      </a:r>
                      <a:endParaRPr lang="en-US" sz="200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3"/>
                  </a:ext>
                </a:extLst>
              </a:tr>
              <a:tr h="516776">
                <a:tc>
                  <a:txBody>
                    <a:bodyPr/>
                    <a:lstStyle/>
                    <a:p>
                      <a:pPr algn="ctr" rtl="1">
                        <a:lnSpc>
                          <a:spcPct val="150000"/>
                        </a:lnSpc>
                        <a:spcAft>
                          <a:spcPts val="0"/>
                        </a:spcAft>
                      </a:pPr>
                      <a:r>
                        <a:rPr lang="ar-SY" sz="2400">
                          <a:effectLst/>
                          <a:latin typeface="Arial" panose="020B0604020202020204" pitchFamily="34" charset="0"/>
                          <a:cs typeface="Arial" panose="020B0604020202020204" pitchFamily="34" charset="0"/>
                        </a:rPr>
                        <a:t>1/6</a:t>
                      </a:r>
                      <a:endParaRPr lang="en-US" sz="200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400" dirty="0">
                          <a:effectLst/>
                          <a:latin typeface="Arial" panose="020B0604020202020204" pitchFamily="34" charset="0"/>
                          <a:cs typeface="Arial" panose="020B0604020202020204" pitchFamily="34" charset="0"/>
                        </a:rPr>
                        <a:t>أم</a:t>
                      </a:r>
                      <a:endParaRPr lang="en-US" sz="20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400" dirty="0">
                          <a:effectLst/>
                          <a:latin typeface="Arial" panose="020B0604020202020204" pitchFamily="34" charset="0"/>
                          <a:cs typeface="Arial" panose="020B0604020202020204" pitchFamily="34" charset="0"/>
                        </a:rPr>
                        <a:t>2</a:t>
                      </a:r>
                      <a:endParaRPr lang="en-US" sz="2000" dirty="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4"/>
                  </a:ext>
                </a:extLst>
              </a:tr>
            </a:tbl>
          </a:graphicData>
        </a:graphic>
      </p:graphicFrame>
      <p:graphicFrame>
        <p:nvGraphicFramePr>
          <p:cNvPr id="7" name="جدول 6"/>
          <p:cNvGraphicFramePr>
            <a:graphicFrameLocks noGrp="1"/>
          </p:cNvGraphicFramePr>
          <p:nvPr>
            <p:extLst>
              <p:ext uri="{D42A27DB-BD31-4B8C-83A1-F6EECF244321}">
                <p14:modId xmlns:p14="http://schemas.microsoft.com/office/powerpoint/2010/main" val="2861365265"/>
              </p:ext>
            </p:extLst>
          </p:nvPr>
        </p:nvGraphicFramePr>
        <p:xfrm>
          <a:off x="806925" y="2560935"/>
          <a:ext cx="3953276" cy="3404967"/>
        </p:xfrm>
        <a:graphic>
          <a:graphicData uri="http://schemas.openxmlformats.org/drawingml/2006/table">
            <a:tbl>
              <a:tblPr rtl="1" firstRow="1" firstCol="1" bandRow="1">
                <a:tableStyleId>{93296810-A885-4BE3-A3E7-6D5BEEA58F35}</a:tableStyleId>
              </a:tblPr>
              <a:tblGrid>
                <a:gridCol w="1077202">
                  <a:extLst>
                    <a:ext uri="{9D8B030D-6E8A-4147-A177-3AD203B41FA5}">
                      <a16:colId xmlns:a16="http://schemas.microsoft.com/office/drawing/2014/main" val="20000"/>
                    </a:ext>
                  </a:extLst>
                </a:gridCol>
                <a:gridCol w="1955943">
                  <a:extLst>
                    <a:ext uri="{9D8B030D-6E8A-4147-A177-3AD203B41FA5}">
                      <a16:colId xmlns:a16="http://schemas.microsoft.com/office/drawing/2014/main" val="20001"/>
                    </a:ext>
                  </a:extLst>
                </a:gridCol>
                <a:gridCol w="920131">
                  <a:extLst>
                    <a:ext uri="{9D8B030D-6E8A-4147-A177-3AD203B41FA5}">
                      <a16:colId xmlns:a16="http://schemas.microsoft.com/office/drawing/2014/main" val="20002"/>
                    </a:ext>
                  </a:extLst>
                </a:gridCol>
              </a:tblGrid>
              <a:tr h="1041392">
                <a:tc gridSpan="2">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مثال  عول 27</a:t>
                      </a:r>
                      <a:endParaRPr lang="en-US" sz="2200" dirty="0">
                        <a:effectLst/>
                        <a:latin typeface="Arial" pitchFamily="34" charset="0"/>
                        <a:ea typeface="Times New Roman"/>
                        <a:cs typeface="Arial" pitchFamily="34" charset="0"/>
                      </a:endParaRPr>
                    </a:p>
                  </a:txBody>
                  <a:tcPr marL="68580" marR="68580" marT="0" marB="0" anchor="ctr"/>
                </a:tc>
                <a:tc hMerge="1">
                  <a:txBody>
                    <a:bodyPr/>
                    <a:lstStyle/>
                    <a:p>
                      <a:pPr rtl="1"/>
                      <a:endParaRPr lang="ar-SY"/>
                    </a:p>
                  </a:txBody>
                  <a:tcP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24/27</a:t>
                      </a:r>
                      <a:endParaRPr lang="en-US" sz="220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0"/>
                  </a:ext>
                </a:extLst>
              </a:tr>
              <a:tr h="511928">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1/8</a:t>
                      </a:r>
                      <a:endParaRPr lang="en-US" sz="220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زوجة</a:t>
                      </a:r>
                      <a:endParaRPr lang="en-US" sz="22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3</a:t>
                      </a:r>
                      <a:endParaRPr lang="en-US" sz="220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1"/>
                  </a:ext>
                </a:extLst>
              </a:tr>
              <a:tr h="827791">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1/2</a:t>
                      </a:r>
                      <a:endParaRPr lang="en-US" sz="220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بنت/2</a:t>
                      </a:r>
                      <a:endParaRPr lang="en-US" sz="22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16</a:t>
                      </a:r>
                      <a:endParaRPr lang="en-US" sz="220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2"/>
                  </a:ext>
                </a:extLst>
              </a:tr>
              <a:tr h="511928">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1/6</a:t>
                      </a:r>
                      <a:endParaRPr lang="en-US" sz="220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أم</a:t>
                      </a:r>
                      <a:endParaRPr lang="en-US" sz="22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4</a:t>
                      </a:r>
                      <a:endParaRPr lang="en-US" sz="2200" dirty="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3"/>
                  </a:ext>
                </a:extLst>
              </a:tr>
              <a:tr h="511928">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1/6+ع</a:t>
                      </a:r>
                      <a:endParaRPr lang="en-US" sz="220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أب</a:t>
                      </a:r>
                      <a:endParaRPr lang="en-US" sz="22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4</a:t>
                      </a:r>
                      <a:endParaRPr lang="en-US" sz="2200" dirty="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46044231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الثالث: المسائل الردِّيَّة</a:t>
            </a:r>
            <a:endParaRPr lang="en-US" dirty="0"/>
          </a:p>
        </p:txBody>
      </p:sp>
      <p:sp>
        <p:nvSpPr>
          <p:cNvPr id="3" name="عنصر نائب للمحتوى 2"/>
          <p:cNvSpPr>
            <a:spLocks noGrp="1"/>
          </p:cNvSpPr>
          <p:nvPr>
            <p:ph sz="quarter" idx="12"/>
          </p:nvPr>
        </p:nvSpPr>
        <p:spPr>
          <a:xfrm>
            <a:off x="1037062" y="1784850"/>
            <a:ext cx="10420715" cy="5050848"/>
          </a:xfrm>
        </p:spPr>
        <p:txBody>
          <a:bodyPr>
            <a:noAutofit/>
          </a:bodyPr>
          <a:lstStyle/>
          <a:p>
            <a:endParaRPr lang="ar-SY" dirty="0"/>
          </a:p>
          <a:p>
            <a:pPr marL="0" indent="0"/>
            <a:r>
              <a:rPr lang="ar-SY" dirty="0"/>
              <a:t>والرد ضد العول؛ لأنَّه زيادة في الأنصبة أكثر من مجموع السهام وما زاد من التركة بعد توزيع المال على أصحاب الفروض، ينبغي رده فعلى من يرد؟</a:t>
            </a:r>
          </a:p>
          <a:p>
            <a:pPr marL="0" indent="0"/>
            <a:r>
              <a:rPr lang="ar-SY" dirty="0"/>
              <a:t>والرد يكون على غير الزوجين من أصحاب الفروض بنسبة فروضهم. وهو قول الحنفية والحنابلة ومتأخري المالكية والشافعية.</a:t>
            </a:r>
          </a:p>
          <a:p>
            <a:endParaRPr lang="en-US" dirty="0"/>
          </a:p>
        </p:txBody>
      </p:sp>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663" y="4552617"/>
            <a:ext cx="11374070" cy="2375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Diagonal Corners Snipped 4">
            <a:extLst>
              <a:ext uri="{FF2B5EF4-FFF2-40B4-BE49-F238E27FC236}">
                <a16:creationId xmlns:a16="http://schemas.microsoft.com/office/drawing/2014/main" id="{33DBEE79-C379-4B40-96A7-EDC3590C56AF}"/>
              </a:ext>
            </a:extLst>
          </p:cNvPr>
          <p:cNvSpPr/>
          <p:nvPr/>
        </p:nvSpPr>
        <p:spPr>
          <a:xfrm>
            <a:off x="1142900" y="1390088"/>
            <a:ext cx="10236820" cy="904145"/>
          </a:xfrm>
          <a:prstGeom prst="snip2DiagRect">
            <a:avLst/>
          </a:prstGeom>
        </p:spPr>
        <p:style>
          <a:lnRef idx="1">
            <a:schemeClr val="accent2"/>
          </a:lnRef>
          <a:fillRef idx="2">
            <a:schemeClr val="accent2"/>
          </a:fillRef>
          <a:effectRef idx="1">
            <a:schemeClr val="accent2"/>
          </a:effectRef>
          <a:fontRef idx="minor">
            <a:schemeClr val="dk1"/>
          </a:fontRef>
        </p:style>
        <p:txBody>
          <a:bodyPr rtlCol="1" anchor="ctr"/>
          <a:lstStyle/>
          <a:p>
            <a:pPr marL="0" marR="0" lvl="0" indent="0" algn="ctr" defTabSz="977900" rtl="1" eaLnBrk="1" fontAlgn="auto" latinLnBrk="0" hangingPunct="1">
              <a:lnSpc>
                <a:spcPct val="90000"/>
              </a:lnSpc>
              <a:spcBef>
                <a:spcPct val="0"/>
              </a:spcBef>
              <a:spcAft>
                <a:spcPct val="35000"/>
              </a:spcAft>
              <a:buClrTx/>
              <a:buSzTx/>
              <a:buFontTx/>
              <a:buNone/>
              <a:tabLst/>
              <a:defRPr/>
            </a:pPr>
            <a:r>
              <a:rPr kumimoji="0" lang="ar-SY"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وهي المسائل التي يكون فيها عدد السهام أقل من أصل المسألة، أي أنَّ ثمَّة فائض في السهام. </a:t>
            </a:r>
          </a:p>
        </p:txBody>
      </p:sp>
    </p:spTree>
    <p:extLst>
      <p:ext uri="{BB962C8B-B14F-4D97-AF65-F5344CB8AC3E}">
        <p14:creationId xmlns:p14="http://schemas.microsoft.com/office/powerpoint/2010/main" val="29126138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الثالث: المسائل الردِّيَّة</a:t>
            </a:r>
            <a:endParaRPr lang="en-US" dirty="0"/>
          </a:p>
        </p:txBody>
      </p:sp>
      <p:sp>
        <p:nvSpPr>
          <p:cNvPr id="6" name="Text Placeholder 5">
            <a:extLst>
              <a:ext uri="{FF2B5EF4-FFF2-40B4-BE49-F238E27FC236}">
                <a16:creationId xmlns:a16="http://schemas.microsoft.com/office/drawing/2014/main" id="{968ED1E6-8D86-402A-A944-4046F581C433}"/>
              </a:ext>
            </a:extLst>
          </p:cNvPr>
          <p:cNvSpPr>
            <a:spLocks noGrp="1"/>
          </p:cNvSpPr>
          <p:nvPr>
            <p:ph type="body" sz="quarter" idx="11"/>
          </p:nvPr>
        </p:nvSpPr>
        <p:spPr/>
        <p:txBody>
          <a:bodyPr/>
          <a:lstStyle/>
          <a:p>
            <a:r>
              <a:rPr lang="ar-SY" dirty="0"/>
              <a:t>أولاً: الرد في المسائل التي لا زوج أو زوجة فيها: </a:t>
            </a:r>
          </a:p>
        </p:txBody>
      </p:sp>
      <p:sp>
        <p:nvSpPr>
          <p:cNvPr id="3" name="عنصر نائب للمحتوى 2"/>
          <p:cNvSpPr>
            <a:spLocks noGrp="1"/>
          </p:cNvSpPr>
          <p:nvPr>
            <p:ph sz="quarter" idx="12"/>
          </p:nvPr>
        </p:nvSpPr>
        <p:spPr>
          <a:xfrm>
            <a:off x="412666" y="2438220"/>
            <a:ext cx="11366667" cy="4336108"/>
          </a:xfrm>
        </p:spPr>
        <p:txBody>
          <a:bodyPr>
            <a:noAutofit/>
          </a:bodyPr>
          <a:lstStyle/>
          <a:p>
            <a:r>
              <a:rPr lang="ar-SY" dirty="0">
                <a:solidFill>
                  <a:srgbClr val="C00000"/>
                </a:solidFill>
              </a:rPr>
              <a:t>آ-</a:t>
            </a:r>
            <a:r>
              <a:rPr lang="ar-SY" dirty="0"/>
              <a:t> إذا كان الورثة صنفاً واحداً يأخذ صاحب الفرض ما يستحقه ومن ثم يرد عليه الباقي.</a:t>
            </a:r>
          </a:p>
          <a:p>
            <a:endParaRPr lang="ar-SY" dirty="0"/>
          </a:p>
          <a:p>
            <a:endParaRPr lang="ar-SY" sz="900" dirty="0"/>
          </a:p>
          <a:p>
            <a:r>
              <a:rPr lang="ar-SY" dirty="0">
                <a:solidFill>
                  <a:srgbClr val="C00000"/>
                </a:solidFill>
              </a:rPr>
              <a:t>ب-</a:t>
            </a:r>
            <a:r>
              <a:rPr lang="ar-SY" dirty="0"/>
              <a:t> إذا كان الورثة أكثر من صنف فيُجعل أصل المسألة، هو مجموع سهام الفروض، [كالعول تماماً].</a:t>
            </a:r>
          </a:p>
          <a:p>
            <a:endParaRPr lang="en-US" dirty="0"/>
          </a:p>
        </p:txBody>
      </p:sp>
      <p:graphicFrame>
        <p:nvGraphicFramePr>
          <p:cNvPr id="4" name="جدول 3"/>
          <p:cNvGraphicFramePr>
            <a:graphicFrameLocks noGrp="1"/>
          </p:cNvGraphicFramePr>
          <p:nvPr>
            <p:extLst>
              <p:ext uri="{D42A27DB-BD31-4B8C-83A1-F6EECF244321}">
                <p14:modId xmlns:p14="http://schemas.microsoft.com/office/powerpoint/2010/main" val="2664063602"/>
              </p:ext>
            </p:extLst>
          </p:nvPr>
        </p:nvGraphicFramePr>
        <p:xfrm>
          <a:off x="1207110" y="2438219"/>
          <a:ext cx="2818479" cy="1553918"/>
        </p:xfrm>
        <a:graphic>
          <a:graphicData uri="http://schemas.openxmlformats.org/drawingml/2006/table">
            <a:tbl>
              <a:tblPr rtl="1" firstRow="1" firstCol="1" bandRow="1">
                <a:tableStyleId>{93296810-A885-4BE3-A3E7-6D5BEEA58F35}</a:tableStyleId>
              </a:tblPr>
              <a:tblGrid>
                <a:gridCol w="836808">
                  <a:extLst>
                    <a:ext uri="{9D8B030D-6E8A-4147-A177-3AD203B41FA5}">
                      <a16:colId xmlns:a16="http://schemas.microsoft.com/office/drawing/2014/main" val="20000"/>
                    </a:ext>
                  </a:extLst>
                </a:gridCol>
                <a:gridCol w="1181646">
                  <a:extLst>
                    <a:ext uri="{9D8B030D-6E8A-4147-A177-3AD203B41FA5}">
                      <a16:colId xmlns:a16="http://schemas.microsoft.com/office/drawing/2014/main" val="20001"/>
                    </a:ext>
                  </a:extLst>
                </a:gridCol>
                <a:gridCol w="800025">
                  <a:extLst>
                    <a:ext uri="{9D8B030D-6E8A-4147-A177-3AD203B41FA5}">
                      <a16:colId xmlns:a16="http://schemas.microsoft.com/office/drawing/2014/main" val="20002"/>
                    </a:ext>
                  </a:extLst>
                </a:gridCol>
              </a:tblGrid>
              <a:tr h="776959">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 </a:t>
                      </a:r>
                      <a:endParaRPr lang="en-US" sz="220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 </a:t>
                      </a:r>
                      <a:endParaRPr lang="en-US" sz="22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3</a:t>
                      </a:r>
                      <a:endParaRPr lang="en-US" sz="220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0"/>
                  </a:ext>
                </a:extLst>
              </a:tr>
              <a:tr h="776959">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2/3</a:t>
                      </a:r>
                      <a:endParaRPr lang="en-US" sz="22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بنت/5</a:t>
                      </a:r>
                      <a:endParaRPr lang="en-US" sz="2200" dirty="0">
                        <a:effectLst/>
                        <a:latin typeface="Arial" pitchFamily="34" charset="0"/>
                        <a:ea typeface="Times New Roman"/>
                        <a:cs typeface="Arial"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2+1</a:t>
                      </a:r>
                      <a:endParaRPr lang="en-US" sz="2200" dirty="0">
                        <a:effectLst/>
                        <a:latin typeface="Arial" pitchFamily="34" charset="0"/>
                        <a:ea typeface="Times New Roman"/>
                        <a:cs typeface="Arial" pitchFamily="34" charset="0"/>
                      </a:endParaRPr>
                    </a:p>
                  </a:txBody>
                  <a:tcPr marL="68580" marR="68580" marT="0" marB="0" anchor="ctr"/>
                </a:tc>
                <a:extLst>
                  <a:ext uri="{0D108BD9-81ED-4DB2-BD59-A6C34878D82A}">
                    <a16:rowId xmlns:a16="http://schemas.microsoft.com/office/drawing/2014/main" val="10001"/>
                  </a:ext>
                </a:extLst>
              </a:tr>
            </a:tbl>
          </a:graphicData>
        </a:graphic>
      </p:graphicFrame>
      <p:graphicFrame>
        <p:nvGraphicFramePr>
          <p:cNvPr id="5" name="جدول 4"/>
          <p:cNvGraphicFramePr>
            <a:graphicFrameLocks noGrp="1"/>
          </p:cNvGraphicFramePr>
          <p:nvPr>
            <p:extLst>
              <p:ext uri="{D42A27DB-BD31-4B8C-83A1-F6EECF244321}">
                <p14:modId xmlns:p14="http://schemas.microsoft.com/office/powerpoint/2010/main" val="4146364606"/>
              </p:ext>
            </p:extLst>
          </p:nvPr>
        </p:nvGraphicFramePr>
        <p:xfrm>
          <a:off x="1058615" y="4733784"/>
          <a:ext cx="3059716" cy="1902214"/>
        </p:xfrm>
        <a:graphic>
          <a:graphicData uri="http://schemas.openxmlformats.org/drawingml/2006/table">
            <a:tbl>
              <a:tblPr rtl="1" firstRow="1" firstCol="1" bandRow="1">
                <a:tableStyleId>{93296810-A885-4BE3-A3E7-6D5BEEA58F35}</a:tableStyleId>
              </a:tblPr>
              <a:tblGrid>
                <a:gridCol w="683196">
                  <a:extLst>
                    <a:ext uri="{9D8B030D-6E8A-4147-A177-3AD203B41FA5}">
                      <a16:colId xmlns:a16="http://schemas.microsoft.com/office/drawing/2014/main" val="20000"/>
                    </a:ext>
                  </a:extLst>
                </a:gridCol>
                <a:gridCol w="1663983">
                  <a:extLst>
                    <a:ext uri="{9D8B030D-6E8A-4147-A177-3AD203B41FA5}">
                      <a16:colId xmlns:a16="http://schemas.microsoft.com/office/drawing/2014/main" val="20001"/>
                    </a:ext>
                  </a:extLst>
                </a:gridCol>
                <a:gridCol w="712537">
                  <a:extLst>
                    <a:ext uri="{9D8B030D-6E8A-4147-A177-3AD203B41FA5}">
                      <a16:colId xmlns:a16="http://schemas.microsoft.com/office/drawing/2014/main" val="20002"/>
                    </a:ext>
                  </a:extLst>
                </a:gridCol>
              </a:tblGrid>
              <a:tr h="456115">
                <a:tc gridSpan="2">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 </a:t>
                      </a:r>
                      <a:endParaRPr lang="en-US" sz="2200" dirty="0">
                        <a:effectLst/>
                        <a:latin typeface="Arial" panose="020B0604020202020204" pitchFamily="34" charset="0"/>
                        <a:ea typeface="Times New Roman"/>
                        <a:cs typeface="Arial" panose="020B0604020202020204" pitchFamily="34" charset="0"/>
                      </a:endParaRPr>
                    </a:p>
                  </a:txBody>
                  <a:tcPr marL="68580" marR="68580" marT="0" marB="0" anchor="ctr"/>
                </a:tc>
                <a:tc hMerge="1">
                  <a:txBody>
                    <a:bodyPr/>
                    <a:lstStyle/>
                    <a:p>
                      <a:pPr rtl="1"/>
                      <a:endParaRPr lang="ar-SY"/>
                    </a:p>
                  </a:txBody>
                  <a:tcP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6/5</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tc>
                <a:extLst>
                  <a:ext uri="{0D108BD9-81ED-4DB2-BD59-A6C34878D82A}">
                    <a16:rowId xmlns:a16="http://schemas.microsoft.com/office/drawing/2014/main" val="10000"/>
                  </a:ext>
                </a:extLst>
              </a:tr>
              <a:tr h="456115">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1/6</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أم</a:t>
                      </a:r>
                      <a:endParaRPr lang="en-US" sz="2200" dirty="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tc>
                <a:extLst>
                  <a:ext uri="{0D108BD9-81ED-4DB2-BD59-A6C34878D82A}">
                    <a16:rowId xmlns:a16="http://schemas.microsoft.com/office/drawing/2014/main" val="10001"/>
                  </a:ext>
                </a:extLst>
              </a:tr>
              <a:tr h="533869">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1/2</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بنت</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3</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tc>
                <a:extLst>
                  <a:ext uri="{0D108BD9-81ED-4DB2-BD59-A6C34878D82A}">
                    <a16:rowId xmlns:a16="http://schemas.microsoft.com/office/drawing/2014/main" val="10002"/>
                  </a:ext>
                </a:extLst>
              </a:tr>
              <a:tr h="456115">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1/6</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بنت ابن</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1</a:t>
                      </a:r>
                      <a:endParaRPr lang="en-US" sz="2200" dirty="0">
                        <a:effectLst/>
                        <a:latin typeface="Arial" panose="020B0604020202020204" pitchFamily="34" charset="0"/>
                        <a:ea typeface="Times New Roman"/>
                        <a:cs typeface="Arial" panose="020B0604020202020204" pitchFamily="34" charset="0"/>
                      </a:endParaRPr>
                    </a:p>
                  </a:txBody>
                  <a:tcPr marL="68580" marR="68580" marT="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0612962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الثالث: المسائل الردِّيَّة</a:t>
            </a:r>
            <a:endParaRPr lang="en-US" dirty="0"/>
          </a:p>
        </p:txBody>
      </p:sp>
      <p:sp>
        <p:nvSpPr>
          <p:cNvPr id="4" name="Text Placeholder 3">
            <a:extLst>
              <a:ext uri="{FF2B5EF4-FFF2-40B4-BE49-F238E27FC236}">
                <a16:creationId xmlns:a16="http://schemas.microsoft.com/office/drawing/2014/main" id="{7CE34ABD-4DCC-47A1-8725-ACC806F2A78B}"/>
              </a:ext>
            </a:extLst>
          </p:cNvPr>
          <p:cNvSpPr>
            <a:spLocks noGrp="1"/>
          </p:cNvSpPr>
          <p:nvPr>
            <p:ph type="body" sz="quarter" idx="11"/>
          </p:nvPr>
        </p:nvSpPr>
        <p:spPr>
          <a:xfrm>
            <a:off x="5420139" y="1524266"/>
            <a:ext cx="6110276" cy="617612"/>
          </a:xfrm>
        </p:spPr>
        <p:txBody>
          <a:bodyPr>
            <a:normAutofit/>
          </a:bodyPr>
          <a:lstStyle/>
          <a:p>
            <a:r>
              <a:rPr lang="ar-SY" dirty="0"/>
              <a:t>ثانياً: الرد في المسائل حين يكون في الورثة زوج أو زوجة</a:t>
            </a:r>
          </a:p>
        </p:txBody>
      </p:sp>
      <p:sp>
        <p:nvSpPr>
          <p:cNvPr id="3" name="عنصر نائب للمحتوى 2"/>
          <p:cNvSpPr>
            <a:spLocks noGrp="1"/>
          </p:cNvSpPr>
          <p:nvPr>
            <p:ph sz="quarter" idx="12"/>
          </p:nvPr>
        </p:nvSpPr>
        <p:spPr>
          <a:xfrm>
            <a:off x="791452" y="2269142"/>
            <a:ext cx="10623782" cy="4588857"/>
          </a:xfrm>
        </p:spPr>
        <p:txBody>
          <a:bodyPr>
            <a:noAutofit/>
          </a:bodyPr>
          <a:lstStyle/>
          <a:p>
            <a:pPr marL="0" indent="0"/>
            <a:r>
              <a:rPr lang="ar-SY" sz="2400" b="1" dirty="0">
                <a:solidFill>
                  <a:srgbClr val="C00000"/>
                </a:solidFill>
              </a:rPr>
              <a:t>آ-</a:t>
            </a:r>
            <a:r>
              <a:rPr lang="ar-SY" dirty="0"/>
              <a:t> </a:t>
            </a:r>
            <a:r>
              <a:rPr lang="ar-SY" b="1" dirty="0"/>
              <a:t>إذا كان مع أحد الزوجين وارث واحد: </a:t>
            </a:r>
            <a:r>
              <a:rPr lang="ar-SY" dirty="0"/>
              <a:t>فالزوجان لا يرد عليهما في حال وجود أي من أصحاب الفروض الآخرين، ولا يستحق الزوج سوى فرضه أو فرضهما نتيجة للعقد الذي كان قائماً حال الحياة، أمَّا الفائض من التركة بعد توزيع التركة، فيرد للوارث الذي معه وذلك بجمع الباقي إلى الحصة الثانية له بالفرض.</a:t>
            </a:r>
          </a:p>
          <a:p>
            <a:pPr marL="0" indent="0"/>
            <a:r>
              <a:rPr lang="ar-SY" b="1" dirty="0"/>
              <a:t>أمثلة:</a:t>
            </a:r>
            <a:endParaRPr lang="en-US" b="1" dirty="0"/>
          </a:p>
          <a:p>
            <a:pPr marL="0" indent="0"/>
            <a:endParaRPr lang="en-US" dirty="0"/>
          </a:p>
        </p:txBody>
      </p:sp>
      <p:graphicFrame>
        <p:nvGraphicFramePr>
          <p:cNvPr id="6" name="جدول 5"/>
          <p:cNvGraphicFramePr>
            <a:graphicFrameLocks noGrp="1"/>
          </p:cNvGraphicFramePr>
          <p:nvPr>
            <p:extLst>
              <p:ext uri="{D42A27DB-BD31-4B8C-83A1-F6EECF244321}">
                <p14:modId xmlns:p14="http://schemas.microsoft.com/office/powerpoint/2010/main" val="1759946506"/>
              </p:ext>
            </p:extLst>
          </p:nvPr>
        </p:nvGraphicFramePr>
        <p:xfrm>
          <a:off x="7021321" y="4416852"/>
          <a:ext cx="3672987" cy="2212906"/>
        </p:xfrm>
        <a:graphic>
          <a:graphicData uri="http://schemas.openxmlformats.org/drawingml/2006/table">
            <a:tbl>
              <a:tblPr rtl="1">
                <a:tableStyleId>{5C22544A-7EE6-4342-B048-85BDC9FD1C3A}</a:tableStyleId>
              </a:tblPr>
              <a:tblGrid>
                <a:gridCol w="1079605">
                  <a:extLst>
                    <a:ext uri="{9D8B030D-6E8A-4147-A177-3AD203B41FA5}">
                      <a16:colId xmlns:a16="http://schemas.microsoft.com/office/drawing/2014/main" val="20000"/>
                    </a:ext>
                  </a:extLst>
                </a:gridCol>
                <a:gridCol w="1413967">
                  <a:extLst>
                    <a:ext uri="{9D8B030D-6E8A-4147-A177-3AD203B41FA5}">
                      <a16:colId xmlns:a16="http://schemas.microsoft.com/office/drawing/2014/main" val="20001"/>
                    </a:ext>
                  </a:extLst>
                </a:gridCol>
                <a:gridCol w="1179415">
                  <a:extLst>
                    <a:ext uri="{9D8B030D-6E8A-4147-A177-3AD203B41FA5}">
                      <a16:colId xmlns:a16="http://schemas.microsoft.com/office/drawing/2014/main" val="20002"/>
                    </a:ext>
                  </a:extLst>
                </a:gridCol>
              </a:tblGrid>
              <a:tr h="783743">
                <a:tc>
                  <a:txBody>
                    <a:bodyPr/>
                    <a:lstStyle/>
                    <a:p>
                      <a:pPr algn="r" rtl="1">
                        <a:spcAft>
                          <a:spcPts val="0"/>
                        </a:spcAft>
                      </a:pPr>
                      <a:r>
                        <a:rPr lang="en-US" sz="2200" dirty="0">
                          <a:effectLst/>
                          <a:latin typeface="Arial" panose="020B0604020202020204" pitchFamily="34" charset="0"/>
                          <a:cs typeface="Arial" panose="020B0604020202020204" pitchFamily="34" charset="0"/>
                        </a:rPr>
                        <a:t> </a:t>
                      </a:r>
                      <a:endParaRPr lang="en-US" sz="2200" dirty="0">
                        <a:effectLst/>
                        <a:latin typeface="Arial" panose="020B0604020202020204" pitchFamily="34" charset="0"/>
                        <a:ea typeface="Times New Roman"/>
                        <a:cs typeface="Arial" panose="020B0604020202020204" pitchFamily="34" charset="0"/>
                      </a:endParaRPr>
                    </a:p>
                  </a:txBody>
                  <a:tcPr marL="0" marR="0" marT="0" marB="0" anchor="ctr">
                    <a:solidFill>
                      <a:schemeClr val="accent1">
                        <a:lumMod val="75000"/>
                      </a:schemeClr>
                    </a:solidFill>
                  </a:tcP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 </a:t>
                      </a:r>
                      <a:endParaRPr lang="en-US" sz="2200" dirty="0">
                        <a:effectLst/>
                        <a:latin typeface="Arial" panose="020B0604020202020204" pitchFamily="34" charset="0"/>
                        <a:ea typeface="Times New Roman"/>
                        <a:cs typeface="Arial" panose="020B0604020202020204" pitchFamily="34" charset="0"/>
                      </a:endParaRPr>
                    </a:p>
                  </a:txBody>
                  <a:tcPr marL="68580" marR="68580" marT="0" marB="0" anchor="ctr">
                    <a:solidFill>
                      <a:schemeClr val="accent1">
                        <a:lumMod val="60000"/>
                        <a:lumOff val="40000"/>
                      </a:schemeClr>
                    </a:solidFill>
                  </a:tcP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6</a:t>
                      </a:r>
                      <a:endParaRPr lang="en-US" sz="2200" dirty="0">
                        <a:effectLst/>
                        <a:latin typeface="Arial" panose="020B0604020202020204" pitchFamily="34" charset="0"/>
                        <a:ea typeface="Times New Roman"/>
                        <a:cs typeface="Arial" panose="020B0604020202020204" pitchFamily="34" charset="0"/>
                      </a:endParaRPr>
                    </a:p>
                  </a:txBody>
                  <a:tcPr marL="68580" marR="68580" marT="0" marB="0" anchor="ctr">
                    <a:solidFill>
                      <a:schemeClr val="accent1">
                        <a:lumMod val="60000"/>
                        <a:lumOff val="40000"/>
                      </a:schemeClr>
                    </a:solidFill>
                  </a:tcPr>
                </a:tc>
                <a:extLst>
                  <a:ext uri="{0D108BD9-81ED-4DB2-BD59-A6C34878D82A}">
                    <a16:rowId xmlns:a16="http://schemas.microsoft.com/office/drawing/2014/main" val="10000"/>
                  </a:ext>
                </a:extLst>
              </a:tr>
              <a:tr h="766560">
                <a:tc>
                  <a:txBody>
                    <a:bodyPr/>
                    <a:lstStyle/>
                    <a:p>
                      <a:pPr algn="ctr" rtl="1">
                        <a:lnSpc>
                          <a:spcPct val="150000"/>
                        </a:lnSpc>
                        <a:spcAft>
                          <a:spcPts val="0"/>
                        </a:spcAft>
                      </a:pPr>
                      <a:r>
                        <a:rPr lang="ar-SY" sz="2200" dirty="0">
                          <a:solidFill>
                            <a:schemeClr val="bg1"/>
                          </a:solidFill>
                          <a:effectLst/>
                          <a:latin typeface="Arial" panose="020B0604020202020204" pitchFamily="34" charset="0"/>
                          <a:cs typeface="Arial" panose="020B0604020202020204" pitchFamily="34" charset="0"/>
                        </a:rPr>
                        <a:t>1/2</a:t>
                      </a:r>
                      <a:endParaRPr lang="en-US" sz="2200" dirty="0">
                        <a:solidFill>
                          <a:schemeClr val="bg1"/>
                        </a:solidFill>
                        <a:effectLst/>
                        <a:latin typeface="Arial" panose="020B0604020202020204" pitchFamily="34" charset="0"/>
                        <a:ea typeface="Times New Roman"/>
                        <a:cs typeface="Arial" panose="020B0604020202020204" pitchFamily="34" charset="0"/>
                      </a:endParaRPr>
                    </a:p>
                  </a:txBody>
                  <a:tcPr marL="68580" marR="68580" marT="0" marB="0" anchor="ctr">
                    <a:solidFill>
                      <a:schemeClr val="accent1">
                        <a:lumMod val="75000"/>
                      </a:schemeClr>
                    </a:solidFill>
                  </a:tcP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زوج</a:t>
                      </a:r>
                      <a:endParaRPr lang="en-US" sz="2200" dirty="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3</a:t>
                      </a:r>
                      <a:endParaRPr lang="en-US" sz="2200" dirty="0">
                        <a:effectLst/>
                        <a:latin typeface="Arial" panose="020B0604020202020204" pitchFamily="34" charset="0"/>
                        <a:ea typeface="Times New Roman"/>
                        <a:cs typeface="Arial" panose="020B0604020202020204" pitchFamily="34" charset="0"/>
                      </a:endParaRPr>
                    </a:p>
                  </a:txBody>
                  <a:tcPr marL="68580" marR="68580" marT="0" marB="0" anchor="ctr"/>
                </a:tc>
                <a:extLst>
                  <a:ext uri="{0D108BD9-81ED-4DB2-BD59-A6C34878D82A}">
                    <a16:rowId xmlns:a16="http://schemas.microsoft.com/office/drawing/2014/main" val="10001"/>
                  </a:ext>
                </a:extLst>
              </a:tr>
              <a:tr h="662603">
                <a:tc>
                  <a:txBody>
                    <a:bodyPr/>
                    <a:lstStyle/>
                    <a:p>
                      <a:pPr algn="ctr" rtl="1">
                        <a:lnSpc>
                          <a:spcPct val="150000"/>
                        </a:lnSpc>
                        <a:spcAft>
                          <a:spcPts val="0"/>
                        </a:spcAft>
                      </a:pPr>
                      <a:r>
                        <a:rPr lang="ar-SY" sz="2200" dirty="0">
                          <a:solidFill>
                            <a:schemeClr val="bg1"/>
                          </a:solidFill>
                          <a:effectLst/>
                          <a:latin typeface="Arial" panose="020B0604020202020204" pitchFamily="34" charset="0"/>
                          <a:cs typeface="Arial" panose="020B0604020202020204" pitchFamily="34" charset="0"/>
                        </a:rPr>
                        <a:t>1/6</a:t>
                      </a:r>
                      <a:endParaRPr lang="en-US" sz="2200" dirty="0">
                        <a:solidFill>
                          <a:schemeClr val="bg1"/>
                        </a:solidFill>
                        <a:effectLst/>
                        <a:latin typeface="Arial" panose="020B0604020202020204" pitchFamily="34" charset="0"/>
                        <a:ea typeface="Times New Roman"/>
                        <a:cs typeface="Arial" panose="020B0604020202020204" pitchFamily="34" charset="0"/>
                      </a:endParaRPr>
                    </a:p>
                  </a:txBody>
                  <a:tcPr marL="68580" marR="68580" marT="0" marB="0" anchor="ctr">
                    <a:solidFill>
                      <a:schemeClr val="accent1">
                        <a:lumMod val="75000"/>
                      </a:schemeClr>
                    </a:solidFill>
                  </a:tcP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جدة</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1+2</a:t>
                      </a:r>
                      <a:endParaRPr lang="en-US" sz="2200" dirty="0">
                        <a:effectLst/>
                        <a:latin typeface="Arial" panose="020B0604020202020204" pitchFamily="34" charset="0"/>
                        <a:ea typeface="Times New Roman"/>
                        <a:cs typeface="Arial" panose="020B0604020202020204" pitchFamily="34" charset="0"/>
                      </a:endParaRPr>
                    </a:p>
                  </a:txBody>
                  <a:tcPr marL="68580" marR="68580" marT="0" marB="0" anchor="ctr"/>
                </a:tc>
                <a:extLst>
                  <a:ext uri="{0D108BD9-81ED-4DB2-BD59-A6C34878D82A}">
                    <a16:rowId xmlns:a16="http://schemas.microsoft.com/office/drawing/2014/main" val="10002"/>
                  </a:ext>
                </a:extLst>
              </a:tr>
            </a:tbl>
          </a:graphicData>
        </a:graphic>
      </p:graphicFrame>
      <p:graphicFrame>
        <p:nvGraphicFramePr>
          <p:cNvPr id="7" name="جدول 6"/>
          <p:cNvGraphicFramePr>
            <a:graphicFrameLocks noGrp="1"/>
          </p:cNvGraphicFramePr>
          <p:nvPr>
            <p:extLst>
              <p:ext uri="{D42A27DB-BD31-4B8C-83A1-F6EECF244321}">
                <p14:modId xmlns:p14="http://schemas.microsoft.com/office/powerpoint/2010/main" val="3315620689"/>
              </p:ext>
            </p:extLst>
          </p:nvPr>
        </p:nvGraphicFramePr>
        <p:xfrm>
          <a:off x="1587146" y="4416852"/>
          <a:ext cx="4713249" cy="2212906"/>
        </p:xfrm>
        <a:graphic>
          <a:graphicData uri="http://schemas.openxmlformats.org/drawingml/2006/table">
            <a:tbl>
              <a:tblPr rtl="1">
                <a:tableStyleId>{5C22544A-7EE6-4342-B048-85BDC9FD1C3A}</a:tableStyleId>
              </a:tblPr>
              <a:tblGrid>
                <a:gridCol w="944246">
                  <a:extLst>
                    <a:ext uri="{9D8B030D-6E8A-4147-A177-3AD203B41FA5}">
                      <a16:colId xmlns:a16="http://schemas.microsoft.com/office/drawing/2014/main" val="20000"/>
                    </a:ext>
                  </a:extLst>
                </a:gridCol>
                <a:gridCol w="1884502">
                  <a:extLst>
                    <a:ext uri="{9D8B030D-6E8A-4147-A177-3AD203B41FA5}">
                      <a16:colId xmlns:a16="http://schemas.microsoft.com/office/drawing/2014/main" val="20001"/>
                    </a:ext>
                  </a:extLst>
                </a:gridCol>
                <a:gridCol w="941586">
                  <a:extLst>
                    <a:ext uri="{9D8B030D-6E8A-4147-A177-3AD203B41FA5}">
                      <a16:colId xmlns:a16="http://schemas.microsoft.com/office/drawing/2014/main" val="20002"/>
                    </a:ext>
                  </a:extLst>
                </a:gridCol>
                <a:gridCol w="942915">
                  <a:extLst>
                    <a:ext uri="{9D8B030D-6E8A-4147-A177-3AD203B41FA5}">
                      <a16:colId xmlns:a16="http://schemas.microsoft.com/office/drawing/2014/main" val="20003"/>
                    </a:ext>
                  </a:extLst>
                </a:gridCol>
              </a:tblGrid>
              <a:tr h="547637">
                <a:tc>
                  <a:txBody>
                    <a:bodyPr/>
                    <a:lstStyle/>
                    <a:p>
                      <a:pPr algn="r" rtl="1">
                        <a:spcAft>
                          <a:spcPts val="0"/>
                        </a:spcAft>
                      </a:pPr>
                      <a:r>
                        <a:rPr lang="en-US" sz="2200" dirty="0">
                          <a:effectLst/>
                          <a:latin typeface="Arial" panose="020B0604020202020204" pitchFamily="34" charset="0"/>
                          <a:cs typeface="Arial" panose="020B0604020202020204" pitchFamily="34" charset="0"/>
                        </a:rPr>
                        <a:t> </a:t>
                      </a:r>
                      <a:endParaRPr lang="en-US" sz="2200" dirty="0">
                        <a:effectLst/>
                        <a:latin typeface="Arial" panose="020B0604020202020204" pitchFamily="34" charset="0"/>
                        <a:ea typeface="Times New Roman"/>
                        <a:cs typeface="Arial" panose="020B0604020202020204" pitchFamily="34" charset="0"/>
                      </a:endParaRPr>
                    </a:p>
                  </a:txBody>
                  <a:tcPr marL="0" marR="0" marT="0" marB="0" anchor="ctr">
                    <a:solidFill>
                      <a:schemeClr val="accent1">
                        <a:lumMod val="60000"/>
                        <a:lumOff val="40000"/>
                      </a:schemeClr>
                    </a:solidFill>
                  </a:tcPr>
                </a:tc>
                <a:tc>
                  <a:txBody>
                    <a:bodyPr/>
                    <a:lstStyle/>
                    <a:p>
                      <a:pPr algn="l" rtl="1">
                        <a:lnSpc>
                          <a:spcPct val="150000"/>
                        </a:lnSpc>
                        <a:spcAft>
                          <a:spcPts val="0"/>
                        </a:spcAft>
                      </a:pPr>
                      <a:r>
                        <a:rPr lang="ar-SY" sz="2200" dirty="0">
                          <a:effectLst/>
                          <a:latin typeface="Arial" panose="020B0604020202020204" pitchFamily="34" charset="0"/>
                          <a:cs typeface="Arial" panose="020B0604020202020204" pitchFamily="34" charset="0"/>
                        </a:rPr>
                        <a:t>2×</a:t>
                      </a:r>
                      <a:endParaRPr lang="en-US" sz="2200" dirty="0">
                        <a:effectLst/>
                        <a:latin typeface="Arial" panose="020B0604020202020204" pitchFamily="34" charset="0"/>
                        <a:ea typeface="Times New Roman"/>
                        <a:cs typeface="Arial" panose="020B0604020202020204" pitchFamily="34" charset="0"/>
                      </a:endParaRPr>
                    </a:p>
                  </a:txBody>
                  <a:tcPr marL="68580" marR="68580" marT="0" marB="0" anchor="ctr">
                    <a:solidFill>
                      <a:schemeClr val="accent1">
                        <a:lumMod val="60000"/>
                        <a:lumOff val="40000"/>
                      </a:schemeClr>
                    </a:solidFill>
                  </a:tcP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12</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solidFill>
                      <a:schemeClr val="accent1">
                        <a:lumMod val="60000"/>
                        <a:lumOff val="40000"/>
                      </a:schemeClr>
                    </a:solidFill>
                  </a:tcP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24</a:t>
                      </a:r>
                      <a:endParaRPr lang="en-US" sz="2200" dirty="0">
                        <a:effectLst/>
                        <a:latin typeface="Arial" panose="020B0604020202020204" pitchFamily="34" charset="0"/>
                        <a:ea typeface="Times New Roman"/>
                        <a:cs typeface="Arial" panose="020B0604020202020204" pitchFamily="34" charset="0"/>
                      </a:endParaRPr>
                    </a:p>
                  </a:txBody>
                  <a:tcPr marL="68580" marR="68580" marT="0" marB="0" anchor="ctr">
                    <a:solidFill>
                      <a:schemeClr val="accent1">
                        <a:lumMod val="60000"/>
                        <a:lumOff val="40000"/>
                      </a:schemeClr>
                    </a:solidFill>
                  </a:tcPr>
                </a:tc>
                <a:extLst>
                  <a:ext uri="{0D108BD9-81ED-4DB2-BD59-A6C34878D82A}">
                    <a16:rowId xmlns:a16="http://schemas.microsoft.com/office/drawing/2014/main" val="10000"/>
                  </a:ext>
                </a:extLst>
              </a:tr>
              <a:tr h="764690">
                <a:tc>
                  <a:txBody>
                    <a:bodyPr/>
                    <a:lstStyle/>
                    <a:p>
                      <a:pPr algn="ctr" rtl="1">
                        <a:lnSpc>
                          <a:spcPct val="150000"/>
                        </a:lnSpc>
                        <a:spcAft>
                          <a:spcPts val="0"/>
                        </a:spcAft>
                      </a:pPr>
                      <a:r>
                        <a:rPr lang="ar-SY" sz="2200" dirty="0">
                          <a:solidFill>
                            <a:schemeClr val="bg1"/>
                          </a:solidFill>
                          <a:effectLst/>
                          <a:latin typeface="Arial" panose="020B0604020202020204" pitchFamily="34" charset="0"/>
                          <a:cs typeface="Arial" panose="020B0604020202020204" pitchFamily="34" charset="0"/>
                        </a:rPr>
                        <a:t>1/4</a:t>
                      </a:r>
                      <a:endParaRPr lang="en-US" sz="2200" dirty="0">
                        <a:solidFill>
                          <a:schemeClr val="bg1"/>
                        </a:solidFill>
                        <a:effectLst/>
                        <a:latin typeface="Arial" panose="020B0604020202020204" pitchFamily="34" charset="0"/>
                        <a:ea typeface="Times New Roman"/>
                        <a:cs typeface="Arial" panose="020B0604020202020204" pitchFamily="34" charset="0"/>
                      </a:endParaRPr>
                    </a:p>
                  </a:txBody>
                  <a:tcPr marL="68580" marR="68580" marT="0" marB="0" anchor="ctr">
                    <a:solidFill>
                      <a:schemeClr val="accent1">
                        <a:lumMod val="75000"/>
                      </a:schemeClr>
                    </a:solidFill>
                  </a:tcP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زوجة</a:t>
                      </a:r>
                      <a:endParaRPr lang="en-US" sz="2200" dirty="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3</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6</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tc>
                <a:extLst>
                  <a:ext uri="{0D108BD9-81ED-4DB2-BD59-A6C34878D82A}">
                    <a16:rowId xmlns:a16="http://schemas.microsoft.com/office/drawing/2014/main" val="10001"/>
                  </a:ext>
                </a:extLst>
              </a:tr>
              <a:tr h="900579">
                <a:tc>
                  <a:txBody>
                    <a:bodyPr/>
                    <a:lstStyle/>
                    <a:p>
                      <a:pPr algn="ctr" rtl="1">
                        <a:lnSpc>
                          <a:spcPct val="150000"/>
                        </a:lnSpc>
                        <a:spcAft>
                          <a:spcPts val="0"/>
                        </a:spcAft>
                      </a:pPr>
                      <a:r>
                        <a:rPr lang="ar-SY" sz="2200" dirty="0">
                          <a:solidFill>
                            <a:schemeClr val="bg1"/>
                          </a:solidFill>
                          <a:effectLst/>
                          <a:latin typeface="Arial" panose="020B0604020202020204" pitchFamily="34" charset="0"/>
                          <a:cs typeface="Arial" panose="020B0604020202020204" pitchFamily="34" charset="0"/>
                        </a:rPr>
                        <a:t>2/3</a:t>
                      </a:r>
                      <a:endParaRPr lang="en-US" sz="2200" dirty="0">
                        <a:solidFill>
                          <a:schemeClr val="bg1"/>
                        </a:solidFill>
                        <a:effectLst/>
                        <a:latin typeface="Arial" panose="020B0604020202020204" pitchFamily="34" charset="0"/>
                        <a:ea typeface="Times New Roman"/>
                        <a:cs typeface="Arial" panose="020B0604020202020204" pitchFamily="34" charset="0"/>
                      </a:endParaRPr>
                    </a:p>
                  </a:txBody>
                  <a:tcPr marL="68580" marR="68580" marT="0" marB="0" anchor="ctr">
                    <a:solidFill>
                      <a:schemeClr val="accent1">
                        <a:lumMod val="75000"/>
                      </a:schemeClr>
                    </a:solidFill>
                  </a:tcP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أخت لأب/2</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algn="ctr" rtl="1">
                        <a:lnSpc>
                          <a:spcPct val="150000"/>
                        </a:lnSpc>
                        <a:spcAft>
                          <a:spcPts val="0"/>
                        </a:spcAft>
                      </a:pPr>
                      <a:r>
                        <a:rPr lang="ar-SY" sz="2200">
                          <a:effectLst/>
                          <a:latin typeface="Arial" panose="020B0604020202020204" pitchFamily="34" charset="0"/>
                          <a:cs typeface="Arial" panose="020B0604020202020204" pitchFamily="34" charset="0"/>
                        </a:rPr>
                        <a:t>8+1</a:t>
                      </a:r>
                      <a:endParaRPr lang="en-US" sz="220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algn="ctr" rtl="1">
                        <a:lnSpc>
                          <a:spcPct val="150000"/>
                        </a:lnSpc>
                        <a:spcAft>
                          <a:spcPts val="0"/>
                        </a:spcAft>
                      </a:pPr>
                      <a:r>
                        <a:rPr lang="ar-SY" sz="2200" dirty="0">
                          <a:effectLst/>
                          <a:latin typeface="Arial" panose="020B0604020202020204" pitchFamily="34" charset="0"/>
                          <a:cs typeface="Arial" panose="020B0604020202020204" pitchFamily="34" charset="0"/>
                        </a:rPr>
                        <a:t>18</a:t>
                      </a:r>
                      <a:endParaRPr lang="en-US" sz="2200" dirty="0">
                        <a:effectLst/>
                        <a:latin typeface="Arial" panose="020B0604020202020204" pitchFamily="34" charset="0"/>
                        <a:ea typeface="Times New Roman"/>
                        <a:cs typeface="Arial" panose="020B0604020202020204" pitchFamily="34" charset="0"/>
                      </a:endParaRPr>
                    </a:p>
                  </a:txBody>
                  <a:tcPr marL="68580" marR="68580" marT="0"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5539551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455B2D-BAB7-438A-85DA-0266A24CB79F}">
  <ds:schemaRefs>
    <ds:schemaRef ds:uri="http://www.w3.org/XML/1998/namespace"/>
    <ds:schemaRef ds:uri="http://schemas.microsoft.com/office/2006/metadata/properties"/>
    <ds:schemaRef ds:uri="16c05727-aa75-4e4a-9b5f-8a80a1165891"/>
    <ds:schemaRef ds:uri="http://purl.org/dc/elements/1.1/"/>
    <ds:schemaRef ds:uri="http://schemas.microsoft.com/office/2006/documentManagement/types"/>
    <ds:schemaRef ds:uri="http://schemas.openxmlformats.org/package/2006/metadata/core-properties"/>
    <ds:schemaRef ds:uri="71af3243-3dd4-4a8d-8c0d-dd76da1f02a5"/>
    <ds:schemaRef ds:uri="http://schemas.microsoft.com/office/infopath/2007/PartnerControls"/>
    <ds:schemaRef ds:uri="http://purl.org/dc/dcmitype/"/>
    <ds:schemaRef ds:uri="http://purl.org/dc/terms/"/>
  </ds:schemaRefs>
</ds:datastoreItem>
</file>

<file path=customXml/itemProps2.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C6403A-684A-431F-8F36-A24C99E286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1227</TotalTime>
  <Words>719</Words>
  <Application>Microsoft Office PowerPoint</Application>
  <PresentationFormat>Widescreen</PresentationFormat>
  <Paragraphs>146</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Franklin Gothic Book</vt:lpstr>
      <vt:lpstr>Franklin Gothic Demi</vt:lpstr>
      <vt:lpstr>Gill Sans MT</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99</cp:revision>
  <dcterms:created xsi:type="dcterms:W3CDTF">2020-10-27T07:33:32Z</dcterms:created>
  <dcterms:modified xsi:type="dcterms:W3CDTF">2022-09-05T11:23:47Z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