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handoutMasterIdLst>
    <p:handoutMasterId r:id="rId17"/>
  </p:handoutMasterIdLst>
  <p:sldIdLst>
    <p:sldId id="257" r:id="rId5"/>
    <p:sldId id="318" r:id="rId6"/>
    <p:sldId id="319" r:id="rId7"/>
    <p:sldId id="320" r:id="rId8"/>
    <p:sldId id="321" r:id="rId9"/>
    <p:sldId id="322" r:id="rId10"/>
    <p:sldId id="323" r:id="rId11"/>
    <p:sldId id="324" r:id="rId12"/>
    <p:sldId id="325" r:id="rId13"/>
    <p:sldId id="326" r:id="rId14"/>
    <p:sldId id="32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48A1FD-DA28-4DF0-B22F-5458C8BA2BE7}"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2F59E3CF-AECA-44DD-817C-C37C0DCFE4D6}">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تحقق مسؤولية التابع: يجب أن يرتكب التابع خطأ يسبب ضرراً للغير، ويجب إثبات أنّ هذا الضرر جاء نتيجة خطأ اقترفه التابع إلا إذا قرر المشرع قرينة خطأ في مجال من المجالات.</a:t>
          </a:r>
        </a:p>
      </dgm:t>
    </dgm:pt>
    <dgm:pt modelId="{C3C43D01-0220-415A-A9F5-8D3D257F7E29}" type="parTrans" cxnId="{102FF13C-C208-4F14-A90A-9C43646ABBBF}">
      <dgm:prSet/>
      <dgm:spPr/>
      <dgm:t>
        <a:bodyPr/>
        <a:lstStyle/>
        <a:p>
          <a:pPr algn="justLow"/>
          <a:endParaRPr lang="en-US"/>
        </a:p>
      </dgm:t>
    </dgm:pt>
    <dgm:pt modelId="{08CB4041-631F-4166-91C3-5B376D95BD7C}" type="sibTrans" cxnId="{102FF13C-C208-4F14-A90A-9C43646ABBBF}">
      <dgm:prSet/>
      <dgm:spPr/>
      <dgm:t>
        <a:bodyPr/>
        <a:lstStyle/>
        <a:p>
          <a:pPr algn="justLow"/>
          <a:endParaRPr lang="en-US"/>
        </a:p>
      </dgm:t>
    </dgm:pt>
    <dgm:pt modelId="{E0A5627F-C257-4449-8C7B-67DAC508F353}">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2- وقوع الضرر في أثناء تأدية الوظيفة أو بسببها: ويقع عبء إثبات ارتباط العمل غير المشروع بالوظيفة على عاتق المضرور. </a:t>
          </a:r>
          <a:endParaRPr lang="ar-SY" sz="2200" dirty="0">
            <a:solidFill>
              <a:schemeClr val="tx1"/>
            </a:solidFill>
            <a:latin typeface="Arial" panose="020B0604020202020204" pitchFamily="34" charset="0"/>
            <a:cs typeface="Arial" panose="020B0604020202020204" pitchFamily="34" charset="0"/>
          </a:endParaRPr>
        </a:p>
      </dgm:t>
    </dgm:pt>
    <dgm:pt modelId="{4BD58741-9588-4861-B284-22A7779D9C5E}" type="parTrans" cxnId="{08044234-53D3-4068-B81E-2095401B4366}">
      <dgm:prSet/>
      <dgm:spPr/>
      <dgm:t>
        <a:bodyPr/>
        <a:lstStyle/>
        <a:p>
          <a:pPr algn="justLow"/>
          <a:endParaRPr lang="en-US"/>
        </a:p>
      </dgm:t>
    </dgm:pt>
    <dgm:pt modelId="{FB4079AC-B858-4400-B98F-A8DD5FCFFE95}" type="sibTrans" cxnId="{08044234-53D3-4068-B81E-2095401B4366}">
      <dgm:prSet/>
      <dgm:spPr/>
      <dgm:t>
        <a:bodyPr/>
        <a:lstStyle/>
        <a:p>
          <a:pPr algn="justLow"/>
          <a:endParaRPr lang="en-US"/>
        </a:p>
      </dgm:t>
    </dgm:pt>
    <dgm:pt modelId="{6E15FEE6-7D89-4CF4-87B9-C52AF867B3BA}" type="pres">
      <dgm:prSet presAssocID="{7E48A1FD-DA28-4DF0-B22F-5458C8BA2BE7}" presName="linear" presStyleCnt="0">
        <dgm:presLayoutVars>
          <dgm:animLvl val="lvl"/>
          <dgm:resizeHandles val="exact"/>
        </dgm:presLayoutVars>
      </dgm:prSet>
      <dgm:spPr/>
    </dgm:pt>
    <dgm:pt modelId="{9A4B35CF-5102-446F-BE3A-8DA6E23FE3F9}" type="pres">
      <dgm:prSet presAssocID="{2F59E3CF-AECA-44DD-817C-C37C0DCFE4D6}" presName="parentText" presStyleLbl="node1" presStyleIdx="0" presStyleCnt="2">
        <dgm:presLayoutVars>
          <dgm:chMax val="0"/>
          <dgm:bulletEnabled val="1"/>
        </dgm:presLayoutVars>
      </dgm:prSet>
      <dgm:spPr/>
    </dgm:pt>
    <dgm:pt modelId="{57CA0ADB-87F8-4C00-8C6D-D516598474F2}" type="pres">
      <dgm:prSet presAssocID="{08CB4041-631F-4166-91C3-5B376D95BD7C}" presName="spacer" presStyleCnt="0"/>
      <dgm:spPr/>
    </dgm:pt>
    <dgm:pt modelId="{DAE53A37-08CF-420A-987D-BC952A65016E}" type="pres">
      <dgm:prSet presAssocID="{E0A5627F-C257-4449-8C7B-67DAC508F353}" presName="parentText" presStyleLbl="node1" presStyleIdx="1" presStyleCnt="2">
        <dgm:presLayoutVars>
          <dgm:chMax val="0"/>
          <dgm:bulletEnabled val="1"/>
        </dgm:presLayoutVars>
      </dgm:prSet>
      <dgm:spPr/>
    </dgm:pt>
  </dgm:ptLst>
  <dgm:cxnLst>
    <dgm:cxn modelId="{08044234-53D3-4068-B81E-2095401B4366}" srcId="{7E48A1FD-DA28-4DF0-B22F-5458C8BA2BE7}" destId="{E0A5627F-C257-4449-8C7B-67DAC508F353}" srcOrd="1" destOrd="0" parTransId="{4BD58741-9588-4861-B284-22A7779D9C5E}" sibTransId="{FB4079AC-B858-4400-B98F-A8DD5FCFFE95}"/>
    <dgm:cxn modelId="{102FF13C-C208-4F14-A90A-9C43646ABBBF}" srcId="{7E48A1FD-DA28-4DF0-B22F-5458C8BA2BE7}" destId="{2F59E3CF-AECA-44DD-817C-C37C0DCFE4D6}" srcOrd="0" destOrd="0" parTransId="{C3C43D01-0220-415A-A9F5-8D3D257F7E29}" sibTransId="{08CB4041-631F-4166-91C3-5B376D95BD7C}"/>
    <dgm:cxn modelId="{01BC1B7A-6806-4B5F-9162-C5210CCB7154}" type="presOf" srcId="{2F59E3CF-AECA-44DD-817C-C37C0DCFE4D6}" destId="{9A4B35CF-5102-446F-BE3A-8DA6E23FE3F9}" srcOrd="0" destOrd="0" presId="urn:microsoft.com/office/officeart/2005/8/layout/vList2"/>
    <dgm:cxn modelId="{8ED97294-D70A-4768-880B-526C950E2F30}" type="presOf" srcId="{E0A5627F-C257-4449-8C7B-67DAC508F353}" destId="{DAE53A37-08CF-420A-987D-BC952A65016E}" srcOrd="0" destOrd="0" presId="urn:microsoft.com/office/officeart/2005/8/layout/vList2"/>
    <dgm:cxn modelId="{800CDAA8-1195-49CF-BD8B-7CEE41B66BD0}" type="presOf" srcId="{7E48A1FD-DA28-4DF0-B22F-5458C8BA2BE7}" destId="{6E15FEE6-7D89-4CF4-87B9-C52AF867B3BA}" srcOrd="0" destOrd="0" presId="urn:microsoft.com/office/officeart/2005/8/layout/vList2"/>
    <dgm:cxn modelId="{2BF74840-84F3-4D88-8C92-47A26B8C7C92}" type="presParOf" srcId="{6E15FEE6-7D89-4CF4-87B9-C52AF867B3BA}" destId="{9A4B35CF-5102-446F-BE3A-8DA6E23FE3F9}" srcOrd="0" destOrd="0" presId="urn:microsoft.com/office/officeart/2005/8/layout/vList2"/>
    <dgm:cxn modelId="{C9F43589-8AD6-4854-B9E7-875DEA0C4065}" type="presParOf" srcId="{6E15FEE6-7D89-4CF4-87B9-C52AF867B3BA}" destId="{57CA0ADB-87F8-4C00-8C6D-D516598474F2}" srcOrd="1" destOrd="0" presId="urn:microsoft.com/office/officeart/2005/8/layout/vList2"/>
    <dgm:cxn modelId="{F0986BDE-814F-484B-ACDF-C6D19FA37C20}" type="presParOf" srcId="{6E15FEE6-7D89-4CF4-87B9-C52AF867B3BA}" destId="{DAE53A37-08CF-420A-987D-BC952A65016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4B35CF-5102-446F-BE3A-8DA6E23FE3F9}">
      <dsp:nvSpPr>
        <dsp:cNvPr id="0" name=""/>
        <dsp:cNvSpPr/>
      </dsp:nvSpPr>
      <dsp:spPr>
        <a:xfrm>
          <a:off x="0" y="297111"/>
          <a:ext cx="10194967" cy="121680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تحقق مسؤولية التابع: يجب أن يرتكب التابع خطأ يسبب ضرراً للغير، ويجب إثبات أنّ هذا الضرر جاء نتيجة خطأ اقترفه التابع إلا إذا قرر المشرع قرينة خطأ في مجال من المجالات.</a:t>
          </a:r>
        </a:p>
      </dsp:txBody>
      <dsp:txXfrm>
        <a:off x="59399" y="356510"/>
        <a:ext cx="10076169" cy="1098002"/>
      </dsp:txXfrm>
    </dsp:sp>
    <dsp:sp modelId="{DAE53A37-08CF-420A-987D-BC952A65016E}">
      <dsp:nvSpPr>
        <dsp:cNvPr id="0" name=""/>
        <dsp:cNvSpPr/>
      </dsp:nvSpPr>
      <dsp:spPr>
        <a:xfrm>
          <a:off x="0" y="1701112"/>
          <a:ext cx="10194967" cy="121680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وقوع الضرر في أثناء تأدية الوظيفة أو بسببها: ويقع عبء إثبات ارتباط العمل غير المشروع بالوظيفة على عاتق المضرور. </a:t>
          </a:r>
          <a:endParaRPr lang="ar-SY" sz="2200" kern="1200" dirty="0">
            <a:solidFill>
              <a:schemeClr val="tx1"/>
            </a:solidFill>
            <a:latin typeface="Arial" panose="020B0604020202020204" pitchFamily="34" charset="0"/>
            <a:cs typeface="Arial" panose="020B0604020202020204" pitchFamily="34" charset="0"/>
          </a:endParaRPr>
        </a:p>
      </dsp:txBody>
      <dsp:txXfrm>
        <a:off x="59399" y="1760511"/>
        <a:ext cx="10076169" cy="10980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58692" y="1947440"/>
            <a:ext cx="7133213" cy="3839544"/>
          </a:xfrm>
        </p:spPr>
        <p:txBody>
          <a:bodyPr/>
          <a:lstStyle/>
          <a:p>
            <a:r>
              <a:rPr lang="ar-SY" dirty="0"/>
              <a:t>أجب عن الأسئلة التالية:</a:t>
            </a:r>
          </a:p>
          <a:p>
            <a:pPr marL="457200" indent="-457200">
              <a:buAutoNum type="arabicPeriod"/>
            </a:pPr>
            <a:r>
              <a:rPr lang="ar-SY" dirty="0"/>
              <a:t>متى يعد خطأ التابع واقعاً في أثناء تأديته وظيفته؟</a:t>
            </a:r>
          </a:p>
          <a:p>
            <a:pPr marL="457200" indent="-457200">
              <a:buAutoNum type="arabicPeriod"/>
            </a:pPr>
            <a:r>
              <a:rPr lang="ar-SY" dirty="0"/>
              <a:t>تحدث عن حق المتبوع  في الرجوع على التابع.</a:t>
            </a:r>
          </a:p>
        </p:txBody>
      </p:sp>
    </p:spTree>
    <p:extLst>
      <p:ext uri="{BB962C8B-B14F-4D97-AF65-F5344CB8AC3E}">
        <p14:creationId xmlns:p14="http://schemas.microsoft.com/office/powerpoint/2010/main" val="14822151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7CC62C-337D-46BE-8F44-B912079B2F78}"/>
              </a:ext>
            </a:extLst>
          </p:cNvPr>
          <p:cNvSpPr>
            <a:spLocks noGrp="1"/>
          </p:cNvSpPr>
          <p:nvPr>
            <p:ph sz="quarter" idx="12"/>
          </p:nvPr>
        </p:nvSpPr>
        <p:spPr>
          <a:xfrm>
            <a:off x="1607127" y="1896093"/>
            <a:ext cx="9776690" cy="4144489"/>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شروط قيام مسؤولية المتبوع.</a:t>
            </a:r>
          </a:p>
          <a:p>
            <a:pPr marL="342900" indent="-342900">
              <a:lnSpc>
                <a:spcPct val="200000"/>
              </a:lnSpc>
              <a:buFont typeface="Wingdings" panose="05000000000000000000" pitchFamily="2" charset="2"/>
              <a:buChar char="Ø"/>
            </a:pPr>
            <a:endParaRPr lang="ar-SY" dirty="0"/>
          </a:p>
          <a:p>
            <a:pPr marL="342900" indent="-342900">
              <a:lnSpc>
                <a:spcPct val="200000"/>
              </a:lnSpc>
              <a:buFont typeface="Wingdings" panose="05000000000000000000" pitchFamily="2" charset="2"/>
              <a:buChar char="Ø"/>
            </a:pPr>
            <a:r>
              <a:rPr lang="ar-SY" dirty="0"/>
              <a:t>أحكام مسؤولية المتبوع.</a:t>
            </a:r>
          </a:p>
          <a:p>
            <a:endParaRPr lang="ar-SY" dirty="0"/>
          </a:p>
          <a:p>
            <a:endParaRPr lang="en-US" dirty="0"/>
          </a:p>
        </p:txBody>
      </p:sp>
    </p:spTree>
    <p:extLst>
      <p:ext uri="{BB962C8B-B14F-4D97-AF65-F5344CB8AC3E}">
        <p14:creationId xmlns:p14="http://schemas.microsoft.com/office/powerpoint/2010/main" val="219157207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مسؤولية المتبوع عن أعمال التابع</a:t>
            </a:r>
          </a:p>
        </p:txBody>
      </p:sp>
      <p:sp>
        <p:nvSpPr>
          <p:cNvPr id="3" name="عنصر نائب للنص 2"/>
          <p:cNvSpPr>
            <a:spLocks noGrp="1"/>
          </p:cNvSpPr>
          <p:nvPr>
            <p:ph type="body" sz="quarter" idx="11"/>
          </p:nvPr>
        </p:nvSpPr>
        <p:spPr>
          <a:xfrm>
            <a:off x="1089212" y="2643188"/>
            <a:ext cx="1627094" cy="1390650"/>
          </a:xfrm>
        </p:spPr>
        <p:txBody>
          <a:bodyPr/>
          <a:lstStyle/>
          <a:p>
            <a:r>
              <a:rPr lang="ar-SY" dirty="0"/>
              <a:t>7</a:t>
            </a:r>
          </a:p>
        </p:txBody>
      </p:sp>
    </p:spTree>
    <p:extLst>
      <p:ext uri="{BB962C8B-B14F-4D97-AF65-F5344CB8AC3E}">
        <p14:creationId xmlns:p14="http://schemas.microsoft.com/office/powerpoint/2010/main" val="6244202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330036" y="2595416"/>
            <a:ext cx="10094408" cy="3833093"/>
          </a:xfrm>
        </p:spPr>
        <p:txBody>
          <a:bodyPr/>
          <a:lstStyle/>
          <a:p>
            <a:pPr marL="342900" indent="-342900">
              <a:lnSpc>
                <a:spcPct val="200000"/>
              </a:lnSpc>
              <a:buFont typeface="Wingdings" panose="05000000000000000000" pitchFamily="2" charset="2"/>
              <a:buChar char="v"/>
            </a:pPr>
            <a:r>
              <a:rPr lang="ar-SY" dirty="0"/>
              <a:t>المبحث الأول: شروط قيام مسؤولية المتبوع</a:t>
            </a:r>
            <a:r>
              <a:rPr lang="en-US" dirty="0"/>
              <a:t>.</a:t>
            </a:r>
            <a:endParaRPr lang="ar-SY" dirty="0"/>
          </a:p>
          <a:p>
            <a:pPr marL="342900" indent="-342900">
              <a:lnSpc>
                <a:spcPct val="200000"/>
              </a:lnSpc>
              <a:buFont typeface="Wingdings" panose="05000000000000000000" pitchFamily="2" charset="2"/>
              <a:buChar char="v"/>
            </a:pPr>
            <a:endParaRPr lang="ar-SY" dirty="0"/>
          </a:p>
          <a:p>
            <a:pPr marL="342900" indent="-342900">
              <a:lnSpc>
                <a:spcPct val="200000"/>
              </a:lnSpc>
              <a:buFont typeface="Wingdings" panose="05000000000000000000" pitchFamily="2" charset="2"/>
              <a:buChar char="v"/>
            </a:pPr>
            <a:r>
              <a:rPr lang="ar-SY" dirty="0"/>
              <a:t>المبحث الثاني: أحكام مسؤولية المتبوع</a:t>
            </a:r>
            <a:r>
              <a:rPr lang="en-US" dirty="0"/>
              <a:t>.</a:t>
            </a:r>
            <a:endParaRPr lang="ar-SY" dirty="0"/>
          </a:p>
          <a:p>
            <a:endParaRPr lang="ar-SY" dirty="0"/>
          </a:p>
        </p:txBody>
      </p:sp>
    </p:spTree>
    <p:extLst>
      <p:ext uri="{BB962C8B-B14F-4D97-AF65-F5344CB8AC3E}">
        <p14:creationId xmlns:p14="http://schemas.microsoft.com/office/powerpoint/2010/main" val="93015026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شروط قيام مسؤولية المتبوع</a:t>
            </a:r>
          </a:p>
        </p:txBody>
      </p:sp>
      <p:sp>
        <p:nvSpPr>
          <p:cNvPr id="3" name="عنصر نائب للنص 2"/>
          <p:cNvSpPr>
            <a:spLocks noGrp="1"/>
          </p:cNvSpPr>
          <p:nvPr>
            <p:ph type="body" sz="quarter" idx="11"/>
          </p:nvPr>
        </p:nvSpPr>
        <p:spPr/>
        <p:txBody>
          <a:bodyPr/>
          <a:lstStyle/>
          <a:p>
            <a:r>
              <a:rPr lang="ar-SY" dirty="0"/>
              <a:t>وجود علاقة التبعية</a:t>
            </a:r>
          </a:p>
        </p:txBody>
      </p:sp>
      <p:sp>
        <p:nvSpPr>
          <p:cNvPr id="5" name="Rectangle: Rounded Corners 4">
            <a:extLst>
              <a:ext uri="{FF2B5EF4-FFF2-40B4-BE49-F238E27FC236}">
                <a16:creationId xmlns:a16="http://schemas.microsoft.com/office/drawing/2014/main" id="{0C332500-C470-44B7-BD90-2495E5B3EF74}"/>
              </a:ext>
            </a:extLst>
          </p:cNvPr>
          <p:cNvSpPr/>
          <p:nvPr/>
        </p:nvSpPr>
        <p:spPr>
          <a:xfrm>
            <a:off x="993913" y="2438220"/>
            <a:ext cx="10681252" cy="4110306"/>
          </a:xfrm>
          <a:prstGeom prst="roundRect">
            <a:avLst>
              <a:gd name="adj" fmla="val 19246"/>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spcBef>
                <a:spcPts val="600"/>
              </a:spcBef>
              <a:spcAft>
                <a:spcPts val="600"/>
              </a:spcAft>
            </a:pPr>
            <a:r>
              <a:rPr lang="ar-SY" sz="2200" dirty="0">
                <a:solidFill>
                  <a:schemeClr val="tx1"/>
                </a:solidFill>
                <a:latin typeface="Arial" panose="020B0604020202020204" pitchFamily="34" charset="0"/>
                <a:cs typeface="Arial" panose="020B0604020202020204" pitchFamily="34" charset="0"/>
              </a:rPr>
              <a:t>يجب لقيام علاقة التبعية أن يكون للمتبوع سلطة فعلية في إصدار التوجيهات والتعليمات إلى تابعه الذي يخضع لسلطته الفعلية. </a:t>
            </a:r>
          </a:p>
          <a:p>
            <a:pPr algn="justLow" rtl="1">
              <a:spcBef>
                <a:spcPts val="600"/>
              </a:spcBef>
              <a:spcAft>
                <a:spcPts val="600"/>
              </a:spcAft>
            </a:pPr>
            <a:r>
              <a:rPr lang="ar-SY" sz="2200" dirty="0">
                <a:solidFill>
                  <a:schemeClr val="tx1"/>
                </a:solidFill>
                <a:latin typeface="Arial" panose="020B0604020202020204" pitchFamily="34" charset="0"/>
                <a:cs typeface="Arial" panose="020B0604020202020204" pitchFamily="34" charset="0"/>
              </a:rPr>
              <a:t>ويجب أن تتوافر في علاقة التبعية عدة خصائص: أولها، يجب أن تكون الرقابة والتوجيه في عمل معين يقوم به التابع لحساب المتبوع ومصلحته. وثانيها، لا يشترط لقيام علاقة التبعية وجود عقد بين التابع والمتبوع. وثالثها، تتحقق علاقة التبعية ولو لم يكن المتبوع حراً في اختيار تابعه. ورابعها، لا يشترط أن يتقاضى التابع أجراً عن عمله حتى تقوم علاقة التبعية. وخامسها، لا يشترط لقيام علاقة التبعية أن يكون المتبوع قادراً على الرقابة والتوجيه من الناحية الفنية، بل يكفي أن يملك هذه السلطة من الناحية الإدارية.</a:t>
            </a:r>
          </a:p>
          <a:p>
            <a:pPr algn="justLow" rtl="1">
              <a:spcBef>
                <a:spcPts val="600"/>
              </a:spcBef>
              <a:spcAft>
                <a:spcPts val="600"/>
              </a:spcAft>
            </a:pPr>
            <a:r>
              <a:rPr lang="ar-SY" sz="2200" dirty="0">
                <a:solidFill>
                  <a:schemeClr val="tx1"/>
                </a:solidFill>
                <a:latin typeface="Arial" panose="020B0604020202020204" pitchFamily="34" charset="0"/>
                <a:cs typeface="Arial" panose="020B0604020202020204" pitchFamily="34" charset="0"/>
              </a:rPr>
              <a:t>وإذا انعدمت سلطة الرقابة والتوجيه، انعدمت تبعاً لها مسؤولية الشخص بوصفه متبوعاً، ولكن من الممكن قيامها على أساس الخطأ الشخصي واجب الإثبات.</a:t>
            </a:r>
          </a:p>
        </p:txBody>
      </p:sp>
    </p:spTree>
    <p:extLst>
      <p:ext uri="{BB962C8B-B14F-4D97-AF65-F5344CB8AC3E}">
        <p14:creationId xmlns:p14="http://schemas.microsoft.com/office/powerpoint/2010/main" val="104870004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شروط قيام مسؤولية المتبوع</a:t>
            </a:r>
          </a:p>
          <a:p>
            <a:endParaRPr lang="ar-SY" dirty="0"/>
          </a:p>
        </p:txBody>
      </p:sp>
      <p:sp>
        <p:nvSpPr>
          <p:cNvPr id="3" name="عنصر نائب للنص 2"/>
          <p:cNvSpPr>
            <a:spLocks noGrp="1"/>
          </p:cNvSpPr>
          <p:nvPr>
            <p:ph type="body" sz="quarter" idx="11"/>
          </p:nvPr>
        </p:nvSpPr>
        <p:spPr>
          <a:xfrm>
            <a:off x="5446643" y="1524266"/>
            <a:ext cx="6083772" cy="617612"/>
          </a:xfrm>
        </p:spPr>
        <p:txBody>
          <a:bodyPr>
            <a:noAutofit/>
          </a:bodyPr>
          <a:lstStyle/>
          <a:p>
            <a:r>
              <a:rPr lang="ar-SY" dirty="0"/>
              <a:t>وقوع الفعل الضار من التابع في أثناء أداء الوظيفة أو بسببها</a:t>
            </a:r>
          </a:p>
        </p:txBody>
      </p:sp>
      <p:sp>
        <p:nvSpPr>
          <p:cNvPr id="4" name="عنصر نائب للمحتوى 3"/>
          <p:cNvSpPr>
            <a:spLocks noGrp="1"/>
          </p:cNvSpPr>
          <p:nvPr>
            <p:ph sz="quarter" idx="12"/>
          </p:nvPr>
        </p:nvSpPr>
        <p:spPr>
          <a:xfrm>
            <a:off x="283027" y="2474271"/>
            <a:ext cx="11366667" cy="4074255"/>
          </a:xfrm>
        </p:spPr>
        <p:txBody>
          <a:bodyPr/>
          <a:lstStyle/>
          <a:p>
            <a:r>
              <a:rPr lang="ar-SY" dirty="0"/>
              <a:t>حتى تقوم مسؤولية المتبوع يجب أن تتحقق مسؤولية التابع، ويجب وقوع الضرر في أثناء تأدية الوظيفة أو بسببها:</a:t>
            </a:r>
          </a:p>
        </p:txBody>
      </p:sp>
      <p:graphicFrame>
        <p:nvGraphicFramePr>
          <p:cNvPr id="5" name="Diagram 4">
            <a:extLst>
              <a:ext uri="{FF2B5EF4-FFF2-40B4-BE49-F238E27FC236}">
                <a16:creationId xmlns:a16="http://schemas.microsoft.com/office/drawing/2014/main" id="{E5167983-BE16-4BDD-9337-B5D6DE4F0121}"/>
              </a:ext>
            </a:extLst>
          </p:cNvPr>
          <p:cNvGraphicFramePr/>
          <p:nvPr>
            <p:extLst>
              <p:ext uri="{D42A27DB-BD31-4B8C-83A1-F6EECF244321}">
                <p14:modId xmlns:p14="http://schemas.microsoft.com/office/powerpoint/2010/main" val="470032866"/>
              </p:ext>
            </p:extLst>
          </p:nvPr>
        </p:nvGraphicFramePr>
        <p:xfrm>
          <a:off x="1335448" y="3235820"/>
          <a:ext cx="10194967" cy="3215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35983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أحكام مسؤولية المتبوع</a:t>
            </a:r>
          </a:p>
        </p:txBody>
      </p:sp>
      <p:sp>
        <p:nvSpPr>
          <p:cNvPr id="3" name="عنصر نائب للنص 2"/>
          <p:cNvSpPr>
            <a:spLocks noGrp="1"/>
          </p:cNvSpPr>
          <p:nvPr>
            <p:ph type="body" sz="quarter" idx="11"/>
          </p:nvPr>
        </p:nvSpPr>
        <p:spPr/>
        <p:txBody>
          <a:bodyPr/>
          <a:lstStyle/>
          <a:p>
            <a:r>
              <a:rPr lang="ar-SY" dirty="0"/>
              <a:t>أساس مسؤولية المتبوع</a:t>
            </a:r>
          </a:p>
        </p:txBody>
      </p:sp>
      <p:sp>
        <p:nvSpPr>
          <p:cNvPr id="5" name="Rectangle: Rounded Corners 4">
            <a:extLst>
              <a:ext uri="{FF2B5EF4-FFF2-40B4-BE49-F238E27FC236}">
                <a16:creationId xmlns:a16="http://schemas.microsoft.com/office/drawing/2014/main" id="{C56425A6-3E61-42F5-A6E1-F2CA16EB7719}"/>
              </a:ext>
            </a:extLst>
          </p:cNvPr>
          <p:cNvSpPr/>
          <p:nvPr/>
        </p:nvSpPr>
        <p:spPr>
          <a:xfrm>
            <a:off x="1139687" y="2452075"/>
            <a:ext cx="10498128" cy="4096451"/>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200000"/>
              </a:lnSpc>
            </a:pPr>
            <a:r>
              <a:rPr lang="ar-SY" sz="2200" dirty="0">
                <a:solidFill>
                  <a:schemeClr val="tx1"/>
                </a:solidFill>
                <a:latin typeface="Arial" panose="020B0604020202020204" pitchFamily="34" charset="0"/>
                <a:cs typeface="Arial" panose="020B0604020202020204" pitchFamily="34" charset="0"/>
              </a:rPr>
              <a:t>عدّ بعض الفقهاء أنّ مسؤولية المتبوع عن أعمال التابع هي مسؤولية شخصية، ولكنهم اختلفوا في التكييف القانوني لها بين إسنادها إلى الخطأ المفترض للمتبوع أو تحمل التبعة، أما القسم الآخر من الفقهاء فقد جعل مسؤولية المتبوع عن أعمال التابع مسؤولية عن عمل الغير، حيث ذهب بعضهم لتأسيسها على أساس النيابة القانونية وآخرين إلى فكرة الحلول.</a:t>
            </a:r>
          </a:p>
        </p:txBody>
      </p:sp>
    </p:spTree>
    <p:extLst>
      <p:ext uri="{BB962C8B-B14F-4D97-AF65-F5344CB8AC3E}">
        <p14:creationId xmlns:p14="http://schemas.microsoft.com/office/powerpoint/2010/main" val="258310297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أحكام مسؤولية المتبوع</a:t>
            </a:r>
          </a:p>
          <a:p>
            <a:endParaRPr lang="ar-SY" dirty="0"/>
          </a:p>
        </p:txBody>
      </p:sp>
      <p:sp>
        <p:nvSpPr>
          <p:cNvPr id="3" name="عنصر نائب للنص 2"/>
          <p:cNvSpPr>
            <a:spLocks noGrp="1"/>
          </p:cNvSpPr>
          <p:nvPr>
            <p:ph type="body" sz="quarter" idx="11"/>
          </p:nvPr>
        </p:nvSpPr>
        <p:spPr/>
        <p:txBody>
          <a:bodyPr>
            <a:normAutofit fontScale="25000" lnSpcReduction="20000"/>
          </a:bodyPr>
          <a:lstStyle/>
          <a:p>
            <a:endParaRPr lang="ar-SY" dirty="0"/>
          </a:p>
          <a:p>
            <a:r>
              <a:rPr lang="ar-SY" sz="9600" dirty="0"/>
              <a:t>رجوع المضرور على التابع أو المتبوع</a:t>
            </a:r>
          </a:p>
          <a:p>
            <a:endParaRPr lang="ar-SY" dirty="0"/>
          </a:p>
        </p:txBody>
      </p:sp>
      <p:sp>
        <p:nvSpPr>
          <p:cNvPr id="5" name="Rectangle: Rounded Corners 4">
            <a:extLst>
              <a:ext uri="{FF2B5EF4-FFF2-40B4-BE49-F238E27FC236}">
                <a16:creationId xmlns:a16="http://schemas.microsoft.com/office/drawing/2014/main" id="{52578EC0-8782-46AD-B1DC-29C0202ED082}"/>
              </a:ext>
            </a:extLst>
          </p:cNvPr>
          <p:cNvSpPr/>
          <p:nvPr/>
        </p:nvSpPr>
        <p:spPr>
          <a:xfrm>
            <a:off x="1007166" y="2452075"/>
            <a:ext cx="10630650" cy="411030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إذا قامت مسؤولية التابع وبالتالي مسؤولية المتبوع، كان للمضرور دعوى أصلية ضد التابع عملاً بالمادة 164، وأخرى تبعية ضد المتبوع استناداً لنص المادة 175 لأن المتبوع ليس سوى ضامن لمسؤولية الغير. </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وتتميز مسؤولية المتبوع في مواجهة المضرور بأنها مباشرة أي يستطيع المضرور أن يرفعها دون إدخال التابع في الدعوى، وأنها أيضاً مسؤولية فرعية أي أنّ المتبوع يستطيع التمسك بكل وسائل الدفاع التي يستطيع التابع التمسك بها.</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وإذا رجع المضرور على المتبوع واستوفى منه مبلغ التعويض، كان لهذا الأخير الرجوع بما دفعه على التابع لأنّ المتبوع ضامن وليس مسؤولاً مسؤولية شخصية. </a:t>
            </a:r>
          </a:p>
        </p:txBody>
      </p:sp>
    </p:spTree>
    <p:extLst>
      <p:ext uri="{BB962C8B-B14F-4D97-AF65-F5344CB8AC3E}">
        <p14:creationId xmlns:p14="http://schemas.microsoft.com/office/powerpoint/2010/main" val="424496514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062387" y="2360770"/>
            <a:ext cx="7304183" cy="3735230"/>
          </a:xfrm>
        </p:spPr>
        <p:txBody>
          <a:bodyPr>
            <a:normAutofit/>
          </a:bodyPr>
          <a:lstStyle/>
          <a:p>
            <a:r>
              <a:rPr lang="ar-SY" sz="2400" dirty="0"/>
              <a:t>أجب بـــ صح / خطأ:</a:t>
            </a:r>
          </a:p>
          <a:p>
            <a:pPr marL="457200" indent="-457200">
              <a:buAutoNum type="arabicPeriod"/>
            </a:pPr>
            <a:r>
              <a:rPr lang="ar-SY" sz="2400" dirty="0"/>
              <a:t>يشترط لقيام علاقة التبعية وجود عقد بين التابع والمتبوع.</a:t>
            </a:r>
          </a:p>
          <a:p>
            <a:pPr marL="457200" indent="-457200">
              <a:buAutoNum type="arabicPeriod"/>
            </a:pPr>
            <a:r>
              <a:rPr lang="ar-SY" sz="2400" dirty="0"/>
              <a:t>تتحقق علاقة التبعية ولو لم يكن المتبوع حراً في اختيار تابعه.</a:t>
            </a:r>
          </a:p>
          <a:p>
            <a:pPr marL="457200" indent="-457200">
              <a:buAutoNum type="arabicPeriod"/>
            </a:pPr>
            <a:r>
              <a:rPr lang="ar-SY" sz="2400" dirty="0"/>
              <a:t>تقوم مسؤولية المتبوع على أساس فكرة الضمان.</a:t>
            </a:r>
          </a:p>
          <a:p>
            <a:pPr marL="457200" indent="-457200">
              <a:buAutoNum type="arabicPeriod"/>
            </a:pPr>
            <a:endParaRPr lang="ar-SY" sz="2400" dirty="0"/>
          </a:p>
        </p:txBody>
      </p:sp>
    </p:spTree>
    <p:extLst>
      <p:ext uri="{BB962C8B-B14F-4D97-AF65-F5344CB8AC3E}">
        <p14:creationId xmlns:p14="http://schemas.microsoft.com/office/powerpoint/2010/main" val="235147000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076241" y="2360770"/>
            <a:ext cx="7304183" cy="4497230"/>
          </a:xfrm>
        </p:spPr>
        <p:txBody>
          <a:bodyPr>
            <a:normAutofit/>
          </a:bodyPr>
          <a:lstStyle/>
          <a:p>
            <a:r>
              <a:rPr lang="ar-SY" sz="2400" dirty="0"/>
              <a:t>حدّد الإجابة الصحيحة:</a:t>
            </a:r>
          </a:p>
          <a:p>
            <a:pPr marL="342900" indent="-342900">
              <a:buFontTx/>
              <a:buChar char="-"/>
            </a:pPr>
            <a:r>
              <a:rPr lang="ar-SY" sz="2400" dirty="0"/>
              <a:t>يشترط لقيام علاقة التبعية في مسؤولية المتبوع:</a:t>
            </a:r>
          </a:p>
          <a:p>
            <a:pPr marL="457200" indent="-457200">
              <a:buFont typeface="+mj-lt"/>
              <a:buAutoNum type="alphaUcPeriod"/>
            </a:pPr>
            <a:r>
              <a:rPr lang="ar-SY" sz="2400" dirty="0"/>
              <a:t>وجود عقد بين التابع والمتبوع.</a:t>
            </a:r>
          </a:p>
          <a:p>
            <a:pPr marL="457200" indent="-457200">
              <a:buFont typeface="+mj-lt"/>
              <a:buAutoNum type="alphaUcPeriod"/>
            </a:pPr>
            <a:r>
              <a:rPr lang="ar-SY" sz="2400" dirty="0"/>
              <a:t>أن يتقاضى التابع أجراً عن عمله.</a:t>
            </a:r>
          </a:p>
          <a:p>
            <a:pPr marL="457200" indent="-457200">
              <a:buFont typeface="+mj-lt"/>
              <a:buAutoNum type="alphaUcPeriod"/>
            </a:pPr>
            <a:r>
              <a:rPr lang="ar-SY" sz="2400" dirty="0"/>
              <a:t>أن يكون المتبوع حراً في اختيار تابعه.</a:t>
            </a:r>
          </a:p>
          <a:p>
            <a:pPr marL="457200" indent="-457200">
              <a:buFont typeface="+mj-lt"/>
              <a:buAutoNum type="alphaUcPeriod"/>
            </a:pPr>
            <a:r>
              <a:rPr lang="ar-SY" sz="2400" dirty="0"/>
              <a:t>كل ما سبق غير صحيح.</a:t>
            </a:r>
          </a:p>
        </p:txBody>
      </p:sp>
    </p:spTree>
    <p:extLst>
      <p:ext uri="{BB962C8B-B14F-4D97-AF65-F5344CB8AC3E}">
        <p14:creationId xmlns:p14="http://schemas.microsoft.com/office/powerpoint/2010/main" val="29345458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1784</TotalTime>
  <Words>569</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283</cp:revision>
  <dcterms:created xsi:type="dcterms:W3CDTF">2020-10-27T07:33:32Z</dcterms:created>
  <dcterms:modified xsi:type="dcterms:W3CDTF">2022-08-29T08:41:59Z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