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1"/>
  </p:notesMasterIdLst>
  <p:sldIdLst>
    <p:sldId id="267" r:id="rId2"/>
    <p:sldId id="268" r:id="rId3"/>
    <p:sldId id="269" r:id="rId4"/>
    <p:sldId id="290" r:id="rId5"/>
    <p:sldId id="291" r:id="rId6"/>
    <p:sldId id="292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AB"/>
    <a:srgbClr val="F59DBF"/>
    <a:srgbClr val="840E3B"/>
    <a:srgbClr val="166861"/>
    <a:srgbClr val="4C7242"/>
    <a:srgbClr val="57998C"/>
    <a:srgbClr val="78A98E"/>
    <a:srgbClr val="E6E6E3"/>
    <a:srgbClr val="679D86"/>
    <a:srgbClr val="5585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94293" autoAdjust="0"/>
  </p:normalViewPr>
  <p:slideViewPr>
    <p:cSldViewPr snapToGrid="0">
      <p:cViewPr varScale="1">
        <p:scale>
          <a:sx n="82" d="100"/>
          <a:sy n="82" d="100"/>
        </p:scale>
        <p:origin x="70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60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C49D3B-E0D6-42F7-94EB-8ADDE754D03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08E99D9-0C79-46A5-8057-5F13D47C1FDB}">
      <dgm:prSet phldrT="[Text]"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ar-SY" sz="2200" smtClean="0">
              <a:solidFill>
                <a:schemeClr val="tx1"/>
              </a:solidFill>
            </a:rPr>
            <a:t>حساب ضيف. </a:t>
          </a:r>
          <a:endParaRPr lang="en-US" sz="2200">
            <a:solidFill>
              <a:schemeClr val="tx1"/>
            </a:solidFill>
          </a:endParaRPr>
        </a:p>
      </dgm:t>
    </dgm:pt>
    <dgm:pt modelId="{525193D6-0DEE-4729-94D9-5A26D25E70A3}" type="parTrans" cxnId="{198EAAAF-63EB-4C98-9D45-0118304EF8B5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CD2F0829-0753-4175-88DF-9EA5A2DA4522}" type="sibTrans" cxnId="{198EAAAF-63EB-4C98-9D45-0118304EF8B5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A01086AC-C2A3-40C2-BEEB-35D8E3ACEF0D}">
      <dgm:prSet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ar-SY" sz="2200" smtClean="0">
              <a:solidFill>
                <a:schemeClr val="tx1"/>
              </a:solidFill>
            </a:rPr>
            <a:t>حساب غير ضيف أو حسابات المدينة.</a:t>
          </a:r>
          <a:endParaRPr lang="en-US" sz="2200" dirty="0" smtClean="0">
            <a:solidFill>
              <a:schemeClr val="tx1"/>
            </a:solidFill>
          </a:endParaRPr>
        </a:p>
      </dgm:t>
    </dgm:pt>
    <dgm:pt modelId="{3D5ECC82-8738-4E81-9F35-098E9E50D994}" type="parTrans" cxnId="{346F28A1-A0AE-4F61-8F9D-E1344D4DCB5C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399DB31E-49AB-478D-9C69-F606E2FC6F54}" type="sibTrans" cxnId="{346F28A1-A0AE-4F61-8F9D-E1344D4DCB5C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984CCBAA-22F8-4E47-B4FA-784B296A464E}">
      <dgm:prSet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ar-SY" sz="2200" smtClean="0">
              <a:solidFill>
                <a:schemeClr val="tx1"/>
              </a:solidFill>
            </a:rPr>
            <a:t>حساب الإدارة.</a:t>
          </a:r>
          <a:endParaRPr lang="en-US" sz="2200" dirty="0" smtClean="0">
            <a:solidFill>
              <a:schemeClr val="tx1"/>
            </a:solidFill>
          </a:endParaRPr>
        </a:p>
      </dgm:t>
    </dgm:pt>
    <dgm:pt modelId="{5346A084-47C0-4AF3-BAEA-4965C1E4B10C}" type="parTrans" cxnId="{7FD91315-0ECB-447C-B024-40C5D377F9CF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C728D413-8CBB-4351-AF0D-07CBDBF40090}" type="sibTrans" cxnId="{7FD91315-0ECB-447C-B024-40C5D377F9CF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22984677-B8EC-4BEC-AA09-076896D4F2AF}" type="pres">
      <dgm:prSet presAssocID="{37C49D3B-E0D6-42F7-94EB-8ADDE754D035}" presName="Name0" presStyleCnt="0">
        <dgm:presLayoutVars>
          <dgm:chMax val="7"/>
          <dgm:chPref val="7"/>
          <dgm:dir val="rev"/>
        </dgm:presLayoutVars>
      </dgm:prSet>
      <dgm:spPr/>
    </dgm:pt>
    <dgm:pt modelId="{69296258-4417-45AE-8A06-FF62920A771F}" type="pres">
      <dgm:prSet presAssocID="{37C49D3B-E0D6-42F7-94EB-8ADDE754D035}" presName="Name1" presStyleCnt="0"/>
      <dgm:spPr/>
    </dgm:pt>
    <dgm:pt modelId="{0C30EF92-F4BA-4630-96E0-BAE89A4F6B2A}" type="pres">
      <dgm:prSet presAssocID="{37C49D3B-E0D6-42F7-94EB-8ADDE754D035}" presName="cycle" presStyleCnt="0"/>
      <dgm:spPr/>
    </dgm:pt>
    <dgm:pt modelId="{1E7533F2-81C5-4606-A3CE-A40A4231A43A}" type="pres">
      <dgm:prSet presAssocID="{37C49D3B-E0D6-42F7-94EB-8ADDE754D035}" presName="srcNode" presStyleLbl="node1" presStyleIdx="0" presStyleCnt="3"/>
      <dgm:spPr/>
    </dgm:pt>
    <dgm:pt modelId="{C16D96E3-E9EB-4E4E-9E03-45FF82E3A87C}" type="pres">
      <dgm:prSet presAssocID="{37C49D3B-E0D6-42F7-94EB-8ADDE754D035}" presName="conn" presStyleLbl="parChTrans1D2" presStyleIdx="0" presStyleCnt="1"/>
      <dgm:spPr/>
    </dgm:pt>
    <dgm:pt modelId="{A16B54B0-8383-4D25-8755-1C37145AD2A8}" type="pres">
      <dgm:prSet presAssocID="{37C49D3B-E0D6-42F7-94EB-8ADDE754D035}" presName="extraNode" presStyleLbl="node1" presStyleIdx="0" presStyleCnt="3"/>
      <dgm:spPr/>
    </dgm:pt>
    <dgm:pt modelId="{28853460-DA26-46E1-8C75-51A589AA78AA}" type="pres">
      <dgm:prSet presAssocID="{37C49D3B-E0D6-42F7-94EB-8ADDE754D035}" presName="dstNode" presStyleLbl="node1" presStyleIdx="0" presStyleCnt="3"/>
      <dgm:spPr/>
    </dgm:pt>
    <dgm:pt modelId="{E913BD3F-2EC3-49BE-9AC3-1F107EC21E80}" type="pres">
      <dgm:prSet presAssocID="{108E99D9-0C79-46A5-8057-5F13D47C1FD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B87FB-95D3-45B9-8AFF-8AF723DBCD3E}" type="pres">
      <dgm:prSet presAssocID="{108E99D9-0C79-46A5-8057-5F13D47C1FDB}" presName="accent_1" presStyleCnt="0"/>
      <dgm:spPr/>
    </dgm:pt>
    <dgm:pt modelId="{7CBBCC87-A439-4C23-BDD9-95E0E43B0B1C}" type="pres">
      <dgm:prSet presAssocID="{108E99D9-0C79-46A5-8057-5F13D47C1FDB}" presName="accentRepeatNode" presStyleLbl="solidFgAcc1" presStyleIdx="0" presStyleCnt="3"/>
      <dgm:spPr/>
    </dgm:pt>
    <dgm:pt modelId="{1C9F0847-D6DB-4B3E-A2E6-D3C9C7F78D9A}" type="pres">
      <dgm:prSet presAssocID="{A01086AC-C2A3-40C2-BEEB-35D8E3ACEF0D}" presName="text_2" presStyleLbl="node1" presStyleIdx="1" presStyleCnt="3">
        <dgm:presLayoutVars>
          <dgm:bulletEnabled val="1"/>
        </dgm:presLayoutVars>
      </dgm:prSet>
      <dgm:spPr/>
    </dgm:pt>
    <dgm:pt modelId="{6FD57D86-D59B-483A-BFB5-3287279A38D9}" type="pres">
      <dgm:prSet presAssocID="{A01086AC-C2A3-40C2-BEEB-35D8E3ACEF0D}" presName="accent_2" presStyleCnt="0"/>
      <dgm:spPr/>
    </dgm:pt>
    <dgm:pt modelId="{27FBD0ED-EBAA-42F5-BF9D-D5F85417480D}" type="pres">
      <dgm:prSet presAssocID="{A01086AC-C2A3-40C2-BEEB-35D8E3ACEF0D}" presName="accentRepeatNode" presStyleLbl="solidFgAcc1" presStyleIdx="1" presStyleCnt="3"/>
      <dgm:spPr/>
    </dgm:pt>
    <dgm:pt modelId="{72A7AAE1-F2A1-4725-BA27-2C34C1783BC8}" type="pres">
      <dgm:prSet presAssocID="{984CCBAA-22F8-4E47-B4FA-784B296A464E}" presName="text_3" presStyleLbl="node1" presStyleIdx="2" presStyleCnt="3">
        <dgm:presLayoutVars>
          <dgm:bulletEnabled val="1"/>
        </dgm:presLayoutVars>
      </dgm:prSet>
      <dgm:spPr/>
    </dgm:pt>
    <dgm:pt modelId="{FB64FB00-41B8-4D2B-9EEC-E6DB963A10AB}" type="pres">
      <dgm:prSet presAssocID="{984CCBAA-22F8-4E47-B4FA-784B296A464E}" presName="accent_3" presStyleCnt="0"/>
      <dgm:spPr/>
    </dgm:pt>
    <dgm:pt modelId="{74845BAE-7494-4A0E-9ECE-0EE76299138F}" type="pres">
      <dgm:prSet presAssocID="{984CCBAA-22F8-4E47-B4FA-784B296A464E}" presName="accentRepeatNode" presStyleLbl="solidFgAcc1" presStyleIdx="2" presStyleCnt="3"/>
      <dgm:spPr/>
    </dgm:pt>
  </dgm:ptLst>
  <dgm:cxnLst>
    <dgm:cxn modelId="{6048F1C9-BC1B-477B-B0AB-B2579AC31B11}" type="presOf" srcId="{108E99D9-0C79-46A5-8057-5F13D47C1FDB}" destId="{E913BD3F-2EC3-49BE-9AC3-1F107EC21E80}" srcOrd="0" destOrd="0" presId="urn:microsoft.com/office/officeart/2008/layout/VerticalCurvedList"/>
    <dgm:cxn modelId="{FE12EB1E-1C88-44B4-8A02-A43048A020F3}" type="presOf" srcId="{984CCBAA-22F8-4E47-B4FA-784B296A464E}" destId="{72A7AAE1-F2A1-4725-BA27-2C34C1783BC8}" srcOrd="0" destOrd="0" presId="urn:microsoft.com/office/officeart/2008/layout/VerticalCurvedList"/>
    <dgm:cxn modelId="{87272B5A-365F-4F23-8E3A-5655EACDC3D1}" type="presOf" srcId="{CD2F0829-0753-4175-88DF-9EA5A2DA4522}" destId="{C16D96E3-E9EB-4E4E-9E03-45FF82E3A87C}" srcOrd="0" destOrd="0" presId="urn:microsoft.com/office/officeart/2008/layout/VerticalCurvedList"/>
    <dgm:cxn modelId="{7FD91315-0ECB-447C-B024-40C5D377F9CF}" srcId="{37C49D3B-E0D6-42F7-94EB-8ADDE754D035}" destId="{984CCBAA-22F8-4E47-B4FA-784B296A464E}" srcOrd="2" destOrd="0" parTransId="{5346A084-47C0-4AF3-BAEA-4965C1E4B10C}" sibTransId="{C728D413-8CBB-4351-AF0D-07CBDBF40090}"/>
    <dgm:cxn modelId="{441BB804-51AA-4D88-9239-DE955D70FA80}" type="presOf" srcId="{A01086AC-C2A3-40C2-BEEB-35D8E3ACEF0D}" destId="{1C9F0847-D6DB-4B3E-A2E6-D3C9C7F78D9A}" srcOrd="0" destOrd="0" presId="urn:microsoft.com/office/officeart/2008/layout/VerticalCurvedList"/>
    <dgm:cxn modelId="{198EAAAF-63EB-4C98-9D45-0118304EF8B5}" srcId="{37C49D3B-E0D6-42F7-94EB-8ADDE754D035}" destId="{108E99D9-0C79-46A5-8057-5F13D47C1FDB}" srcOrd="0" destOrd="0" parTransId="{525193D6-0DEE-4729-94D9-5A26D25E70A3}" sibTransId="{CD2F0829-0753-4175-88DF-9EA5A2DA4522}"/>
    <dgm:cxn modelId="{346F28A1-A0AE-4F61-8F9D-E1344D4DCB5C}" srcId="{37C49D3B-E0D6-42F7-94EB-8ADDE754D035}" destId="{A01086AC-C2A3-40C2-BEEB-35D8E3ACEF0D}" srcOrd="1" destOrd="0" parTransId="{3D5ECC82-8738-4E81-9F35-098E9E50D994}" sibTransId="{399DB31E-49AB-478D-9C69-F606E2FC6F54}"/>
    <dgm:cxn modelId="{E99741E3-0284-4CF2-ABAC-9C15C2DD3461}" type="presOf" srcId="{37C49D3B-E0D6-42F7-94EB-8ADDE754D035}" destId="{22984677-B8EC-4BEC-AA09-076896D4F2AF}" srcOrd="0" destOrd="0" presId="urn:microsoft.com/office/officeart/2008/layout/VerticalCurvedList"/>
    <dgm:cxn modelId="{4BE751EF-002D-4C62-8DEC-BDC52D8D6405}" type="presParOf" srcId="{22984677-B8EC-4BEC-AA09-076896D4F2AF}" destId="{69296258-4417-45AE-8A06-FF62920A771F}" srcOrd="0" destOrd="0" presId="urn:microsoft.com/office/officeart/2008/layout/VerticalCurvedList"/>
    <dgm:cxn modelId="{8489B4B8-E3F5-4523-896D-53B94C215F7C}" type="presParOf" srcId="{69296258-4417-45AE-8A06-FF62920A771F}" destId="{0C30EF92-F4BA-4630-96E0-BAE89A4F6B2A}" srcOrd="0" destOrd="0" presId="urn:microsoft.com/office/officeart/2008/layout/VerticalCurvedList"/>
    <dgm:cxn modelId="{A5A8C3BB-31A3-46FC-91AE-CE419A64F877}" type="presParOf" srcId="{0C30EF92-F4BA-4630-96E0-BAE89A4F6B2A}" destId="{1E7533F2-81C5-4606-A3CE-A40A4231A43A}" srcOrd="0" destOrd="0" presId="urn:microsoft.com/office/officeart/2008/layout/VerticalCurvedList"/>
    <dgm:cxn modelId="{C366E4BC-2205-4254-AAF2-F0EE1E0D423A}" type="presParOf" srcId="{0C30EF92-F4BA-4630-96E0-BAE89A4F6B2A}" destId="{C16D96E3-E9EB-4E4E-9E03-45FF82E3A87C}" srcOrd="1" destOrd="0" presId="urn:microsoft.com/office/officeart/2008/layout/VerticalCurvedList"/>
    <dgm:cxn modelId="{531BC984-E9A1-462D-8E0B-E6108A3ACA04}" type="presParOf" srcId="{0C30EF92-F4BA-4630-96E0-BAE89A4F6B2A}" destId="{A16B54B0-8383-4D25-8755-1C37145AD2A8}" srcOrd="2" destOrd="0" presId="urn:microsoft.com/office/officeart/2008/layout/VerticalCurvedList"/>
    <dgm:cxn modelId="{1790E573-5B54-4433-BCDF-B6F60537FD08}" type="presParOf" srcId="{0C30EF92-F4BA-4630-96E0-BAE89A4F6B2A}" destId="{28853460-DA26-46E1-8C75-51A589AA78AA}" srcOrd="3" destOrd="0" presId="urn:microsoft.com/office/officeart/2008/layout/VerticalCurvedList"/>
    <dgm:cxn modelId="{D13EF2D2-A9A2-455B-9FC5-7DDDF9B51B09}" type="presParOf" srcId="{69296258-4417-45AE-8A06-FF62920A771F}" destId="{E913BD3F-2EC3-49BE-9AC3-1F107EC21E80}" srcOrd="1" destOrd="0" presId="urn:microsoft.com/office/officeart/2008/layout/VerticalCurvedList"/>
    <dgm:cxn modelId="{5658E2FC-B2C1-45BA-8110-556A86D02FE0}" type="presParOf" srcId="{69296258-4417-45AE-8A06-FF62920A771F}" destId="{1C4B87FB-95D3-45B9-8AFF-8AF723DBCD3E}" srcOrd="2" destOrd="0" presId="urn:microsoft.com/office/officeart/2008/layout/VerticalCurvedList"/>
    <dgm:cxn modelId="{188C8EA2-8DF9-4A80-99C4-9D7CA003406F}" type="presParOf" srcId="{1C4B87FB-95D3-45B9-8AFF-8AF723DBCD3E}" destId="{7CBBCC87-A439-4C23-BDD9-95E0E43B0B1C}" srcOrd="0" destOrd="0" presId="urn:microsoft.com/office/officeart/2008/layout/VerticalCurvedList"/>
    <dgm:cxn modelId="{C7801DED-A530-49F6-944B-4671F5D04AD5}" type="presParOf" srcId="{69296258-4417-45AE-8A06-FF62920A771F}" destId="{1C9F0847-D6DB-4B3E-A2E6-D3C9C7F78D9A}" srcOrd="3" destOrd="0" presId="urn:microsoft.com/office/officeart/2008/layout/VerticalCurvedList"/>
    <dgm:cxn modelId="{A383C266-755E-47EF-8EDE-D2F64D7CBF82}" type="presParOf" srcId="{69296258-4417-45AE-8A06-FF62920A771F}" destId="{6FD57D86-D59B-483A-BFB5-3287279A38D9}" srcOrd="4" destOrd="0" presId="urn:microsoft.com/office/officeart/2008/layout/VerticalCurvedList"/>
    <dgm:cxn modelId="{DCF9BFDA-5CA6-44C7-A850-461479A68B8E}" type="presParOf" srcId="{6FD57D86-D59B-483A-BFB5-3287279A38D9}" destId="{27FBD0ED-EBAA-42F5-BF9D-D5F85417480D}" srcOrd="0" destOrd="0" presId="urn:microsoft.com/office/officeart/2008/layout/VerticalCurvedList"/>
    <dgm:cxn modelId="{0DB1D068-5328-4893-B053-01EE2606F4F2}" type="presParOf" srcId="{69296258-4417-45AE-8A06-FF62920A771F}" destId="{72A7AAE1-F2A1-4725-BA27-2C34C1783BC8}" srcOrd="5" destOrd="0" presId="urn:microsoft.com/office/officeart/2008/layout/VerticalCurvedList"/>
    <dgm:cxn modelId="{54AE70D6-4CA9-4815-9E8A-12E036DD5242}" type="presParOf" srcId="{69296258-4417-45AE-8A06-FF62920A771F}" destId="{FB64FB00-41B8-4D2B-9EEC-E6DB963A10AB}" srcOrd="6" destOrd="0" presId="urn:microsoft.com/office/officeart/2008/layout/VerticalCurvedList"/>
    <dgm:cxn modelId="{BA60E342-987E-498D-A78E-036BE6EAC0E2}" type="presParOf" srcId="{FB64FB00-41B8-4D2B-9EEC-E6DB963A10AB}" destId="{74845BAE-7494-4A0E-9ECE-0EE7629913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B0EB5E-83C9-4220-ADC0-39573802E0D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3A49A5D-5C58-4AD6-9CC5-AB9A52842FA0}">
      <dgm:prSet phldrT="[Text]" custT="1"/>
      <dgm:spPr/>
      <dgm:t>
        <a:bodyPr/>
        <a:lstStyle/>
        <a:p>
          <a:pPr algn="just" rtl="1"/>
          <a:r>
            <a:rPr lang="ar-SY" sz="2200" smtClean="0">
              <a:solidFill>
                <a:schemeClr val="tx1"/>
              </a:solidFill>
            </a:rPr>
            <a:t>بوساطة الضيف: يقوم الضيف بتسوية حسابه الخاص نقداً / ببطاقة ائتمان / بشيك.</a:t>
          </a:r>
          <a:endParaRPr lang="en-US" sz="2200">
            <a:solidFill>
              <a:schemeClr val="tx1"/>
            </a:solidFill>
          </a:endParaRPr>
        </a:p>
      </dgm:t>
    </dgm:pt>
    <dgm:pt modelId="{7CD622E3-46AA-4E2B-9DCF-556B784D0ABC}" type="parTrans" cxnId="{51ABD0CD-FBA5-4DBC-8DA3-D0BAF0D7B33B}">
      <dgm:prSet/>
      <dgm:spPr/>
      <dgm:t>
        <a:bodyPr/>
        <a:lstStyle/>
        <a:p>
          <a:pPr algn="just" rtl="1"/>
          <a:endParaRPr lang="en-US" sz="2200">
            <a:solidFill>
              <a:schemeClr val="tx1"/>
            </a:solidFill>
          </a:endParaRPr>
        </a:p>
      </dgm:t>
    </dgm:pt>
    <dgm:pt modelId="{14AF6F92-FB93-4444-B917-1F40E4B8EC84}" type="sibTrans" cxnId="{51ABD0CD-FBA5-4DBC-8DA3-D0BAF0D7B33B}">
      <dgm:prSet/>
      <dgm:spPr/>
      <dgm:t>
        <a:bodyPr/>
        <a:lstStyle/>
        <a:p>
          <a:pPr algn="just" rtl="1"/>
          <a:endParaRPr lang="en-US" sz="2200">
            <a:solidFill>
              <a:schemeClr val="tx1"/>
            </a:solidFill>
          </a:endParaRPr>
        </a:p>
      </dgm:t>
    </dgm:pt>
    <dgm:pt modelId="{B2C0E44D-C513-41E0-9913-A3F2507D29C7}">
      <dgm:prSet custT="1"/>
      <dgm:spPr/>
      <dgm:t>
        <a:bodyPr/>
        <a:lstStyle/>
        <a:p>
          <a:pPr algn="just" rtl="1"/>
          <a:r>
            <a:rPr lang="ar-SY" sz="2200" smtClean="0">
              <a:solidFill>
                <a:schemeClr val="tx1"/>
              </a:solidFill>
            </a:rPr>
            <a:t>بحسب المنظمة: تقوم المنظمة بتسوية حساب الضيف عن طريق تحويل الأموال إلى حساب الفندق.</a:t>
          </a:r>
          <a:endParaRPr lang="en-US" sz="2200" dirty="0" smtClean="0">
            <a:solidFill>
              <a:schemeClr val="tx1"/>
            </a:solidFill>
          </a:endParaRPr>
        </a:p>
      </dgm:t>
    </dgm:pt>
    <dgm:pt modelId="{EE401995-B0BF-4AA1-B609-D4AEE4077E06}" type="parTrans" cxnId="{0318D282-908F-4ACF-AEB7-14159481938F}">
      <dgm:prSet/>
      <dgm:spPr/>
      <dgm:t>
        <a:bodyPr/>
        <a:lstStyle/>
        <a:p>
          <a:pPr algn="just" rtl="1"/>
          <a:endParaRPr lang="en-US" sz="2200">
            <a:solidFill>
              <a:schemeClr val="tx1"/>
            </a:solidFill>
          </a:endParaRPr>
        </a:p>
      </dgm:t>
    </dgm:pt>
    <dgm:pt modelId="{684502DE-0C8B-4014-8BD1-182A184E1D24}" type="sibTrans" cxnId="{0318D282-908F-4ACF-AEB7-14159481938F}">
      <dgm:prSet/>
      <dgm:spPr/>
      <dgm:t>
        <a:bodyPr/>
        <a:lstStyle/>
        <a:p>
          <a:pPr algn="just" rtl="1"/>
          <a:endParaRPr lang="en-US" sz="2200">
            <a:solidFill>
              <a:schemeClr val="tx1"/>
            </a:solidFill>
          </a:endParaRPr>
        </a:p>
      </dgm:t>
    </dgm:pt>
    <dgm:pt modelId="{C01E71C4-EAEE-43F5-802C-761B1342AD9E}" type="pres">
      <dgm:prSet presAssocID="{11B0EB5E-83C9-4220-ADC0-39573802E0D6}" presName="Name0" presStyleCnt="0">
        <dgm:presLayoutVars>
          <dgm:chMax val="7"/>
          <dgm:chPref val="7"/>
          <dgm:dir val="rev"/>
        </dgm:presLayoutVars>
      </dgm:prSet>
      <dgm:spPr/>
    </dgm:pt>
    <dgm:pt modelId="{392B7219-E987-42D9-8F57-FAC632838046}" type="pres">
      <dgm:prSet presAssocID="{11B0EB5E-83C9-4220-ADC0-39573802E0D6}" presName="Name1" presStyleCnt="0"/>
      <dgm:spPr/>
    </dgm:pt>
    <dgm:pt modelId="{5AAAB5D9-3C47-4579-9387-4740B0204F98}" type="pres">
      <dgm:prSet presAssocID="{11B0EB5E-83C9-4220-ADC0-39573802E0D6}" presName="cycle" presStyleCnt="0"/>
      <dgm:spPr/>
    </dgm:pt>
    <dgm:pt modelId="{7055885B-A871-4D1A-ADFD-804649AAC271}" type="pres">
      <dgm:prSet presAssocID="{11B0EB5E-83C9-4220-ADC0-39573802E0D6}" presName="srcNode" presStyleLbl="node1" presStyleIdx="0" presStyleCnt="2"/>
      <dgm:spPr/>
    </dgm:pt>
    <dgm:pt modelId="{372D2FED-E478-4043-9E0B-9EEB1A690628}" type="pres">
      <dgm:prSet presAssocID="{11B0EB5E-83C9-4220-ADC0-39573802E0D6}" presName="conn" presStyleLbl="parChTrans1D2" presStyleIdx="0" presStyleCnt="1"/>
      <dgm:spPr/>
    </dgm:pt>
    <dgm:pt modelId="{D0D7DEB5-D86C-4CE3-9C2B-E090A4F5FC06}" type="pres">
      <dgm:prSet presAssocID="{11B0EB5E-83C9-4220-ADC0-39573802E0D6}" presName="extraNode" presStyleLbl="node1" presStyleIdx="0" presStyleCnt="2"/>
      <dgm:spPr/>
    </dgm:pt>
    <dgm:pt modelId="{EC8AC454-C63F-48BA-94C3-1393F95B68E7}" type="pres">
      <dgm:prSet presAssocID="{11B0EB5E-83C9-4220-ADC0-39573802E0D6}" presName="dstNode" presStyleLbl="node1" presStyleIdx="0" presStyleCnt="2"/>
      <dgm:spPr/>
    </dgm:pt>
    <dgm:pt modelId="{CF6E7040-32F8-4AAD-B176-8DEFCE093720}" type="pres">
      <dgm:prSet presAssocID="{F3A49A5D-5C58-4AD6-9CC5-AB9A52842FA0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A8383-1FCD-4CF8-96FF-4B3E121EE4CD}" type="pres">
      <dgm:prSet presAssocID="{F3A49A5D-5C58-4AD6-9CC5-AB9A52842FA0}" presName="accent_1" presStyleCnt="0"/>
      <dgm:spPr/>
    </dgm:pt>
    <dgm:pt modelId="{360E8D2B-4D24-45B1-AAF2-B9475B36FBE3}" type="pres">
      <dgm:prSet presAssocID="{F3A49A5D-5C58-4AD6-9CC5-AB9A52842FA0}" presName="accentRepeatNode" presStyleLbl="solidFgAcc1" presStyleIdx="0" presStyleCnt="2"/>
      <dgm:spPr/>
    </dgm:pt>
    <dgm:pt modelId="{A7B10201-9D68-4D13-8DE4-175768EC4E43}" type="pres">
      <dgm:prSet presAssocID="{B2C0E44D-C513-41E0-9913-A3F2507D29C7}" presName="text_2" presStyleLbl="node1" presStyleIdx="1" presStyleCnt="2">
        <dgm:presLayoutVars>
          <dgm:bulletEnabled val="1"/>
        </dgm:presLayoutVars>
      </dgm:prSet>
      <dgm:spPr/>
    </dgm:pt>
    <dgm:pt modelId="{022B435F-69A2-44B9-9297-69D5BC67A78E}" type="pres">
      <dgm:prSet presAssocID="{B2C0E44D-C513-41E0-9913-A3F2507D29C7}" presName="accent_2" presStyleCnt="0"/>
      <dgm:spPr/>
    </dgm:pt>
    <dgm:pt modelId="{96468443-C08F-4833-8200-F09D635450AE}" type="pres">
      <dgm:prSet presAssocID="{B2C0E44D-C513-41E0-9913-A3F2507D29C7}" presName="accentRepeatNode" presStyleLbl="solidFgAcc1" presStyleIdx="1" presStyleCnt="2"/>
      <dgm:spPr/>
    </dgm:pt>
  </dgm:ptLst>
  <dgm:cxnLst>
    <dgm:cxn modelId="{51ABD0CD-FBA5-4DBC-8DA3-D0BAF0D7B33B}" srcId="{11B0EB5E-83C9-4220-ADC0-39573802E0D6}" destId="{F3A49A5D-5C58-4AD6-9CC5-AB9A52842FA0}" srcOrd="0" destOrd="0" parTransId="{7CD622E3-46AA-4E2B-9DCF-556B784D0ABC}" sibTransId="{14AF6F92-FB93-4444-B917-1F40E4B8EC84}"/>
    <dgm:cxn modelId="{3E9BD0F3-5D8E-4D67-9AF9-D8B6EE0E9B9A}" type="presOf" srcId="{14AF6F92-FB93-4444-B917-1F40E4B8EC84}" destId="{372D2FED-E478-4043-9E0B-9EEB1A690628}" srcOrd="0" destOrd="0" presId="urn:microsoft.com/office/officeart/2008/layout/VerticalCurvedList"/>
    <dgm:cxn modelId="{4E591677-D60A-4F4E-B14A-F1B820545F55}" type="presOf" srcId="{F3A49A5D-5C58-4AD6-9CC5-AB9A52842FA0}" destId="{CF6E7040-32F8-4AAD-B176-8DEFCE093720}" srcOrd="0" destOrd="0" presId="urn:microsoft.com/office/officeart/2008/layout/VerticalCurvedList"/>
    <dgm:cxn modelId="{28F1F3AF-A8C6-437B-9C1D-0691F4EED58A}" type="presOf" srcId="{B2C0E44D-C513-41E0-9913-A3F2507D29C7}" destId="{A7B10201-9D68-4D13-8DE4-175768EC4E43}" srcOrd="0" destOrd="0" presId="urn:microsoft.com/office/officeart/2008/layout/VerticalCurvedList"/>
    <dgm:cxn modelId="{EF6D8702-C440-4A38-B220-DF756AA7EDFC}" type="presOf" srcId="{11B0EB5E-83C9-4220-ADC0-39573802E0D6}" destId="{C01E71C4-EAEE-43F5-802C-761B1342AD9E}" srcOrd="0" destOrd="0" presId="urn:microsoft.com/office/officeart/2008/layout/VerticalCurvedList"/>
    <dgm:cxn modelId="{0318D282-908F-4ACF-AEB7-14159481938F}" srcId="{11B0EB5E-83C9-4220-ADC0-39573802E0D6}" destId="{B2C0E44D-C513-41E0-9913-A3F2507D29C7}" srcOrd="1" destOrd="0" parTransId="{EE401995-B0BF-4AA1-B609-D4AEE4077E06}" sibTransId="{684502DE-0C8B-4014-8BD1-182A184E1D24}"/>
    <dgm:cxn modelId="{428C8298-8680-4EB9-83B6-7528518EC03C}" type="presParOf" srcId="{C01E71C4-EAEE-43F5-802C-761B1342AD9E}" destId="{392B7219-E987-42D9-8F57-FAC632838046}" srcOrd="0" destOrd="0" presId="urn:microsoft.com/office/officeart/2008/layout/VerticalCurvedList"/>
    <dgm:cxn modelId="{DCA97FAB-484E-418B-AFB2-6BD4D0AF4457}" type="presParOf" srcId="{392B7219-E987-42D9-8F57-FAC632838046}" destId="{5AAAB5D9-3C47-4579-9387-4740B0204F98}" srcOrd="0" destOrd="0" presId="urn:microsoft.com/office/officeart/2008/layout/VerticalCurvedList"/>
    <dgm:cxn modelId="{41FCB922-50BC-4FB4-8DC6-A09325839445}" type="presParOf" srcId="{5AAAB5D9-3C47-4579-9387-4740B0204F98}" destId="{7055885B-A871-4D1A-ADFD-804649AAC271}" srcOrd="0" destOrd="0" presId="urn:microsoft.com/office/officeart/2008/layout/VerticalCurvedList"/>
    <dgm:cxn modelId="{DA6B5857-0692-4A78-9C85-E3EC32629E8E}" type="presParOf" srcId="{5AAAB5D9-3C47-4579-9387-4740B0204F98}" destId="{372D2FED-E478-4043-9E0B-9EEB1A690628}" srcOrd="1" destOrd="0" presId="urn:microsoft.com/office/officeart/2008/layout/VerticalCurvedList"/>
    <dgm:cxn modelId="{E60C01E5-3C38-4295-9D47-C5B6F902D77A}" type="presParOf" srcId="{5AAAB5D9-3C47-4579-9387-4740B0204F98}" destId="{D0D7DEB5-D86C-4CE3-9C2B-E090A4F5FC06}" srcOrd="2" destOrd="0" presId="urn:microsoft.com/office/officeart/2008/layout/VerticalCurvedList"/>
    <dgm:cxn modelId="{31936867-2BE4-4098-B745-1A4FD815BA53}" type="presParOf" srcId="{5AAAB5D9-3C47-4579-9387-4740B0204F98}" destId="{EC8AC454-C63F-48BA-94C3-1393F95B68E7}" srcOrd="3" destOrd="0" presId="urn:microsoft.com/office/officeart/2008/layout/VerticalCurvedList"/>
    <dgm:cxn modelId="{C259E42B-1D9E-4EE6-BFF8-D0CC8670E164}" type="presParOf" srcId="{392B7219-E987-42D9-8F57-FAC632838046}" destId="{CF6E7040-32F8-4AAD-B176-8DEFCE093720}" srcOrd="1" destOrd="0" presId="urn:microsoft.com/office/officeart/2008/layout/VerticalCurvedList"/>
    <dgm:cxn modelId="{47A953E2-5D79-49CA-B76B-FC7AB50C41AA}" type="presParOf" srcId="{392B7219-E987-42D9-8F57-FAC632838046}" destId="{939A8383-1FCD-4CF8-96FF-4B3E121EE4CD}" srcOrd="2" destOrd="0" presId="urn:microsoft.com/office/officeart/2008/layout/VerticalCurvedList"/>
    <dgm:cxn modelId="{B51793E9-ADB2-4133-9FE9-0DA784499FED}" type="presParOf" srcId="{939A8383-1FCD-4CF8-96FF-4B3E121EE4CD}" destId="{360E8D2B-4D24-45B1-AAF2-B9475B36FBE3}" srcOrd="0" destOrd="0" presId="urn:microsoft.com/office/officeart/2008/layout/VerticalCurvedList"/>
    <dgm:cxn modelId="{C0D10051-CBE7-41ED-A6F0-91C19FD3E6EC}" type="presParOf" srcId="{392B7219-E987-42D9-8F57-FAC632838046}" destId="{A7B10201-9D68-4D13-8DE4-175768EC4E43}" srcOrd="3" destOrd="0" presId="urn:microsoft.com/office/officeart/2008/layout/VerticalCurvedList"/>
    <dgm:cxn modelId="{557B9DC9-9D2D-4FE4-8F41-433CF4BE1552}" type="presParOf" srcId="{392B7219-E987-42D9-8F57-FAC632838046}" destId="{022B435F-69A2-44B9-9297-69D5BC67A78E}" srcOrd="4" destOrd="0" presId="urn:microsoft.com/office/officeart/2008/layout/VerticalCurvedList"/>
    <dgm:cxn modelId="{C0231EEE-1666-4D20-82EE-453AC2537819}" type="presParOf" srcId="{022B435F-69A2-44B9-9297-69D5BC67A78E}" destId="{96468443-C08F-4833-8200-F09D635450A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D96E3-E9EB-4E4E-9E03-45FF82E3A87C}">
      <dsp:nvSpPr>
        <dsp:cNvPr id="0" name=""/>
        <dsp:cNvSpPr/>
      </dsp:nvSpPr>
      <dsp:spPr>
        <a:xfrm>
          <a:off x="9039846" y="-648641"/>
          <a:ext cx="5037058" cy="5037058"/>
        </a:xfrm>
        <a:prstGeom prst="blockArc">
          <a:avLst>
            <a:gd name="adj1" fmla="val 8100000"/>
            <a:gd name="adj2" fmla="val 13500000"/>
            <a:gd name="adj3" fmla="val 429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3BD3F-2EC3-49BE-9AC3-1F107EC21E80}">
      <dsp:nvSpPr>
        <dsp:cNvPr id="0" name=""/>
        <dsp:cNvSpPr/>
      </dsp:nvSpPr>
      <dsp:spPr>
        <a:xfrm>
          <a:off x="50065" y="373977"/>
          <a:ext cx="9278701" cy="747955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93689" bIns="55880" numCol="1" spcCol="1270" anchor="ctr" anchorCtr="0">
          <a:noAutofit/>
        </a:bodyPr>
        <a:lstStyle/>
        <a:p>
          <a:pPr lvl="0" algn="just" defTabSz="9779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Y" sz="2200" kern="1200" smtClean="0">
              <a:solidFill>
                <a:schemeClr val="tx1"/>
              </a:solidFill>
            </a:rPr>
            <a:t>حساب ضيف. </a:t>
          </a:r>
          <a:endParaRPr lang="en-US" sz="2200" kern="1200">
            <a:solidFill>
              <a:schemeClr val="tx1"/>
            </a:solidFill>
          </a:endParaRPr>
        </a:p>
      </dsp:txBody>
      <dsp:txXfrm>
        <a:off x="50065" y="373977"/>
        <a:ext cx="9278701" cy="747955"/>
      </dsp:txXfrm>
    </dsp:sp>
    <dsp:sp modelId="{7CBBCC87-A439-4C23-BDD9-95E0E43B0B1C}">
      <dsp:nvSpPr>
        <dsp:cNvPr id="0" name=""/>
        <dsp:cNvSpPr/>
      </dsp:nvSpPr>
      <dsp:spPr>
        <a:xfrm>
          <a:off x="8861294" y="280483"/>
          <a:ext cx="934944" cy="9349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9F0847-D6DB-4B3E-A2E6-D3C9C7F78D9A}">
      <dsp:nvSpPr>
        <dsp:cNvPr id="0" name=""/>
        <dsp:cNvSpPr/>
      </dsp:nvSpPr>
      <dsp:spPr>
        <a:xfrm>
          <a:off x="50065" y="1495910"/>
          <a:ext cx="9006819" cy="747955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93689" bIns="55880" numCol="1" spcCol="1270" anchor="ctr" anchorCtr="0">
          <a:noAutofit/>
        </a:bodyPr>
        <a:lstStyle/>
        <a:p>
          <a:pPr lvl="0" algn="just" defTabSz="9779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Y" sz="2200" kern="1200" smtClean="0">
              <a:solidFill>
                <a:schemeClr val="tx1"/>
              </a:solidFill>
            </a:rPr>
            <a:t>حساب غير ضيف أو حسابات المدينة.</a:t>
          </a:r>
          <a:endParaRPr lang="en-US" sz="2200" kern="1200" dirty="0" smtClean="0">
            <a:solidFill>
              <a:schemeClr val="tx1"/>
            </a:solidFill>
          </a:endParaRPr>
        </a:p>
      </dsp:txBody>
      <dsp:txXfrm>
        <a:off x="50065" y="1495910"/>
        <a:ext cx="9006819" cy="747955"/>
      </dsp:txXfrm>
    </dsp:sp>
    <dsp:sp modelId="{27FBD0ED-EBAA-42F5-BF9D-D5F85417480D}">
      <dsp:nvSpPr>
        <dsp:cNvPr id="0" name=""/>
        <dsp:cNvSpPr/>
      </dsp:nvSpPr>
      <dsp:spPr>
        <a:xfrm>
          <a:off x="8589413" y="1402416"/>
          <a:ext cx="934944" cy="9349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A7AAE1-F2A1-4725-BA27-2C34C1783BC8}">
      <dsp:nvSpPr>
        <dsp:cNvPr id="0" name=""/>
        <dsp:cNvSpPr/>
      </dsp:nvSpPr>
      <dsp:spPr>
        <a:xfrm>
          <a:off x="50065" y="2617843"/>
          <a:ext cx="9278701" cy="747955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93689" bIns="55880" numCol="1" spcCol="1270" anchor="ctr" anchorCtr="0">
          <a:noAutofit/>
        </a:bodyPr>
        <a:lstStyle/>
        <a:p>
          <a:pPr lvl="0" algn="just" defTabSz="9779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Y" sz="2200" kern="1200" smtClean="0">
              <a:solidFill>
                <a:schemeClr val="tx1"/>
              </a:solidFill>
            </a:rPr>
            <a:t>حساب الإدارة.</a:t>
          </a:r>
          <a:endParaRPr lang="en-US" sz="2200" kern="1200" dirty="0" smtClean="0">
            <a:solidFill>
              <a:schemeClr val="tx1"/>
            </a:solidFill>
          </a:endParaRPr>
        </a:p>
      </dsp:txBody>
      <dsp:txXfrm>
        <a:off x="50065" y="2617843"/>
        <a:ext cx="9278701" cy="747955"/>
      </dsp:txXfrm>
    </dsp:sp>
    <dsp:sp modelId="{74845BAE-7494-4A0E-9ECE-0EE76299138F}">
      <dsp:nvSpPr>
        <dsp:cNvPr id="0" name=""/>
        <dsp:cNvSpPr/>
      </dsp:nvSpPr>
      <dsp:spPr>
        <a:xfrm>
          <a:off x="8861294" y="2524348"/>
          <a:ext cx="934944" cy="9349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D2FED-E478-4043-9E0B-9EEB1A690628}">
      <dsp:nvSpPr>
        <dsp:cNvPr id="0" name=""/>
        <dsp:cNvSpPr/>
      </dsp:nvSpPr>
      <dsp:spPr>
        <a:xfrm>
          <a:off x="10137782" y="-578487"/>
          <a:ext cx="4488878" cy="4488878"/>
        </a:xfrm>
        <a:prstGeom prst="blockArc">
          <a:avLst>
            <a:gd name="adj1" fmla="val 8100000"/>
            <a:gd name="adj2" fmla="val 13500000"/>
            <a:gd name="adj3" fmla="val 481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E7040-32F8-4AAD-B176-8DEFCE093720}">
      <dsp:nvSpPr>
        <dsp:cNvPr id="0" name=""/>
        <dsp:cNvSpPr/>
      </dsp:nvSpPr>
      <dsp:spPr>
        <a:xfrm>
          <a:off x="17575" y="475995"/>
          <a:ext cx="10256590" cy="95185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755538" bIns="55880" numCol="1" spcCol="1270" anchor="ctr" anchorCtr="0">
          <a:noAutofit/>
        </a:bodyPr>
        <a:lstStyle/>
        <a:p>
          <a:pPr lvl="0" algn="just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2200" kern="1200" smtClean="0">
              <a:solidFill>
                <a:schemeClr val="tx1"/>
              </a:solidFill>
            </a:rPr>
            <a:t>بوساطة الضيف: يقوم الضيف بتسوية حسابه الخاص نقداً / ببطاقة ائتمان / بشيك.</a:t>
          </a:r>
          <a:endParaRPr lang="en-US" sz="2200" kern="1200">
            <a:solidFill>
              <a:schemeClr val="tx1"/>
            </a:solidFill>
          </a:endParaRPr>
        </a:p>
      </dsp:txBody>
      <dsp:txXfrm>
        <a:off x="17575" y="475995"/>
        <a:ext cx="10256590" cy="951858"/>
      </dsp:txXfrm>
    </dsp:sp>
    <dsp:sp modelId="{360E8D2B-4D24-45B1-AAF2-B9475B36FBE3}">
      <dsp:nvSpPr>
        <dsp:cNvPr id="0" name=""/>
        <dsp:cNvSpPr/>
      </dsp:nvSpPr>
      <dsp:spPr>
        <a:xfrm>
          <a:off x="9679255" y="357013"/>
          <a:ext cx="1189822" cy="1189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B10201-9D68-4D13-8DE4-175768EC4E43}">
      <dsp:nvSpPr>
        <dsp:cNvPr id="0" name=""/>
        <dsp:cNvSpPr/>
      </dsp:nvSpPr>
      <dsp:spPr>
        <a:xfrm>
          <a:off x="17575" y="1904049"/>
          <a:ext cx="10256590" cy="95185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755538" bIns="55880" numCol="1" spcCol="1270" anchor="ctr" anchorCtr="0">
          <a:noAutofit/>
        </a:bodyPr>
        <a:lstStyle/>
        <a:p>
          <a:pPr lvl="0" algn="just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2200" kern="1200" smtClean="0">
              <a:solidFill>
                <a:schemeClr val="tx1"/>
              </a:solidFill>
            </a:rPr>
            <a:t>بحسب المنظمة: تقوم المنظمة بتسوية حساب الضيف عن طريق تحويل الأموال إلى حساب الفندق.</a:t>
          </a:r>
          <a:endParaRPr lang="en-US" sz="2200" kern="1200" dirty="0" smtClean="0">
            <a:solidFill>
              <a:schemeClr val="tx1"/>
            </a:solidFill>
          </a:endParaRPr>
        </a:p>
      </dsp:txBody>
      <dsp:txXfrm>
        <a:off x="17575" y="1904049"/>
        <a:ext cx="10256590" cy="951858"/>
      </dsp:txXfrm>
    </dsp:sp>
    <dsp:sp modelId="{96468443-C08F-4833-8200-F09D635450AE}">
      <dsp:nvSpPr>
        <dsp:cNvPr id="0" name=""/>
        <dsp:cNvSpPr/>
      </dsp:nvSpPr>
      <dsp:spPr>
        <a:xfrm>
          <a:off x="9679255" y="1785067"/>
          <a:ext cx="1189822" cy="1189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06142-0378-4788-A3ED-0E04B276DD02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CAD34-0B39-4CD1-9779-352EE9DF5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4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كتا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4E83D2-CAAA-4911-A412-D1515149C9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67" y="-66013"/>
            <a:ext cx="12192001" cy="6924012"/>
          </a:xfrm>
          <a:prstGeom prst="rect">
            <a:avLst/>
          </a:prstGeom>
        </p:spPr>
      </p:pic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E9D7826-F10E-499E-9AFE-2493E5D07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F972BE-D4BD-4FA1-9D3B-7AB35C75AE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D71D7D-B357-479A-A71B-B2FF8192F0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3B625A-83D7-4CBF-8E6F-A492DA759A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BCA719-0EAE-4091-A88F-EC4093F341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6C378E-F37E-476B-9579-1B19A14759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09C87EE-E31E-48A9-9BB9-A5EE8F13EA14}"/>
              </a:ext>
            </a:extLst>
          </p:cNvPr>
          <p:cNvSpPr/>
          <p:nvPr userDrawn="1"/>
        </p:nvSpPr>
        <p:spPr>
          <a:xfrm>
            <a:off x="-9167" y="-66012"/>
            <a:ext cx="12201167" cy="954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20639C1-AB1B-4174-81BB-C9447C8F26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68880" y="2500660"/>
            <a:ext cx="7254240" cy="1430072"/>
          </a:xfrm>
        </p:spPr>
        <p:txBody>
          <a:bodyPr anchor="ctr">
            <a:normAutofit/>
          </a:bodyPr>
          <a:lstStyle>
            <a:lvl1pPr algn="ctr" rtl="1">
              <a:lnSpc>
                <a:spcPct val="100000"/>
              </a:lnSpc>
              <a:buNone/>
              <a:defRPr sz="36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6A7A5C1-F184-4768-A47F-F85247E046B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121793" y="4886975"/>
            <a:ext cx="5950955" cy="511628"/>
          </a:xfrm>
        </p:spPr>
        <p:txBody>
          <a:bodyPr anchor="ctr">
            <a:normAutofit/>
          </a:bodyPr>
          <a:lstStyle>
            <a:lvl1pPr algn="ctr" rtl="1">
              <a:lnSpc>
                <a:spcPct val="100000"/>
              </a:lnSpc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46A69B-38B3-4BC2-BEB9-F24DDA97D870}"/>
              </a:ext>
            </a:extLst>
          </p:cNvPr>
          <p:cNvSpPr txBox="1"/>
          <p:nvPr userDrawn="1"/>
        </p:nvSpPr>
        <p:spPr>
          <a:xfrm>
            <a:off x="4932815" y="4363476"/>
            <a:ext cx="2943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رمز المقرر</a:t>
            </a:r>
            <a:r>
              <a:rPr lang="ar-SY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: 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971D08C-7BAC-4743-B139-764ECFA0EC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12647" y="4277528"/>
            <a:ext cx="3822003" cy="511628"/>
          </a:xfrm>
        </p:spPr>
        <p:txBody>
          <a:bodyPr anchor="ctr">
            <a:normAutofit/>
          </a:bodyPr>
          <a:lstStyle>
            <a:lvl1pPr algn="ctr" rtl="1">
              <a:lnSpc>
                <a:spcPct val="100000"/>
              </a:lnSpc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1499344-B84B-4179-9D79-4C353829E9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228" y="-66013"/>
            <a:ext cx="1454934" cy="9544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7146BC3-3485-4255-9643-25D2D4D2EA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3" y="102309"/>
            <a:ext cx="1454934" cy="677714"/>
          </a:xfrm>
          <a:prstGeom prst="rect">
            <a:avLst/>
          </a:prstGeom>
        </p:spPr>
      </p:pic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7C441932-A219-45CE-9E6E-BC59F0ED27AE}"/>
              </a:ext>
            </a:extLst>
          </p:cNvPr>
          <p:cNvSpPr/>
          <p:nvPr userDrawn="1"/>
        </p:nvSpPr>
        <p:spPr>
          <a:xfrm>
            <a:off x="302231" y="6008809"/>
            <a:ext cx="631108" cy="51640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178754-038A-47A0-BC17-6DD174ECA33C}"/>
              </a:ext>
            </a:extLst>
          </p:cNvPr>
          <p:cNvSpPr txBox="1"/>
          <p:nvPr userDrawn="1"/>
        </p:nvSpPr>
        <p:spPr>
          <a:xfrm>
            <a:off x="310718" y="6072326"/>
            <a:ext cx="550416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5A948E6-2D0A-482D-9CB5-728787E23B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46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حالة عمل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D0A983B-2795-43A5-B2E6-681F55746DD5}"/>
              </a:ext>
            </a:extLst>
          </p:cNvPr>
          <p:cNvSpPr/>
          <p:nvPr userDrawn="1"/>
        </p:nvSpPr>
        <p:spPr>
          <a:xfrm>
            <a:off x="187234" y="176348"/>
            <a:ext cx="11817531" cy="6505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AA961B-14BA-497E-8EFB-575A1E13A07C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8817029-EE2D-458F-91FF-B864691803F3}"/>
              </a:ext>
            </a:extLst>
          </p:cNvPr>
          <p:cNvSpPr/>
          <p:nvPr userDrawn="1"/>
        </p:nvSpPr>
        <p:spPr>
          <a:xfrm>
            <a:off x="4754880" y="524692"/>
            <a:ext cx="2682240" cy="69961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2">
                <a:lumMod val="10000"/>
                <a:lumOff val="90000"/>
              </a:schemeClr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b="1" dirty="0">
                <a:latin typeface="Calibri" panose="020F0502020204030204" pitchFamily="34" charset="0"/>
                <a:cs typeface="Calibri" panose="020F0502020204030204" pitchFamily="34" charset="0"/>
              </a:rPr>
              <a:t>حالة عملية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Graphic 17" descr="Beaker">
            <a:extLst>
              <a:ext uri="{FF2B5EF4-FFF2-40B4-BE49-F238E27FC236}">
                <a16:creationId xmlns:a16="http://schemas.microsoft.com/office/drawing/2014/main" id="{937D5BC4-71FC-4686-9657-43CB13AB5B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78625">
            <a:off x="4402183" y="481148"/>
            <a:ext cx="914400" cy="9144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286DE9-638B-4112-B1D1-109F7B95AE2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1222" y="1461615"/>
            <a:ext cx="11129555" cy="4871693"/>
          </a:xfrm>
        </p:spPr>
        <p:txBody>
          <a:bodyPr>
            <a:normAutofit/>
          </a:bodyPr>
          <a:lstStyle>
            <a:lvl1pPr algn="just" rtl="1">
              <a:lnSpc>
                <a:spcPct val="150000"/>
              </a:lnSpc>
              <a:buNone/>
              <a:defRPr sz="2200"/>
            </a:lvl1pPr>
          </a:lstStyle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2AFADB-CC00-416A-9CEA-69C22B56F3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024" y="341611"/>
            <a:ext cx="1454934" cy="954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2B753C-9900-4A25-BA1F-18F2445AE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15" y="344679"/>
            <a:ext cx="1454934" cy="677714"/>
          </a:xfrm>
          <a:prstGeom prst="rect">
            <a:avLst/>
          </a:prstGeom>
        </p:spPr>
      </p:pic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FAADE3FD-9AFC-433B-BDBF-66CBC1A07568}"/>
              </a:ext>
            </a:extLst>
          </p:cNvPr>
          <p:cNvSpPr/>
          <p:nvPr userDrawn="1"/>
        </p:nvSpPr>
        <p:spPr>
          <a:xfrm>
            <a:off x="302231" y="6008809"/>
            <a:ext cx="631108" cy="51640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27B584-3C19-4D5F-9870-6FB86938475F}"/>
              </a:ext>
            </a:extLst>
          </p:cNvPr>
          <p:cNvSpPr txBox="1"/>
          <p:nvPr userDrawn="1"/>
        </p:nvSpPr>
        <p:spPr>
          <a:xfrm>
            <a:off x="310718" y="6072326"/>
            <a:ext cx="550416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5A948E6-2D0A-482D-9CB5-728787E23B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995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يدي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B197FF-AC5F-45A8-B9FE-E4E228D3B8C5}"/>
              </a:ext>
            </a:extLst>
          </p:cNvPr>
          <p:cNvSpPr/>
          <p:nvPr userDrawn="1"/>
        </p:nvSpPr>
        <p:spPr>
          <a:xfrm>
            <a:off x="187234" y="176348"/>
            <a:ext cx="11817531" cy="6505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4FC121-EEB2-41D7-8655-64BFB4E1D7CC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4A2E362-39A2-4B95-99E4-57D71AE865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311" y="1219200"/>
            <a:ext cx="10250737" cy="51816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07AEAB-7CB1-4658-A0A1-FF85B3312D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06581" y="1653510"/>
            <a:ext cx="8647611" cy="4179841"/>
          </a:xfrm>
        </p:spPr>
        <p:txBody>
          <a:bodyPr>
            <a:normAutofit/>
          </a:bodyPr>
          <a:lstStyle>
            <a:lvl1pPr>
              <a:buNone/>
              <a:defRPr sz="2200"/>
            </a:lvl1pPr>
          </a:lstStyle>
          <a:p>
            <a:pPr lvl="0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7C17D3-08C1-4799-B12A-609C6B914A3A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76FC10-C32B-45D3-8C58-1DC527F1E7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774" y="310081"/>
            <a:ext cx="1349184" cy="8850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BC2504-2A50-4671-84C8-A302362700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07" y="377196"/>
            <a:ext cx="1108628" cy="516403"/>
          </a:xfrm>
          <a:prstGeom prst="rect">
            <a:avLst/>
          </a:prstGeom>
        </p:spPr>
      </p:pic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C568C709-DC20-4FDF-A7A9-0170DAA13978}"/>
              </a:ext>
            </a:extLst>
          </p:cNvPr>
          <p:cNvSpPr/>
          <p:nvPr userDrawn="1"/>
        </p:nvSpPr>
        <p:spPr>
          <a:xfrm>
            <a:off x="302231" y="6008809"/>
            <a:ext cx="631108" cy="51640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16737D-5C5D-4F50-9E0A-5301653D5D02}"/>
              </a:ext>
            </a:extLst>
          </p:cNvPr>
          <p:cNvSpPr txBox="1"/>
          <p:nvPr userDrawn="1"/>
        </p:nvSpPr>
        <p:spPr>
          <a:xfrm>
            <a:off x="310718" y="6072326"/>
            <a:ext cx="550416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5A948E6-2D0A-482D-9CB5-728787E23B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296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محتوى مع العنوان الفرعي والرئيس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64FE12A-7A0D-4956-B522-F2373579711C}"/>
              </a:ext>
            </a:extLst>
          </p:cNvPr>
          <p:cNvSpPr/>
          <p:nvPr userDrawn="1"/>
        </p:nvSpPr>
        <p:spPr>
          <a:xfrm>
            <a:off x="187234" y="176348"/>
            <a:ext cx="11817531" cy="6505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AD6525-0033-44D1-A3C9-C5D8226CC492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2EF3C47-42AF-4D88-9D80-AE4B9E942A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5075" y="-130628"/>
            <a:ext cx="9353320" cy="17953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BF3866B-CD5E-44F4-9F5C-46DA8A786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915179" y="1027177"/>
            <a:ext cx="8916320" cy="11898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0174F3-90DF-421C-98B4-B6FC3C635DE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1273" y="2313852"/>
            <a:ext cx="10438410" cy="4090705"/>
          </a:xfrm>
        </p:spPr>
        <p:txBody>
          <a:bodyPr>
            <a:normAutofit/>
          </a:bodyPr>
          <a:lstStyle>
            <a:lvl1pPr algn="just" rtl="1">
              <a:lnSpc>
                <a:spcPct val="150000"/>
              </a:lnSpc>
              <a:buNone/>
              <a:defRPr sz="2200"/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D39ACF-EA77-42C6-8BA7-FA9159DAC71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88116" y="391886"/>
            <a:ext cx="6715693" cy="827259"/>
          </a:xfrm>
        </p:spPr>
        <p:txBody>
          <a:bodyPr anchor="ctr">
            <a:noAutofit/>
          </a:bodyPr>
          <a:lstStyle>
            <a:lvl1pPr algn="ctr" rtl="1">
              <a:lnSpc>
                <a:spcPct val="100000"/>
              </a:lnSpc>
              <a:buNone/>
              <a:defRPr sz="2800" b="1">
                <a:solidFill>
                  <a:srgbClr val="0070C0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EC8A08-49F0-4119-87A9-ECADCC41446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40627" y="1459627"/>
            <a:ext cx="4924331" cy="698448"/>
          </a:xfrm>
        </p:spPr>
        <p:txBody>
          <a:bodyPr anchor="ctr">
            <a:normAutofit/>
          </a:bodyPr>
          <a:lstStyle>
            <a:lvl1pPr algn="ctr" rtl="1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AB3EF5-D0D6-4F91-A9FB-BE3E3C3A1E38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3CBBAF-B3E0-44D5-944D-C6AB98F862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024" y="341611"/>
            <a:ext cx="1454934" cy="9544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CB799D-9490-45BA-AEF3-EECCFDCA983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15" y="344679"/>
            <a:ext cx="1454934" cy="677714"/>
          </a:xfrm>
          <a:prstGeom prst="rect">
            <a:avLst/>
          </a:prstGeom>
        </p:spPr>
      </p:pic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B0D43EA0-12FE-4AAC-A01B-499B7DC12CFC}"/>
              </a:ext>
            </a:extLst>
          </p:cNvPr>
          <p:cNvSpPr/>
          <p:nvPr userDrawn="1"/>
        </p:nvSpPr>
        <p:spPr>
          <a:xfrm>
            <a:off x="302231" y="6008809"/>
            <a:ext cx="631108" cy="51640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9F7059-ED75-4D49-8BEB-84172441D827}"/>
              </a:ext>
            </a:extLst>
          </p:cNvPr>
          <p:cNvSpPr txBox="1"/>
          <p:nvPr userDrawn="1"/>
        </p:nvSpPr>
        <p:spPr>
          <a:xfrm>
            <a:off x="310718" y="6072326"/>
            <a:ext cx="550416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5A948E6-2D0A-482D-9CB5-728787E23B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75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محتوى مع العنوان الرئيس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F5D942-BC07-4338-BE52-AEB603D412AD}"/>
              </a:ext>
            </a:extLst>
          </p:cNvPr>
          <p:cNvSpPr/>
          <p:nvPr userDrawn="1"/>
        </p:nvSpPr>
        <p:spPr>
          <a:xfrm>
            <a:off x="187234" y="176348"/>
            <a:ext cx="11817531" cy="6505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D14D41-D6CD-48AD-AD6C-06D70BCEBB73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7C57D8-C128-4DAA-B9B1-35CE45279D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8294" y="-106878"/>
            <a:ext cx="9221117" cy="188046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5B7A67-25B8-4FD1-A6FC-E45C8DBEDA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0649" y="1601386"/>
            <a:ext cx="10367159" cy="4731922"/>
          </a:xfrm>
        </p:spPr>
        <p:txBody>
          <a:bodyPr>
            <a:normAutofit/>
          </a:bodyPr>
          <a:lstStyle>
            <a:lvl1pPr algn="just" rtl="1">
              <a:lnSpc>
                <a:spcPct val="150000"/>
              </a:lnSpc>
              <a:buNone/>
              <a:defRPr sz="2200"/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5B55EA-3A63-40D4-97E3-4F5A12EE2B4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06930" y="427511"/>
            <a:ext cx="8134598" cy="890649"/>
          </a:xfrm>
        </p:spPr>
        <p:txBody>
          <a:bodyPr anchor="ctr">
            <a:normAutofit/>
          </a:bodyPr>
          <a:lstStyle>
            <a:lvl1pPr algn="ctr" rtl="1">
              <a:lnSpc>
                <a:spcPct val="100000"/>
              </a:lnSpc>
              <a:buNone/>
              <a:defRPr sz="2800" b="1">
                <a:solidFill>
                  <a:srgbClr val="0070C0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E7EB31-5FBF-44ED-A3E3-B1EA4AA36E40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30DEEA-C5A8-4D18-B763-9656FD1750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041" y="319577"/>
            <a:ext cx="1454934" cy="9544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C958B2-5430-4F1B-9718-CCC8FE8451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30" y="344679"/>
            <a:ext cx="1454934" cy="677714"/>
          </a:xfrm>
          <a:prstGeom prst="rect">
            <a:avLst/>
          </a:prstGeom>
        </p:spPr>
      </p:pic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720DDE05-CFC3-465A-AFEA-F2290C174DCA}"/>
              </a:ext>
            </a:extLst>
          </p:cNvPr>
          <p:cNvSpPr/>
          <p:nvPr userDrawn="1"/>
        </p:nvSpPr>
        <p:spPr>
          <a:xfrm>
            <a:off x="302231" y="6008809"/>
            <a:ext cx="631108" cy="51640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3CF470-E957-40B7-B9B1-394344868187}"/>
              </a:ext>
            </a:extLst>
          </p:cNvPr>
          <p:cNvSpPr txBox="1"/>
          <p:nvPr userDrawn="1"/>
        </p:nvSpPr>
        <p:spPr>
          <a:xfrm>
            <a:off x="310718" y="6072326"/>
            <a:ext cx="550416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5A948E6-2D0A-482D-9CB5-728787E23B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17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ت الوحدة التعليم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7298D80-76AE-49FA-8581-442DB39EF9B8}"/>
              </a:ext>
            </a:extLst>
          </p:cNvPr>
          <p:cNvSpPr/>
          <p:nvPr userDrawn="1"/>
        </p:nvSpPr>
        <p:spPr>
          <a:xfrm>
            <a:off x="187231" y="174173"/>
            <a:ext cx="11817531" cy="6505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EBB07C-D2FA-4D06-B138-83781515215D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FB89DBC-DF7D-4A31-BD7F-512EDEB82B51}"/>
              </a:ext>
            </a:extLst>
          </p:cNvPr>
          <p:cNvSpPr/>
          <p:nvPr userDrawn="1"/>
        </p:nvSpPr>
        <p:spPr>
          <a:xfrm>
            <a:off x="795646" y="1518765"/>
            <a:ext cx="10735293" cy="491332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3">
                <a:lumMod val="40000"/>
                <a:lumOff val="60000"/>
              </a:schemeClr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C6F712-83D1-4E53-A80D-036F468DA0FE}"/>
              </a:ext>
            </a:extLst>
          </p:cNvPr>
          <p:cNvGrpSpPr/>
          <p:nvPr userDrawn="1"/>
        </p:nvGrpSpPr>
        <p:grpSpPr>
          <a:xfrm>
            <a:off x="4108863" y="393723"/>
            <a:ext cx="4001984" cy="973063"/>
            <a:chOff x="4507079" y="385422"/>
            <a:chExt cx="3078087" cy="999307"/>
          </a:xfrm>
          <a:solidFill>
            <a:schemeClr val="accent6">
              <a:lumMod val="75000"/>
            </a:schemeClr>
          </a:solidFill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1AD04F4-190B-41C3-9248-48C67E4D5CA7}"/>
                </a:ext>
              </a:extLst>
            </p:cNvPr>
            <p:cNvGrpSpPr/>
            <p:nvPr/>
          </p:nvGrpSpPr>
          <p:grpSpPr>
            <a:xfrm>
              <a:off x="4606834" y="504241"/>
              <a:ext cx="2978332" cy="682913"/>
              <a:chOff x="8525691" y="513364"/>
              <a:chExt cx="2682240" cy="948088"/>
            </a:xfrm>
            <a:grpFill/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62E86948-9BA3-4DC5-84AA-43666B2598DB}"/>
                  </a:ext>
                </a:extLst>
              </p:cNvPr>
              <p:cNvSpPr/>
              <p:nvPr/>
            </p:nvSpPr>
            <p:spPr>
              <a:xfrm>
                <a:off x="8525691" y="513364"/>
                <a:ext cx="2682240" cy="948088"/>
              </a:xfrm>
              <a:prstGeom prst="round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chemeClr val="tx2">
                    <a:lumMod val="10000"/>
                    <a:lumOff val="90000"/>
                  </a:schemeClr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1BF5D0C-4F7F-4DCC-8C9D-7F8243E5E8F1}"/>
                  </a:ext>
                </a:extLst>
              </p:cNvPr>
              <p:cNvSpPr txBox="1"/>
              <p:nvPr/>
            </p:nvSpPr>
            <p:spPr>
              <a:xfrm>
                <a:off x="8541733" y="656037"/>
                <a:ext cx="2213783" cy="640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محتويات الوحدة</a:t>
                </a:r>
                <a:endPara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1" name="Graphic 20" descr="Document">
              <a:extLst>
                <a:ext uri="{FF2B5EF4-FFF2-40B4-BE49-F238E27FC236}">
                  <a16:creationId xmlns:a16="http://schemas.microsoft.com/office/drawing/2014/main" id="{FBF7F661-2621-4ADD-8CFC-79F0BCEED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697119">
              <a:off x="4507079" y="385422"/>
              <a:ext cx="999307" cy="999307"/>
            </a:xfrm>
            <a:prstGeom prst="rect">
              <a:avLst/>
            </a:prstGeom>
          </p:spPr>
        </p:pic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C675A3-611B-4751-BA18-97DB1B0BFFF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06286" y="1740800"/>
            <a:ext cx="9702140" cy="4472083"/>
          </a:xfrm>
        </p:spPr>
        <p:txBody>
          <a:bodyPr>
            <a:normAutofit/>
          </a:bodyPr>
          <a:lstStyle>
            <a:lvl1pPr algn="just" rtl="1">
              <a:lnSpc>
                <a:spcPct val="150000"/>
              </a:lnSpc>
              <a:buNone/>
              <a:defRPr sz="2200"/>
            </a:lvl1pPr>
          </a:lstStyle>
          <a:p>
            <a:pPr lvl="0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A82A51-FE33-47CE-92BB-859C00FDFD57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DAD53D-56ED-4C53-8DEC-7707787FF8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024" y="341611"/>
            <a:ext cx="1454934" cy="9544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62F5A7-3B20-4BD4-A7FB-77AEB4DD25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15" y="344679"/>
            <a:ext cx="1454934" cy="677714"/>
          </a:xfrm>
          <a:prstGeom prst="rect">
            <a:avLst/>
          </a:prstGeom>
        </p:spPr>
      </p:pic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6D7404D2-4AC9-4A38-B2AE-D349187D5D31}"/>
              </a:ext>
            </a:extLst>
          </p:cNvPr>
          <p:cNvSpPr/>
          <p:nvPr userDrawn="1"/>
        </p:nvSpPr>
        <p:spPr>
          <a:xfrm>
            <a:off x="302231" y="6008809"/>
            <a:ext cx="631108" cy="51640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29BA59-6E24-4E34-B5B7-CAEF5C1E145F}"/>
              </a:ext>
            </a:extLst>
          </p:cNvPr>
          <p:cNvSpPr txBox="1"/>
          <p:nvPr userDrawn="1"/>
        </p:nvSpPr>
        <p:spPr>
          <a:xfrm>
            <a:off x="310718" y="6072326"/>
            <a:ext cx="550416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5A948E6-2D0A-482D-9CB5-728787E23B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48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وحدة التعليمية ورقمه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62760D-CD8F-4524-AFDE-6E65F19730B1}"/>
              </a:ext>
            </a:extLst>
          </p:cNvPr>
          <p:cNvSpPr/>
          <p:nvPr userDrawn="1"/>
        </p:nvSpPr>
        <p:spPr>
          <a:xfrm>
            <a:off x="187234" y="176348"/>
            <a:ext cx="11817531" cy="6505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9C9370-E4A2-410B-86F6-1862DCC2C3D4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9B0DA1-4EF8-49FE-8E7A-D98E9B3FF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0644" y="2172497"/>
            <a:ext cx="11203972" cy="227276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7F77D-165B-4946-8673-C317A2D00C1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0686" y="2861953"/>
            <a:ext cx="8087096" cy="1033154"/>
          </a:xfrm>
        </p:spPr>
        <p:txBody>
          <a:bodyPr anchor="ctr">
            <a:normAutofit/>
          </a:bodyPr>
          <a:lstStyle>
            <a:lvl1pPr algn="ctr" rtl="1">
              <a:lnSpc>
                <a:spcPct val="100000"/>
              </a:lnSpc>
              <a:buNone/>
              <a:defRPr sz="30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ar-SY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DFB498-42F3-46A4-B731-FD401618AEE3}"/>
              </a:ext>
            </a:extLst>
          </p:cNvPr>
          <p:cNvSpPr txBox="1"/>
          <p:nvPr userDrawn="1"/>
        </p:nvSpPr>
        <p:spPr>
          <a:xfrm>
            <a:off x="5238599" y="4445259"/>
            <a:ext cx="2943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Y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رقم الوحدة: 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15ADAEF-87FE-4155-AC55-56E2D4B1D6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51367" y="4322619"/>
            <a:ext cx="1871394" cy="676893"/>
          </a:xfrm>
        </p:spPr>
        <p:txBody>
          <a:bodyPr>
            <a:normAutofit/>
          </a:bodyPr>
          <a:lstStyle>
            <a:lvl1pPr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0F2E58-CE35-42D1-A7FC-F7B436724480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3E9455-0A77-44D6-BCA1-A32A1127C3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024" y="341611"/>
            <a:ext cx="1454934" cy="9544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8C0444-004F-4D25-8436-7AE4EC3AD9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15" y="344679"/>
            <a:ext cx="1454934" cy="677714"/>
          </a:xfrm>
          <a:prstGeom prst="rect">
            <a:avLst/>
          </a:prstGeom>
        </p:spPr>
      </p:pic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F69D7D65-2A06-4ED3-8A09-E39A72017B43}"/>
              </a:ext>
            </a:extLst>
          </p:cNvPr>
          <p:cNvSpPr/>
          <p:nvPr userDrawn="1"/>
        </p:nvSpPr>
        <p:spPr>
          <a:xfrm>
            <a:off x="302231" y="6008809"/>
            <a:ext cx="631108" cy="51640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30A972-5930-4CA4-BCFD-F096BF6672EE}"/>
              </a:ext>
            </a:extLst>
          </p:cNvPr>
          <p:cNvSpPr txBox="1"/>
          <p:nvPr userDrawn="1"/>
        </p:nvSpPr>
        <p:spPr>
          <a:xfrm>
            <a:off x="310718" y="6072326"/>
            <a:ext cx="550416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5A948E6-2D0A-482D-9CB5-728787E23B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189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خلاصة/ النتيج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BBEC635-D085-4F81-8EAB-4E93B776C4BE}"/>
              </a:ext>
            </a:extLst>
          </p:cNvPr>
          <p:cNvSpPr/>
          <p:nvPr userDrawn="1"/>
        </p:nvSpPr>
        <p:spPr>
          <a:xfrm>
            <a:off x="187234" y="0"/>
            <a:ext cx="1181753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DF2C31-4BE3-4BD4-9B15-D4BC301018ED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C6F68EB-5B51-4295-9E44-EE73FCEC5BA8}"/>
              </a:ext>
            </a:extLst>
          </p:cNvPr>
          <p:cNvSpPr/>
          <p:nvPr userDrawn="1"/>
        </p:nvSpPr>
        <p:spPr>
          <a:xfrm>
            <a:off x="4548249" y="457199"/>
            <a:ext cx="3408219" cy="84056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tx2">
                <a:lumMod val="10000"/>
                <a:lumOff val="90000"/>
              </a:schemeClr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600" b="1" dirty="0">
                <a:latin typeface="Calibri" panose="020F0502020204030204" pitchFamily="34" charset="0"/>
                <a:cs typeface="Calibri" panose="020F0502020204030204" pitchFamily="34" charset="0"/>
              </a:rPr>
              <a:t>الخلاصة/ النتيجة</a:t>
            </a:r>
            <a:endParaRPr lang="en-U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23A297-D6A7-4F3C-BF1E-5BDCF72F0C87}"/>
              </a:ext>
            </a:extLst>
          </p:cNvPr>
          <p:cNvSpPr/>
          <p:nvPr userDrawn="1"/>
        </p:nvSpPr>
        <p:spPr>
          <a:xfrm>
            <a:off x="714102" y="1589496"/>
            <a:ext cx="10763794" cy="4811303"/>
          </a:xfrm>
          <a:prstGeom prst="roundRect">
            <a:avLst/>
          </a:prstGeom>
          <a:solidFill>
            <a:srgbClr val="BCD1E6"/>
          </a:solidFill>
          <a:ln w="76200">
            <a:solidFill>
              <a:srgbClr val="047397"/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Lightbulb">
            <a:extLst>
              <a:ext uri="{FF2B5EF4-FFF2-40B4-BE49-F238E27FC236}">
                <a16:creationId xmlns:a16="http://schemas.microsoft.com/office/drawing/2014/main" id="{950D3080-3EE6-45B4-A72B-487D7A1AC4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124472">
            <a:off x="4072267" y="392902"/>
            <a:ext cx="1032718" cy="103271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C262CE1-6FCD-4084-AACE-6203F2808FAF}"/>
              </a:ext>
            </a:extLst>
          </p:cNvPr>
          <p:cNvSpPr/>
          <p:nvPr userDrawn="1"/>
        </p:nvSpPr>
        <p:spPr>
          <a:xfrm>
            <a:off x="712914" y="1593669"/>
            <a:ext cx="10763794" cy="4811302"/>
          </a:xfrm>
          <a:prstGeom prst="roundRect">
            <a:avLst/>
          </a:prstGeom>
          <a:solidFill>
            <a:srgbClr val="BCD1E6"/>
          </a:solidFill>
          <a:ln w="76200">
            <a:solidFill>
              <a:srgbClr val="047397"/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ABA1BB8-A50B-4FD8-BE8D-16BE7C60106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63781" y="1821680"/>
            <a:ext cx="9856521" cy="4357512"/>
          </a:xfrm>
        </p:spPr>
        <p:txBody>
          <a:bodyPr>
            <a:normAutofit/>
          </a:bodyPr>
          <a:lstStyle>
            <a:lvl1pPr algn="just" rtl="1">
              <a:lnSpc>
                <a:spcPct val="15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3FE745-BEB4-4D33-889B-49E341CD1DFF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580923-EFCE-46C6-9290-D613F56F90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024" y="341611"/>
            <a:ext cx="1454934" cy="954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541DAA-0306-4ECF-9E2B-AAD2ED973A8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15" y="344679"/>
            <a:ext cx="1454934" cy="677714"/>
          </a:xfrm>
          <a:prstGeom prst="rect">
            <a:avLst/>
          </a:prstGeom>
        </p:spPr>
      </p:pic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7A0F17CD-1531-472D-ABB1-EF1D42456BE6}"/>
              </a:ext>
            </a:extLst>
          </p:cNvPr>
          <p:cNvSpPr/>
          <p:nvPr userDrawn="1"/>
        </p:nvSpPr>
        <p:spPr>
          <a:xfrm>
            <a:off x="302231" y="6008809"/>
            <a:ext cx="631108" cy="51640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0A9D54-4404-4DEF-A972-9D78674BDE6A}"/>
              </a:ext>
            </a:extLst>
          </p:cNvPr>
          <p:cNvSpPr txBox="1"/>
          <p:nvPr userDrawn="1"/>
        </p:nvSpPr>
        <p:spPr>
          <a:xfrm>
            <a:off x="310718" y="6072326"/>
            <a:ext cx="550416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5A948E6-2D0A-482D-9CB5-728787E23B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47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ستنتا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036B870-28E8-4EBC-8A33-04AAD5C4A7FB}"/>
              </a:ext>
            </a:extLst>
          </p:cNvPr>
          <p:cNvSpPr/>
          <p:nvPr userDrawn="1"/>
        </p:nvSpPr>
        <p:spPr>
          <a:xfrm>
            <a:off x="113211" y="60962"/>
            <a:ext cx="11817531" cy="6797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FC53BA-C399-4FFD-BB2B-7642F88A8194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315B3B-BB32-4D80-9528-6EB24C575650}"/>
              </a:ext>
            </a:extLst>
          </p:cNvPr>
          <p:cNvSpPr/>
          <p:nvPr userDrawn="1"/>
        </p:nvSpPr>
        <p:spPr>
          <a:xfrm>
            <a:off x="4453247" y="452369"/>
            <a:ext cx="3360717" cy="78271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2">
                <a:lumMod val="10000"/>
                <a:lumOff val="90000"/>
              </a:schemeClr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600" b="1" dirty="0">
                <a:latin typeface="Calibri" panose="020F0502020204030204" pitchFamily="34" charset="0"/>
                <a:cs typeface="Calibri" panose="020F0502020204030204" pitchFamily="34" charset="0"/>
              </a:rPr>
              <a:t>أستنتج</a:t>
            </a:r>
            <a:endParaRPr lang="en-U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1C5E2DE-D791-4941-AC35-78F4E1E23FFD}"/>
              </a:ext>
            </a:extLst>
          </p:cNvPr>
          <p:cNvSpPr/>
          <p:nvPr userDrawn="1"/>
        </p:nvSpPr>
        <p:spPr>
          <a:xfrm>
            <a:off x="689165" y="1520163"/>
            <a:ext cx="10763794" cy="4807131"/>
          </a:xfrm>
          <a:prstGeom prst="roundRect">
            <a:avLst/>
          </a:prstGeom>
          <a:solidFill>
            <a:srgbClr val="BCD1E6"/>
          </a:solidFill>
          <a:ln w="76200">
            <a:solidFill>
              <a:srgbClr val="047397"/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1804972-3373-433C-B6AF-91410C540704}"/>
              </a:ext>
            </a:extLst>
          </p:cNvPr>
          <p:cNvSpPr/>
          <p:nvPr userDrawn="1"/>
        </p:nvSpPr>
        <p:spPr>
          <a:xfrm>
            <a:off x="689165" y="1524994"/>
            <a:ext cx="10763794" cy="48071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47397"/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BC8C08D-6401-47C3-B28A-F2F88B437A8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46613" y="1805483"/>
            <a:ext cx="10006147" cy="4231906"/>
          </a:xfrm>
        </p:spPr>
        <p:txBody>
          <a:bodyPr>
            <a:normAutofit/>
          </a:bodyPr>
          <a:lstStyle>
            <a:lvl1pPr algn="just" rtl="1">
              <a:lnSpc>
                <a:spcPct val="15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5" name="Graphic 14" descr="Bug under magnifying glass">
            <a:extLst>
              <a:ext uri="{FF2B5EF4-FFF2-40B4-BE49-F238E27FC236}">
                <a16:creationId xmlns:a16="http://schemas.microsoft.com/office/drawing/2014/main" id="{BAE8DA79-2FBD-4515-89DB-FAFD542288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80264" y="457200"/>
            <a:ext cx="914400" cy="914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ED3E67-CE01-4BD3-8F8D-56991D7B3BD3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03EC95-A5B9-4A5B-A843-C448B1D152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024" y="341611"/>
            <a:ext cx="1454934" cy="9544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EA27BC-481F-47F9-8E5E-8AA0A0429D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15" y="344679"/>
            <a:ext cx="1454934" cy="677714"/>
          </a:xfrm>
          <a:prstGeom prst="rect">
            <a:avLst/>
          </a:prstGeom>
        </p:spPr>
      </p:pic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F3764827-866B-48AF-81F2-06F233DAFD94}"/>
              </a:ext>
            </a:extLst>
          </p:cNvPr>
          <p:cNvSpPr/>
          <p:nvPr userDrawn="1"/>
        </p:nvSpPr>
        <p:spPr>
          <a:xfrm>
            <a:off x="302231" y="6008809"/>
            <a:ext cx="631108" cy="51640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4C4ED0-5E7C-43FD-8730-72DE4A9259FC}"/>
              </a:ext>
            </a:extLst>
          </p:cNvPr>
          <p:cNvSpPr txBox="1"/>
          <p:nvPr userDrawn="1"/>
        </p:nvSpPr>
        <p:spPr>
          <a:xfrm>
            <a:off x="310718" y="6072326"/>
            <a:ext cx="550416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5A948E6-2D0A-482D-9CB5-728787E23B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08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DC7A5-7315-4967-9249-D76E7DA0E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7B0D9-6226-44AE-B3D7-CF9C67BB7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9E307-6ED4-4302-A5AF-57869B69CC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D8A81-26D6-4458-9E13-5D0F24CC2F7F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55821-4B92-482C-9EE5-7CC327B0B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4B481-11C2-4F7B-87F0-608ECBBAD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F01AF-6B8E-461F-A908-2022F97E2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7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51" r:id="rId3"/>
    <p:sldLayoutId id="2147483653" r:id="rId4"/>
    <p:sldLayoutId id="2147483654" r:id="rId5"/>
    <p:sldLayoutId id="2147483657" r:id="rId6"/>
    <p:sldLayoutId id="2147483658" r:id="rId7"/>
    <p:sldLayoutId id="2147483662" r:id="rId8"/>
    <p:sldLayoutId id="2147483664" r:id="rId9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9C1194-4640-4FFC-BBC4-CD933C854D0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ar-SY" dirty="0" smtClean="0"/>
              <a:t>عمليات مكاتب أمامية</a:t>
            </a:r>
            <a:endParaRPr lang="en-US" dirty="0" smtClean="0"/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Front office operations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D0077-D4A9-42CB-B7F1-1B2E121ACB3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ar-SY" smtClean="0"/>
              <a:t>اسمُ المؤلّف: أحمد عفيفه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79BFA8-353C-4A59-A253-772A4CABFD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40182" y="4300974"/>
            <a:ext cx="3822003" cy="511628"/>
          </a:xfrm>
        </p:spPr>
        <p:txBody>
          <a:bodyPr/>
          <a:lstStyle/>
          <a:p>
            <a:r>
              <a:rPr lang="ar-SY" dirty="0" smtClean="0"/>
              <a:t> </a:t>
            </a:r>
            <a:r>
              <a:rPr lang="en-US" dirty="0" smtClean="0"/>
              <a:t>THM505</a:t>
            </a:r>
            <a:r>
              <a:rPr lang="ar-SY" dirty="0" smtClean="0"/>
              <a:t> 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65754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sz="quarter" idx="10"/>
          </p:nvPr>
        </p:nvSpPr>
        <p:spPr>
          <a:xfrm>
            <a:off x="1426549" y="2175093"/>
            <a:ext cx="10438410" cy="1296856"/>
          </a:xfrm>
        </p:spPr>
        <p:txBody>
          <a:bodyPr/>
          <a:lstStyle/>
          <a:p>
            <a:r>
              <a:rPr lang="ar-SY" b="1" dirty="0" smtClean="0"/>
              <a:t>طرائق تسوية الحساب </a:t>
            </a:r>
            <a:r>
              <a:rPr lang="en-US" b="1" dirty="0" smtClean="0"/>
              <a:t>Account settlement methods</a:t>
            </a:r>
          </a:p>
          <a:p>
            <a:r>
              <a:rPr lang="ar-SY" b="1" dirty="0" smtClean="0"/>
              <a:t> الطرق الشائعة لتسوية الحساب:</a:t>
            </a:r>
            <a:endParaRPr lang="en-US" b="1" dirty="0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ar-SY" dirty="0" smtClean="0"/>
              <a:t>محاسبة المكاتب الأمامية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2"/>
          </p:nvPr>
        </p:nvSpPr>
        <p:spPr>
          <a:xfrm>
            <a:off x="5005755" y="1459627"/>
            <a:ext cx="6859204" cy="698448"/>
          </a:xfrm>
        </p:spPr>
        <p:txBody>
          <a:bodyPr/>
          <a:lstStyle/>
          <a:p>
            <a:r>
              <a:rPr lang="ar-SY" dirty="0" smtClean="0"/>
              <a:t>تسوية الحساب</a:t>
            </a:r>
            <a:endParaRPr lang="en-US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122" y="3011091"/>
            <a:ext cx="7471266" cy="326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17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sz="quarter" idx="10"/>
          </p:nvPr>
        </p:nvSpPr>
        <p:spPr>
          <a:xfrm>
            <a:off x="1241581" y="2313852"/>
            <a:ext cx="10438410" cy="4090705"/>
          </a:xfrm>
        </p:spPr>
        <p:txBody>
          <a:bodyPr/>
          <a:lstStyle/>
          <a:p>
            <a:r>
              <a:rPr lang="ar-SY" dirty="0" smtClean="0"/>
              <a:t>تتم حسابات الفندق من خلال المصاريف الآتية:</a:t>
            </a:r>
            <a:endParaRPr lang="en-US" dirty="0" smtClean="0"/>
          </a:p>
          <a:p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ar-SY" dirty="0" smtClean="0"/>
              <a:t>محاسبة المكاتب الأمامية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2"/>
          </p:nvPr>
        </p:nvSpPr>
        <p:spPr>
          <a:xfrm>
            <a:off x="5099539" y="1459627"/>
            <a:ext cx="6765420" cy="698448"/>
          </a:xfrm>
        </p:spPr>
        <p:txBody>
          <a:bodyPr/>
          <a:lstStyle/>
          <a:p>
            <a:r>
              <a:rPr lang="ar-SY" dirty="0" smtClean="0"/>
              <a:t>تسوية الحساب</a:t>
            </a:r>
            <a:endParaRPr lang="en-US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031" y="3004132"/>
            <a:ext cx="8253046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45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969476" y="2532185"/>
            <a:ext cx="8628185" cy="3871790"/>
          </a:xfrm>
        </p:spPr>
      </p:pic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ar-SY" dirty="0" smtClean="0"/>
              <a:t>محاسبة المكاتب الأمامية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2"/>
          </p:nvPr>
        </p:nvSpPr>
        <p:spPr>
          <a:xfrm>
            <a:off x="5029201" y="1459627"/>
            <a:ext cx="6835758" cy="698448"/>
          </a:xfrm>
        </p:spPr>
        <p:txBody>
          <a:bodyPr/>
          <a:lstStyle/>
          <a:p>
            <a:r>
              <a:rPr lang="ar-SY" dirty="0" smtClean="0"/>
              <a:t>القسائم وأنواعها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07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081239" y="2704123"/>
            <a:ext cx="9929446" cy="3333750"/>
          </a:xfrm>
        </p:spPr>
      </p:pic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ar-SY" dirty="0" smtClean="0"/>
              <a:t>محاسبة المكاتب الأمامية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2"/>
          </p:nvPr>
        </p:nvSpPr>
        <p:spPr>
          <a:xfrm>
            <a:off x="4994031" y="1459627"/>
            <a:ext cx="6870927" cy="698448"/>
          </a:xfrm>
        </p:spPr>
        <p:txBody>
          <a:bodyPr/>
          <a:lstStyle/>
          <a:p>
            <a:r>
              <a:rPr lang="ar-SY" dirty="0" smtClean="0"/>
              <a:t>التدقيق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87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324707" y="2609239"/>
            <a:ext cx="9741877" cy="3533653"/>
          </a:xfrm>
        </p:spPr>
      </p:pic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ar-SY" dirty="0" smtClean="0"/>
              <a:t>التدقيق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2"/>
          </p:nvPr>
        </p:nvSpPr>
        <p:spPr>
          <a:xfrm>
            <a:off x="4994031" y="1459627"/>
            <a:ext cx="6870927" cy="698448"/>
          </a:xfrm>
        </p:spPr>
        <p:txBody>
          <a:bodyPr/>
          <a:lstStyle/>
          <a:p>
            <a:r>
              <a:rPr lang="ar-SA" dirty="0" smtClean="0"/>
              <a:t>التدقيق الليلي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56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828800" y="2508737"/>
            <a:ext cx="8534399" cy="3895237"/>
          </a:xfrm>
        </p:spPr>
      </p:pic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ar-SY" dirty="0" smtClean="0"/>
              <a:t>التدقيق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2"/>
          </p:nvPr>
        </p:nvSpPr>
        <p:spPr>
          <a:xfrm>
            <a:off x="4994031" y="1459627"/>
            <a:ext cx="6870927" cy="698448"/>
          </a:xfrm>
        </p:spPr>
        <p:txBody>
          <a:bodyPr>
            <a:normAutofit/>
          </a:bodyPr>
          <a:lstStyle/>
          <a:p>
            <a:r>
              <a:rPr lang="ar-SY" dirty="0" smtClean="0"/>
              <a:t>الحاجة إلى المراجعة الليلية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24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/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t="7245" r="1826"/>
          <a:stretch/>
        </p:blipFill>
        <p:spPr>
          <a:xfrm>
            <a:off x="1441938" y="2532184"/>
            <a:ext cx="9284677" cy="3778006"/>
          </a:xfrm>
        </p:spPr>
      </p:pic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ar-SY" dirty="0" smtClean="0"/>
              <a:t>التدقيق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2"/>
          </p:nvPr>
        </p:nvSpPr>
        <p:spPr>
          <a:xfrm>
            <a:off x="5040923" y="1459627"/>
            <a:ext cx="6824035" cy="698448"/>
          </a:xfrm>
        </p:spPr>
        <p:txBody>
          <a:bodyPr>
            <a:normAutofit/>
          </a:bodyPr>
          <a:lstStyle/>
          <a:p>
            <a:r>
              <a:rPr lang="ar-SY" dirty="0" smtClean="0"/>
              <a:t>الأنشطة الأساسية في أثناء المراجعة الليلية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24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227777" y="2579077"/>
            <a:ext cx="9636369" cy="3821723"/>
          </a:xfrm>
        </p:spPr>
      </p:pic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ar-SY" dirty="0" smtClean="0"/>
              <a:t>التدقيق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2"/>
          </p:nvPr>
        </p:nvSpPr>
        <p:spPr>
          <a:xfrm>
            <a:off x="5052647" y="1459627"/>
            <a:ext cx="6812312" cy="698448"/>
          </a:xfrm>
        </p:spPr>
        <p:txBody>
          <a:bodyPr>
            <a:normAutofit/>
          </a:bodyPr>
          <a:lstStyle/>
          <a:p>
            <a:r>
              <a:rPr lang="ar-SY" dirty="0" smtClean="0"/>
              <a:t>مسؤوليات المدقق الليلي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79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629508" y="2590799"/>
            <a:ext cx="8839200" cy="3813175"/>
          </a:xfrm>
        </p:spPr>
      </p:pic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ar-SY" dirty="0" smtClean="0"/>
              <a:t>التدقيق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2"/>
          </p:nvPr>
        </p:nvSpPr>
        <p:spPr>
          <a:xfrm>
            <a:off x="4994031" y="1459627"/>
            <a:ext cx="6870927" cy="698448"/>
          </a:xfrm>
        </p:spPr>
        <p:txBody>
          <a:bodyPr>
            <a:normAutofit/>
          </a:bodyPr>
          <a:lstStyle/>
          <a:p>
            <a:r>
              <a:rPr lang="ar-SY" dirty="0" smtClean="0"/>
              <a:t>أنواع تقارير المدقق الليلي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457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1152058" y="2022764"/>
            <a:ext cx="9856521" cy="4396217"/>
          </a:xfrm>
        </p:spPr>
        <p:txBody>
          <a:bodyPr>
            <a:normAutofit/>
          </a:bodyPr>
          <a:lstStyle/>
          <a:p>
            <a:r>
              <a:rPr lang="ar-SY" b="1" dirty="0" smtClean="0"/>
              <a:t>تم </a:t>
            </a:r>
            <a:r>
              <a:rPr lang="ar-SY" b="1" dirty="0" smtClean="0"/>
              <a:t>التعرف في </a:t>
            </a:r>
            <a:r>
              <a:rPr lang="ar-SY" b="1" dirty="0" smtClean="0"/>
              <a:t>هذا الفصل </a:t>
            </a:r>
            <a:r>
              <a:rPr lang="ar-SY" b="1" dirty="0" smtClean="0"/>
              <a:t>على:</a:t>
            </a:r>
            <a:endParaRPr lang="en-US" sz="300" dirty="0"/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ar-SY" dirty="0" smtClean="0"/>
              <a:t> </a:t>
            </a:r>
            <a:r>
              <a:rPr lang="ar-SY" dirty="0" smtClean="0"/>
              <a:t>التعرف </a:t>
            </a:r>
            <a:r>
              <a:rPr lang="ar-SY" dirty="0"/>
              <a:t>إلى أهم أهداف نظام محاسبة المكاتب الأمامية.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ar-SY" dirty="0" smtClean="0"/>
              <a:t>التعرف </a:t>
            </a:r>
            <a:r>
              <a:rPr lang="ar-SY" dirty="0"/>
              <a:t>إلى أهم المستندات المحاسبية.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ar-SY" dirty="0" smtClean="0"/>
              <a:t>معرفة </a:t>
            </a:r>
            <a:r>
              <a:rPr lang="ar-SY" dirty="0"/>
              <a:t>طرائق تسوية الحسابات.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ar-SY" dirty="0" smtClean="0"/>
              <a:t>التعرف </a:t>
            </a:r>
            <a:r>
              <a:rPr lang="ar-SY" dirty="0"/>
              <a:t>إلى التدقيق الليلي ومهام المدقق الليلي وأنشطته.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ar-SY" dirty="0" smtClean="0"/>
          </a:p>
        </p:txBody>
      </p:sp>
    </p:spTree>
    <p:extLst>
      <p:ext uri="{BB962C8B-B14F-4D97-AF65-F5344CB8AC3E}">
        <p14:creationId xmlns:p14="http://schemas.microsoft.com/office/powerpoint/2010/main" val="2671773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ar-SY" dirty="0" smtClean="0"/>
              <a:t>محاسبة المكاتب الأمامية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31301" y="4463295"/>
            <a:ext cx="1871394" cy="676893"/>
          </a:xfrm>
        </p:spPr>
        <p:txBody>
          <a:bodyPr/>
          <a:lstStyle/>
          <a:p>
            <a:r>
              <a:rPr lang="ar-SA" dirty="0" smtClean="0"/>
              <a:t>ال</a:t>
            </a:r>
            <a:r>
              <a:rPr lang="ar-SY" dirty="0" smtClean="0"/>
              <a:t>عاشرة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873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388348" y="2244892"/>
            <a:ext cx="9702140" cy="3300123"/>
          </a:xfrm>
        </p:spPr>
        <p:txBody>
          <a:bodyPr/>
          <a:lstStyle/>
          <a:p>
            <a:pPr marL="342900" lvl="0" indent="-34290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ar-SY" dirty="0" smtClean="0"/>
              <a:t>أنواع الحسابات</a:t>
            </a:r>
            <a:r>
              <a:rPr lang="en-US" dirty="0" smtClean="0"/>
              <a:t>.</a:t>
            </a:r>
          </a:p>
          <a:p>
            <a:pPr marL="342900" lvl="0" indent="-34290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ar-SY" dirty="0" smtClean="0"/>
              <a:t>تسوية الحسابات</a:t>
            </a:r>
            <a:r>
              <a:rPr lang="en-US" dirty="0" smtClean="0"/>
              <a:t>.</a:t>
            </a:r>
          </a:p>
          <a:p>
            <a:pPr marL="342900" lvl="0" indent="-34290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ar-SY" dirty="0" smtClean="0"/>
              <a:t>التدقيق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8616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348154" y="2614245"/>
            <a:ext cx="9390184" cy="3789729"/>
          </a:xfrm>
        </p:spPr>
      </p:pic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ar-SY" dirty="0" smtClean="0"/>
              <a:t>محاسبة المكاتب الأمامية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2"/>
          </p:nvPr>
        </p:nvSpPr>
        <p:spPr>
          <a:xfrm>
            <a:off x="4982309" y="1459627"/>
            <a:ext cx="6882650" cy="698448"/>
          </a:xfrm>
        </p:spPr>
        <p:txBody>
          <a:bodyPr>
            <a:normAutofit/>
          </a:bodyPr>
          <a:lstStyle/>
          <a:p>
            <a:r>
              <a:rPr lang="ar-SY" dirty="0" smtClean="0"/>
              <a:t>ما هي محاسبة المكتب الأمامي؟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705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582616" y="2543907"/>
            <a:ext cx="9015046" cy="3860067"/>
          </a:xfrm>
        </p:spPr>
      </p:pic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ar-SY" dirty="0" smtClean="0"/>
              <a:t>محاسبة المكاتب الأمامية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2"/>
          </p:nvPr>
        </p:nvSpPr>
        <p:spPr>
          <a:xfrm>
            <a:off x="4982309" y="1459627"/>
            <a:ext cx="6882650" cy="698448"/>
          </a:xfrm>
        </p:spPr>
        <p:txBody>
          <a:bodyPr>
            <a:normAutofit/>
          </a:bodyPr>
          <a:lstStyle/>
          <a:p>
            <a:r>
              <a:rPr lang="ar-SY" dirty="0" smtClean="0"/>
              <a:t>أهداف نظام المحاسبة في المكتب الأمامي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243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ar-SY" dirty="0" smtClean="0"/>
              <a:t>محاسبة المكاتب الأمامية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2"/>
          </p:nvPr>
        </p:nvSpPr>
        <p:spPr>
          <a:xfrm>
            <a:off x="5005755" y="1459627"/>
            <a:ext cx="6859204" cy="698448"/>
          </a:xfrm>
        </p:spPr>
        <p:txBody>
          <a:bodyPr/>
          <a:lstStyle/>
          <a:p>
            <a:r>
              <a:rPr lang="ar-SY" dirty="0" smtClean="0"/>
              <a:t>أنواع الحسابات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09544143"/>
              </p:ext>
            </p:extLst>
          </p:nvPr>
        </p:nvGraphicFramePr>
        <p:xfrm>
          <a:off x="1275808" y="2609572"/>
          <a:ext cx="9849391" cy="3739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3755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242646" y="2482850"/>
            <a:ext cx="9530862" cy="3752850"/>
          </a:xfrm>
        </p:spPr>
      </p:pic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ar-SY" dirty="0" smtClean="0"/>
              <a:t>محاسبة المكاتب الأمامية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2"/>
          </p:nvPr>
        </p:nvSpPr>
        <p:spPr>
          <a:xfrm>
            <a:off x="5040923" y="1459627"/>
            <a:ext cx="6824035" cy="698448"/>
          </a:xfrm>
        </p:spPr>
        <p:txBody>
          <a:bodyPr/>
          <a:lstStyle/>
          <a:p>
            <a:r>
              <a:rPr lang="ar-SY" dirty="0" smtClean="0"/>
              <a:t>التعيينات والأنواع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98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/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l="16523" t="12701" r="5584" b="-298"/>
          <a:stretch/>
        </p:blipFill>
        <p:spPr>
          <a:xfrm>
            <a:off x="1242645" y="2314575"/>
            <a:ext cx="9741877" cy="4089400"/>
          </a:xfrm>
        </p:spPr>
      </p:pic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ar-SY" dirty="0" smtClean="0"/>
              <a:t>محاسبة المكاتب الأمامية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2"/>
          </p:nvPr>
        </p:nvSpPr>
        <p:spPr>
          <a:xfrm>
            <a:off x="4947139" y="1459627"/>
            <a:ext cx="6917820" cy="698448"/>
          </a:xfrm>
        </p:spPr>
        <p:txBody>
          <a:bodyPr/>
          <a:lstStyle/>
          <a:p>
            <a:r>
              <a:rPr lang="ar-SY" dirty="0" smtClean="0"/>
              <a:t>دفتر الأستاذ والنوع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038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sz="quarter" idx="10"/>
          </p:nvPr>
        </p:nvSpPr>
        <p:spPr>
          <a:xfrm>
            <a:off x="1124350" y="2398557"/>
            <a:ext cx="10438410" cy="593471"/>
          </a:xfrm>
        </p:spPr>
        <p:txBody>
          <a:bodyPr>
            <a:normAutofit lnSpcReduction="10000"/>
          </a:bodyPr>
          <a:lstStyle/>
          <a:p>
            <a:r>
              <a:rPr lang="ar-SY" b="1" smtClean="0"/>
              <a:t>اتجاه تسوية الحساب </a:t>
            </a:r>
            <a:r>
              <a:rPr lang="en-US" b="1" smtClean="0"/>
              <a:t>Orientation of Account Settlement</a:t>
            </a:r>
            <a:endParaRPr lang="en-US" b="1" dirty="0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ar-SY" dirty="0" smtClean="0"/>
              <a:t>محاسبة المكاتب الأمامية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2"/>
          </p:nvPr>
        </p:nvSpPr>
        <p:spPr>
          <a:xfrm>
            <a:off x="5040923" y="1459627"/>
            <a:ext cx="6824035" cy="698448"/>
          </a:xfrm>
        </p:spPr>
        <p:txBody>
          <a:bodyPr/>
          <a:lstStyle/>
          <a:p>
            <a:r>
              <a:rPr lang="ar-SY" dirty="0" smtClean="0"/>
              <a:t>تسوية الحساب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257204082"/>
              </p:ext>
            </p:extLst>
          </p:nvPr>
        </p:nvGraphicFramePr>
        <p:xfrm>
          <a:off x="676106" y="2992028"/>
          <a:ext cx="10886654" cy="3331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7962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</TotalTime>
  <Words>216</Words>
  <Application>Microsoft Office PowerPoint</Application>
  <PresentationFormat>Widescreen</PresentationFormat>
  <Paragraphs>53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Roula Sulaiman</dc:creator>
  <cp:lastModifiedBy>UserHP8</cp:lastModifiedBy>
  <cp:revision>199</cp:revision>
  <dcterms:created xsi:type="dcterms:W3CDTF">2020-10-20T08:45:47Z</dcterms:created>
  <dcterms:modified xsi:type="dcterms:W3CDTF">2023-03-22T08:30:59Z</dcterms:modified>
</cp:coreProperties>
</file>