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5"/>
  </p:notesMasterIdLst>
  <p:handoutMasterIdLst>
    <p:handoutMasterId r:id="rId26"/>
  </p:handoutMasterIdLst>
  <p:sldIdLst>
    <p:sldId id="259" r:id="rId5"/>
    <p:sldId id="260" r:id="rId6"/>
    <p:sldId id="312" r:id="rId7"/>
    <p:sldId id="321" r:id="rId8"/>
    <p:sldId id="264" r:id="rId9"/>
    <p:sldId id="329" r:id="rId10"/>
    <p:sldId id="322" r:id="rId11"/>
    <p:sldId id="323" r:id="rId12"/>
    <p:sldId id="331" r:id="rId13"/>
    <p:sldId id="330" r:id="rId14"/>
    <p:sldId id="324" r:id="rId15"/>
    <p:sldId id="332" r:id="rId16"/>
    <p:sldId id="325" r:id="rId17"/>
    <p:sldId id="333" r:id="rId18"/>
    <p:sldId id="326" r:id="rId19"/>
    <p:sldId id="335" r:id="rId20"/>
    <p:sldId id="334" r:id="rId21"/>
    <p:sldId id="327" r:id="rId22"/>
    <p:sldId id="328" r:id="rId23"/>
    <p:sldId id="2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ctr"/>
          <a:r>
            <a:rPr lang="ar-SY" sz="2200" b="1" dirty="0">
              <a:latin typeface="Arial" panose="020B0604020202020204" pitchFamily="34" charset="0"/>
              <a:cs typeface="Arial" panose="020B0604020202020204" pitchFamily="34" charset="0"/>
            </a:rPr>
            <a:t>أولاً: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يستطيع القاضي الجزائي اعتبار سلوك ما جرماً مالم يكن القانون قد نص القانون صراحة على ذلك، بمعنى أنه لا يجوز للقاضي أن يعتمد في التجريم تمهيداً للإدانة على القواعد الاجتماعية أو القواعد الأخلاقية أو قواعد الشريعة، أو على المنطق أو على العرف. فيتمثل السبيل الوحيد أمام القاضي بالاعتماد في الإدانة على نص قانوني صريح بالتجريم والعقاب.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pPr algn="ctr"/>
          <a:r>
            <a:rPr lang="ar-SY" sz="2200" b="1" dirty="0">
              <a:latin typeface="Arial" panose="020B0604020202020204" pitchFamily="34" charset="0"/>
              <a:cs typeface="Arial" panose="020B0604020202020204" pitchFamily="34" charset="0"/>
            </a:rPr>
            <a:t>ثانياً: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يستحيل على القاضي الحكم بعقوبة لم ينص القانون عليها صراحة، فلا يمكنه الحكم بعقوبة واردة في مصادر القانون أو جرى العرف عليها أو تقتضيها الأخلاق.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92D79FA1-6399-4CBD-B8A3-2B169EEB2EDD}">
      <dgm:prSet custT="1"/>
      <dgm:spPr/>
      <dgm:t>
        <a:bodyPr/>
        <a:lstStyle/>
        <a:p>
          <a:pPr algn="ctr"/>
          <a:r>
            <a:rPr lang="ar-SY" sz="2200" b="1" dirty="0">
              <a:latin typeface="Arial" panose="020B0604020202020204" pitchFamily="34" charset="0"/>
              <a:cs typeface="Arial" panose="020B0604020202020204" pitchFamily="34" charset="0"/>
            </a:rPr>
            <a:t>ثالثاً: </a:t>
          </a:r>
          <a:endParaRPr lang="en-US" sz="2200" b="1"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68AE562B-E02F-4532-9DFD-61505E1747B8}">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يجوز للقاضي، تحت أي مسوغ أو عذر، أن يستبدل عقوبة أخرى، لم ينص عليها القانون صراحة، بالعقوبة المنصوص عليها صراحة في القانون.</a:t>
          </a:r>
          <a:endParaRPr lang="en-US" sz="2200" dirty="0">
            <a:latin typeface="Arial" panose="020B0604020202020204" pitchFamily="34" charset="0"/>
            <a:cs typeface="Arial" panose="020B0604020202020204" pitchFamily="34" charset="0"/>
          </a:endParaRPr>
        </a:p>
      </dgm:t>
    </dgm:pt>
    <dgm:pt modelId="{AE826290-6340-481B-867A-45820F043CF0}" type="parTrans" cxnId="{99FE983D-8028-4A51-BA23-EBB93ACE0B90}">
      <dgm:prSet/>
      <dgm:spPr/>
      <dgm:t>
        <a:bodyPr/>
        <a:lstStyle/>
        <a:p>
          <a:endParaRPr lang="en-US"/>
        </a:p>
      </dgm:t>
    </dgm:pt>
    <dgm:pt modelId="{176206F1-64A7-4DE6-9CB8-B5FEAD5BC526}" type="sibTrans" cxnId="{99FE983D-8028-4A51-BA23-EBB93ACE0B90}">
      <dgm:prSet/>
      <dgm:spPr/>
      <dgm:t>
        <a:bodyPr/>
        <a:lstStyle/>
        <a:p>
          <a:endParaRPr lang="en-US"/>
        </a:p>
      </dgm:t>
    </dgm:pt>
    <dgm:pt modelId="{E8759EF0-9F4C-4D44-88B0-FE8D29331C76}" type="pres">
      <dgm:prSet presAssocID="{6C058958-65F0-447A-A03A-5D4C123F3A23}" presName="Name0" presStyleCnt="0">
        <dgm:presLayoutVars>
          <dgm:dir val="rev"/>
          <dgm:animLvl val="lvl"/>
          <dgm:resizeHandles val="exact"/>
        </dgm:presLayoutVars>
      </dgm:prSet>
      <dgm:spPr/>
    </dgm:pt>
    <dgm:pt modelId="{0BCA9BEA-CFB2-47B7-BA41-22D57024464D}" type="pres">
      <dgm:prSet presAssocID="{332BC397-47B3-4859-9B78-FD025743B9F0}" presName="linNode" presStyleCnt="0"/>
      <dgm:spPr/>
    </dgm:pt>
    <dgm:pt modelId="{CF76181F-FDA1-464B-AE75-BF4CF5DDBB01}" type="pres">
      <dgm:prSet presAssocID="{332BC397-47B3-4859-9B78-FD025743B9F0}" presName="parentText" presStyleLbl="node1" presStyleIdx="0" presStyleCnt="3" custScaleX="52361" custScaleY="142161">
        <dgm:presLayoutVars>
          <dgm:chMax val="1"/>
          <dgm:bulletEnabled val="1"/>
        </dgm:presLayoutVars>
      </dgm:prSet>
      <dgm:spPr/>
    </dgm:pt>
    <dgm:pt modelId="{38C72AFC-8A6E-4436-A494-40EFFEFD5649}" type="pres">
      <dgm:prSet presAssocID="{332BC397-47B3-4859-9B78-FD025743B9F0}" presName="descendantText" presStyleLbl="alignAccFollowNode1" presStyleIdx="0" presStyleCnt="3" custScaleX="132306" custScaleY="159778">
        <dgm:presLayoutVars>
          <dgm:bulletEnabled val="1"/>
        </dgm:presLayoutVars>
      </dgm:prSet>
      <dgm:spPr/>
    </dgm:pt>
    <dgm:pt modelId="{612867BE-2AE8-4B3E-BE72-79E127FC3338}" type="pres">
      <dgm:prSet presAssocID="{8B388961-C2A6-42A7-9BF8-79B9D367BD5A}" presName="sp" presStyleCnt="0"/>
      <dgm:spPr/>
    </dgm:pt>
    <dgm:pt modelId="{810A6AF1-8CE8-4895-A678-436F51C351D3}" type="pres">
      <dgm:prSet presAssocID="{BCA28A26-2F6B-4449-884C-72A97452C9D5}" presName="linNode" presStyleCnt="0"/>
      <dgm:spPr/>
    </dgm:pt>
    <dgm:pt modelId="{94873EBE-323E-4139-B177-18AE1AE78EB8}" type="pres">
      <dgm:prSet presAssocID="{BCA28A26-2F6B-4449-884C-72A97452C9D5}" presName="parentText" presStyleLbl="node1" presStyleIdx="1" presStyleCnt="3" custScaleX="52361">
        <dgm:presLayoutVars>
          <dgm:chMax val="1"/>
          <dgm:bulletEnabled val="1"/>
        </dgm:presLayoutVars>
      </dgm:prSet>
      <dgm:spPr/>
    </dgm:pt>
    <dgm:pt modelId="{54E852DD-6D0F-4976-8151-CFE33985B8E0}" type="pres">
      <dgm:prSet presAssocID="{BCA28A26-2F6B-4449-884C-72A97452C9D5}" presName="descendantText" presStyleLbl="alignAccFollowNode1" presStyleIdx="1" presStyleCnt="3" custScaleX="132306">
        <dgm:presLayoutVars>
          <dgm:bulletEnabled val="1"/>
        </dgm:presLayoutVars>
      </dgm:prSet>
      <dgm:spPr/>
    </dgm:pt>
    <dgm:pt modelId="{C0F5640D-D80B-40F7-9DC0-4192CD0D8CEE}" type="pres">
      <dgm:prSet presAssocID="{56036240-5E74-4DE4-8E00-93738DDFEFF2}" presName="sp" presStyleCnt="0"/>
      <dgm:spPr/>
    </dgm:pt>
    <dgm:pt modelId="{CE1A7FD3-F679-4564-BEDD-296ADD0CC0E1}" type="pres">
      <dgm:prSet presAssocID="{92D79FA1-6399-4CBD-B8A3-2B169EEB2EDD}" presName="linNode" presStyleCnt="0"/>
      <dgm:spPr/>
    </dgm:pt>
    <dgm:pt modelId="{9F89F04E-6D0D-4690-8076-10644B1FCB15}" type="pres">
      <dgm:prSet presAssocID="{92D79FA1-6399-4CBD-B8A3-2B169EEB2EDD}" presName="parentText" presStyleLbl="node1" presStyleIdx="2" presStyleCnt="3" custScaleX="52361">
        <dgm:presLayoutVars>
          <dgm:chMax val="1"/>
          <dgm:bulletEnabled val="1"/>
        </dgm:presLayoutVars>
      </dgm:prSet>
      <dgm:spPr/>
    </dgm:pt>
    <dgm:pt modelId="{78BA436D-2B19-4316-8582-CDDAF47A35A5}" type="pres">
      <dgm:prSet presAssocID="{92D79FA1-6399-4CBD-B8A3-2B169EEB2EDD}" presName="descendantText" presStyleLbl="alignAccFollowNode1" presStyleIdx="2" presStyleCnt="3" custScaleX="132306">
        <dgm:presLayoutVars>
          <dgm:bulletEnabled val="1"/>
        </dgm:presLayoutVars>
      </dgm:prSet>
      <dgm:spPr/>
    </dgm:pt>
  </dgm:ptLst>
  <dgm:cxnLst>
    <dgm:cxn modelId="{0627D715-91D0-4D84-AB3A-862AE3A7E2FE}" type="presOf" srcId="{B5BB5CD5-9474-48ED-89C0-0CF9443AE20D}" destId="{54E852DD-6D0F-4976-8151-CFE33985B8E0}" srcOrd="0" destOrd="0" presId="urn:microsoft.com/office/officeart/2005/8/layout/vList5"/>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E8772738-6345-40F4-BD45-2CFB1F69BEB4}" srcId="{BCA28A26-2F6B-4449-884C-72A97452C9D5}" destId="{B5BB5CD5-9474-48ED-89C0-0CF9443AE20D}" srcOrd="0" destOrd="0" parTransId="{62C11921-2045-4553-873F-AFC5A0FA4937}" sibTransId="{BAB7CDD0-0D9D-4348-8C1C-F4E51371CEE4}"/>
    <dgm:cxn modelId="{829A8438-DE2B-42D0-ABA5-2F65F2CB5FC4}" type="presOf" srcId="{BCA28A26-2F6B-4449-884C-72A97452C9D5}" destId="{94873EBE-323E-4139-B177-18AE1AE78EB8}" srcOrd="0" destOrd="0" presId="urn:microsoft.com/office/officeart/2005/8/layout/vList5"/>
    <dgm:cxn modelId="{99FE983D-8028-4A51-BA23-EBB93ACE0B90}" srcId="{92D79FA1-6399-4CBD-B8A3-2B169EEB2EDD}" destId="{68AE562B-E02F-4532-9DFD-61505E1747B8}" srcOrd="0" destOrd="0" parTransId="{AE826290-6340-481B-867A-45820F043CF0}" sibTransId="{176206F1-64A7-4DE6-9CB8-B5FEAD5BC526}"/>
    <dgm:cxn modelId="{38BD0741-E051-4632-8F63-3249C8663741}" type="presOf" srcId="{ED9B2A37-14B9-4CA0-8872-9E9720020B6D}" destId="{38C72AFC-8A6E-4436-A494-40EFFEFD5649}" srcOrd="0" destOrd="0" presId="urn:microsoft.com/office/officeart/2005/8/layout/vList5"/>
    <dgm:cxn modelId="{DA9C4949-B7E7-4832-82EE-439AAD53602C}" type="presOf" srcId="{6C058958-65F0-447A-A03A-5D4C123F3A23}" destId="{E8759EF0-9F4C-4D44-88B0-FE8D29331C76}" srcOrd="0" destOrd="0" presId="urn:microsoft.com/office/officeart/2005/8/layout/vList5"/>
    <dgm:cxn modelId="{556B5282-8D62-4D06-9DA1-19CF8C500188}" type="presOf" srcId="{68AE562B-E02F-4532-9DFD-61505E1747B8}" destId="{78BA436D-2B19-4316-8582-CDDAF47A35A5}" srcOrd="0" destOrd="0" presId="urn:microsoft.com/office/officeart/2005/8/layout/vList5"/>
    <dgm:cxn modelId="{16E1C985-2C98-417A-A6B1-C110E15D7D2B}" type="presOf" srcId="{92D79FA1-6399-4CBD-B8A3-2B169EEB2EDD}" destId="{9F89F04E-6D0D-4690-8076-10644B1FCB15}" srcOrd="0" destOrd="0" presId="urn:microsoft.com/office/officeart/2005/8/layout/vList5"/>
    <dgm:cxn modelId="{51361389-0F52-4F83-AA2D-DFD983E98E44}" type="presOf" srcId="{332BC397-47B3-4859-9B78-FD025743B9F0}" destId="{CF76181F-FDA1-464B-AE75-BF4CF5DDBB01}"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6F7396FC-3B0A-444F-AD42-C1DFB22E48BA}" srcId="{6C058958-65F0-447A-A03A-5D4C123F3A23}" destId="{92D79FA1-6399-4CBD-B8A3-2B169EEB2EDD}" srcOrd="2" destOrd="0" parTransId="{B3F99F51-25ED-43A2-86FF-338CE85C4CB5}" sibTransId="{41C7A024-DCF9-44F2-8823-70F12B05887C}"/>
    <dgm:cxn modelId="{D97D6B6B-5316-4B03-BF1E-7494A193C995}" type="presParOf" srcId="{E8759EF0-9F4C-4D44-88B0-FE8D29331C76}" destId="{0BCA9BEA-CFB2-47B7-BA41-22D57024464D}" srcOrd="0" destOrd="0" presId="urn:microsoft.com/office/officeart/2005/8/layout/vList5"/>
    <dgm:cxn modelId="{5E22F3FD-CBBA-4D70-BEC4-20F66EB2EAFA}" type="presParOf" srcId="{0BCA9BEA-CFB2-47B7-BA41-22D57024464D}" destId="{CF76181F-FDA1-464B-AE75-BF4CF5DDBB01}" srcOrd="0" destOrd="0" presId="urn:microsoft.com/office/officeart/2005/8/layout/vList5"/>
    <dgm:cxn modelId="{317AAD49-627E-4BA3-9D91-AAF0BE597E53}" type="presParOf" srcId="{0BCA9BEA-CFB2-47B7-BA41-22D57024464D}" destId="{38C72AFC-8A6E-4436-A494-40EFFEFD5649}" srcOrd="1" destOrd="0" presId="urn:microsoft.com/office/officeart/2005/8/layout/vList5"/>
    <dgm:cxn modelId="{5D716948-2C58-4599-A3EF-6EC48FFEA655}" type="presParOf" srcId="{E8759EF0-9F4C-4D44-88B0-FE8D29331C76}" destId="{612867BE-2AE8-4B3E-BE72-79E127FC3338}" srcOrd="1" destOrd="0" presId="urn:microsoft.com/office/officeart/2005/8/layout/vList5"/>
    <dgm:cxn modelId="{B02BB673-8A71-4A10-BE28-61D569557356}" type="presParOf" srcId="{E8759EF0-9F4C-4D44-88B0-FE8D29331C76}" destId="{810A6AF1-8CE8-4895-A678-436F51C351D3}" srcOrd="2" destOrd="0" presId="urn:microsoft.com/office/officeart/2005/8/layout/vList5"/>
    <dgm:cxn modelId="{E060539C-6EF4-43EA-8FB0-344322687826}" type="presParOf" srcId="{810A6AF1-8CE8-4895-A678-436F51C351D3}" destId="{94873EBE-323E-4139-B177-18AE1AE78EB8}" srcOrd="0" destOrd="0" presId="urn:microsoft.com/office/officeart/2005/8/layout/vList5"/>
    <dgm:cxn modelId="{E9A1FA1F-C828-42CB-80F5-AE68773B903F}" type="presParOf" srcId="{810A6AF1-8CE8-4895-A678-436F51C351D3}" destId="{54E852DD-6D0F-4976-8151-CFE33985B8E0}" srcOrd="1" destOrd="0" presId="urn:microsoft.com/office/officeart/2005/8/layout/vList5"/>
    <dgm:cxn modelId="{86C1187B-0669-4A6D-B1B5-073D6440EF84}" type="presParOf" srcId="{E8759EF0-9F4C-4D44-88B0-FE8D29331C76}" destId="{C0F5640D-D80B-40F7-9DC0-4192CD0D8CEE}" srcOrd="3" destOrd="0" presId="urn:microsoft.com/office/officeart/2005/8/layout/vList5"/>
    <dgm:cxn modelId="{25687D0C-DF6B-4746-B24A-2390FEA711F7}" type="presParOf" srcId="{E8759EF0-9F4C-4D44-88B0-FE8D29331C76}" destId="{CE1A7FD3-F679-4564-BEDD-296ADD0CC0E1}" srcOrd="4" destOrd="0" presId="urn:microsoft.com/office/officeart/2005/8/layout/vList5"/>
    <dgm:cxn modelId="{8E1BE463-DD64-4F01-B953-36319873C51F}" type="presParOf" srcId="{CE1A7FD3-F679-4564-BEDD-296ADD0CC0E1}" destId="{9F89F04E-6D0D-4690-8076-10644B1FCB15}" srcOrd="0" destOrd="0" presId="urn:microsoft.com/office/officeart/2005/8/layout/vList5"/>
    <dgm:cxn modelId="{B765BB59-612C-45D6-A907-3F8B9FBBFE4B}" type="presParOf" srcId="{CE1A7FD3-F679-4564-BEDD-296ADD0CC0E1}" destId="{78BA436D-2B19-4316-8582-CDDAF47A35A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BCA28A26-2F6B-4449-884C-72A97452C9D5}">
      <dgm:prSet phldrT="[Text]" custT="1"/>
      <dgm:spPr/>
      <dgm:t>
        <a:bodyPr/>
        <a:lstStyle/>
        <a:p>
          <a:pPr algn="ctr"/>
          <a:r>
            <a:rPr lang="ar-SY" sz="2200" b="1" dirty="0">
              <a:latin typeface="Arial" panose="020B0604020202020204" pitchFamily="34" charset="0"/>
              <a:cs typeface="Arial" panose="020B0604020202020204" pitchFamily="34" charset="0"/>
            </a:rPr>
            <a:t>ثانياً- التفسير الفقهي (التفسير العلمي)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هو التفسير الذي يقوم به رجال القانون من فقهاء الحقوق وشرّاحها، الموضوعة في كتبهم أو بحوثهم المنشورة، أو تعليقاتهم على الأحكام القضائية، بغية تحليل النصوص القانونية وشرحها، ضمن إطار النظريات العامة والمبادئ الأساسية التي قررها المشرع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DFEBCD4D-BD38-4174-B9BA-DC4E7370479A}" type="pres">
      <dgm:prSet presAssocID="{6C058958-65F0-447A-A03A-5D4C123F3A23}" presName="Name0" presStyleCnt="0">
        <dgm:presLayoutVars>
          <dgm:dir val="rev"/>
          <dgm:animLvl val="lvl"/>
          <dgm:resizeHandles/>
        </dgm:presLayoutVars>
      </dgm:prSet>
      <dgm:spPr/>
    </dgm:pt>
    <dgm:pt modelId="{DE546B67-0EB1-4F18-B7DF-5019E36D3F5D}" type="pres">
      <dgm:prSet presAssocID="{BCA28A26-2F6B-4449-884C-72A97452C9D5}" presName="linNode" presStyleCnt="0"/>
      <dgm:spPr/>
    </dgm:pt>
    <dgm:pt modelId="{6B117C9C-9B20-4E91-9571-92F578179D80}" type="pres">
      <dgm:prSet presAssocID="{BCA28A26-2F6B-4449-884C-72A97452C9D5}" presName="parentShp" presStyleLbl="node1" presStyleIdx="0" presStyleCnt="1">
        <dgm:presLayoutVars>
          <dgm:bulletEnabled val="1"/>
        </dgm:presLayoutVars>
      </dgm:prSet>
      <dgm:spPr/>
    </dgm:pt>
    <dgm:pt modelId="{01385D3B-C4CD-47C7-A37B-F94B29AF7A6C}" type="pres">
      <dgm:prSet presAssocID="{BCA28A26-2F6B-4449-884C-72A97452C9D5}" presName="childShp" presStyleLbl="bgAccFollowNode1" presStyleIdx="0" presStyleCnt="1">
        <dgm:presLayoutVars>
          <dgm:bulletEnabled val="1"/>
        </dgm:presLayoutVars>
      </dgm:prSet>
      <dgm:spPr/>
    </dgm:pt>
  </dgm:ptLst>
  <dgm:cxnLst>
    <dgm:cxn modelId="{5F1E2B2A-2D30-4E68-90FC-6D6927B4902D}" type="presOf" srcId="{B5BB5CD5-9474-48ED-89C0-0CF9443AE20D}" destId="{01385D3B-C4CD-47C7-A37B-F94B29AF7A6C}" srcOrd="0" destOrd="0" presId="urn:microsoft.com/office/officeart/2005/8/layout/vList6"/>
    <dgm:cxn modelId="{E8772738-6345-40F4-BD45-2CFB1F69BEB4}" srcId="{BCA28A26-2F6B-4449-884C-72A97452C9D5}" destId="{B5BB5CD5-9474-48ED-89C0-0CF9443AE20D}" srcOrd="0" destOrd="0" parTransId="{62C11921-2045-4553-873F-AFC5A0FA4937}" sibTransId="{BAB7CDD0-0D9D-4348-8C1C-F4E51371CEE4}"/>
    <dgm:cxn modelId="{AB837440-7FC4-4980-981D-FFF07A8DEFB2}" type="presOf" srcId="{6C058958-65F0-447A-A03A-5D4C123F3A23}" destId="{DFEBCD4D-BD38-4174-B9BA-DC4E7370479A}" srcOrd="0" destOrd="0" presId="urn:microsoft.com/office/officeart/2005/8/layout/vList6"/>
    <dgm:cxn modelId="{5CDF8870-5C06-4315-8E68-8E015D33F239}" type="presOf" srcId="{BCA28A26-2F6B-4449-884C-72A97452C9D5}" destId="{6B117C9C-9B20-4E91-9571-92F578179D80}" srcOrd="0" destOrd="0" presId="urn:microsoft.com/office/officeart/2005/8/layout/vList6"/>
    <dgm:cxn modelId="{B1CB759B-AAA0-40D2-9F18-380939088F21}" srcId="{6C058958-65F0-447A-A03A-5D4C123F3A23}" destId="{BCA28A26-2F6B-4449-884C-72A97452C9D5}" srcOrd="0" destOrd="0" parTransId="{218704F0-CC79-4D2C-969D-C7122576028E}" sibTransId="{56036240-5E74-4DE4-8E00-93738DDFEFF2}"/>
    <dgm:cxn modelId="{F53C4FB2-1AF6-4582-91D4-3BB3AA0543C6}" type="presParOf" srcId="{DFEBCD4D-BD38-4174-B9BA-DC4E7370479A}" destId="{DE546B67-0EB1-4F18-B7DF-5019E36D3F5D}" srcOrd="0" destOrd="0" presId="urn:microsoft.com/office/officeart/2005/8/layout/vList6"/>
    <dgm:cxn modelId="{61D59770-FB32-493D-9A65-944C512D9A79}" type="presParOf" srcId="{DE546B67-0EB1-4F18-B7DF-5019E36D3F5D}" destId="{6B117C9C-9B20-4E91-9571-92F578179D80}" srcOrd="0" destOrd="0" presId="urn:microsoft.com/office/officeart/2005/8/layout/vList6"/>
    <dgm:cxn modelId="{DDE0A52C-A257-46A5-8979-66BAA44E13D3}" type="presParOf" srcId="{DE546B67-0EB1-4F18-B7DF-5019E36D3F5D}" destId="{01385D3B-C4CD-47C7-A37B-F94B29AF7A6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ACAA3C8D-7832-4A6A-9505-C9BCA21EB37D}">
      <dgm:prSet custT="1"/>
      <dgm:spPr/>
      <dgm:t>
        <a:bodyPr/>
        <a:lstStyle/>
        <a:p>
          <a:pPr algn="ctr"/>
          <a:r>
            <a:rPr lang="ar-SY" sz="2200" b="1" dirty="0">
              <a:latin typeface="Arial" panose="020B0604020202020204" pitchFamily="34" charset="0"/>
              <a:cs typeface="Arial" panose="020B0604020202020204" pitchFamily="34" charset="0"/>
            </a:rPr>
            <a:t>ثالثاً- التفسير القضائي : </a:t>
          </a:r>
          <a:endParaRPr lang="en-US" sz="2200" b="1" dirty="0">
            <a:latin typeface="Arial" panose="020B0604020202020204" pitchFamily="34" charset="0"/>
            <a:cs typeface="Arial" panose="020B0604020202020204" pitchFamily="34" charset="0"/>
          </a:endParaRPr>
        </a:p>
      </dgm:t>
    </dgm:pt>
    <dgm:pt modelId="{FFE97DE9-1781-443B-9B69-977AB699D04C}" type="parTrans" cxnId="{D159EB7A-4A13-41D2-BCE9-F4225003F6FC}">
      <dgm:prSet/>
      <dgm:spPr/>
      <dgm:t>
        <a:bodyPr/>
        <a:lstStyle/>
        <a:p>
          <a:endParaRPr lang="en-US"/>
        </a:p>
      </dgm:t>
    </dgm:pt>
    <dgm:pt modelId="{A723A471-0012-4B44-989C-C3CFE8E7A55A}" type="sibTrans" cxnId="{D159EB7A-4A13-41D2-BCE9-F4225003F6FC}">
      <dgm:prSet/>
      <dgm:spPr/>
      <dgm:t>
        <a:bodyPr/>
        <a:lstStyle/>
        <a:p>
          <a:endParaRPr lang="en-US"/>
        </a:p>
      </dgm:t>
    </dgm:pt>
    <dgm:pt modelId="{CFA49A0D-8706-480C-A9DC-C1B663D2E933}">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هو التفسير الصادر عن المحاكم في أحكامها وقراراتها القضائية يقومون به عفواً دون طلب من أحد. </a:t>
          </a:r>
          <a:endParaRPr lang="en-US" sz="2200" dirty="0">
            <a:latin typeface="Arial" panose="020B0604020202020204" pitchFamily="34" charset="0"/>
            <a:cs typeface="Arial" panose="020B0604020202020204" pitchFamily="34" charset="0"/>
          </a:endParaRPr>
        </a:p>
      </dgm:t>
    </dgm:pt>
    <dgm:pt modelId="{8A8D9D81-3E0B-481F-BD95-025F93FDAB87}" type="parTrans" cxnId="{0E652F39-5CC6-45A4-B9FE-253A123FD5A9}">
      <dgm:prSet/>
      <dgm:spPr/>
      <dgm:t>
        <a:bodyPr/>
        <a:lstStyle/>
        <a:p>
          <a:endParaRPr lang="en-US"/>
        </a:p>
      </dgm:t>
    </dgm:pt>
    <dgm:pt modelId="{C64DFD72-155B-4EF6-83DA-A523CDA4C5DA}" type="sibTrans" cxnId="{0E652F39-5CC6-45A4-B9FE-253A123FD5A9}">
      <dgm:prSet/>
      <dgm:spPr/>
      <dgm:t>
        <a:bodyPr/>
        <a:lstStyle/>
        <a:p>
          <a:endParaRPr lang="en-US"/>
        </a:p>
      </dgm:t>
    </dgm:pt>
    <dgm:pt modelId="{DFEBCD4D-BD38-4174-B9BA-DC4E7370479A}" type="pres">
      <dgm:prSet presAssocID="{6C058958-65F0-447A-A03A-5D4C123F3A23}" presName="Name0" presStyleCnt="0">
        <dgm:presLayoutVars>
          <dgm:dir val="rev"/>
          <dgm:animLvl val="lvl"/>
          <dgm:resizeHandles/>
        </dgm:presLayoutVars>
      </dgm:prSet>
      <dgm:spPr/>
    </dgm:pt>
    <dgm:pt modelId="{6E5E2256-5539-4262-8B62-3545E1530A25}" type="pres">
      <dgm:prSet presAssocID="{ACAA3C8D-7832-4A6A-9505-C9BCA21EB37D}" presName="linNode" presStyleCnt="0"/>
      <dgm:spPr/>
    </dgm:pt>
    <dgm:pt modelId="{0EB0CD2A-E23C-49D3-89A9-0C0B6AA862A2}" type="pres">
      <dgm:prSet presAssocID="{ACAA3C8D-7832-4A6A-9505-C9BCA21EB37D}" presName="parentShp" presStyleLbl="node1" presStyleIdx="0" presStyleCnt="1">
        <dgm:presLayoutVars>
          <dgm:bulletEnabled val="1"/>
        </dgm:presLayoutVars>
      </dgm:prSet>
      <dgm:spPr/>
    </dgm:pt>
    <dgm:pt modelId="{A6481BE1-25FC-4072-A54A-75787C3E01C3}" type="pres">
      <dgm:prSet presAssocID="{ACAA3C8D-7832-4A6A-9505-C9BCA21EB37D}" presName="childShp" presStyleLbl="bgAccFollowNode1" presStyleIdx="0" presStyleCnt="1">
        <dgm:presLayoutVars>
          <dgm:bulletEnabled val="1"/>
        </dgm:presLayoutVars>
      </dgm:prSet>
      <dgm:spPr/>
    </dgm:pt>
  </dgm:ptLst>
  <dgm:cxnLst>
    <dgm:cxn modelId="{C1CFB618-FE91-4378-BE31-1ED042EB6429}" type="presOf" srcId="{CFA49A0D-8706-480C-A9DC-C1B663D2E933}" destId="{A6481BE1-25FC-4072-A54A-75787C3E01C3}" srcOrd="0" destOrd="0" presId="urn:microsoft.com/office/officeart/2005/8/layout/vList6"/>
    <dgm:cxn modelId="{0E652F39-5CC6-45A4-B9FE-253A123FD5A9}" srcId="{ACAA3C8D-7832-4A6A-9505-C9BCA21EB37D}" destId="{CFA49A0D-8706-480C-A9DC-C1B663D2E933}" srcOrd="0" destOrd="0" parTransId="{8A8D9D81-3E0B-481F-BD95-025F93FDAB87}" sibTransId="{C64DFD72-155B-4EF6-83DA-A523CDA4C5DA}"/>
    <dgm:cxn modelId="{AB837440-7FC4-4980-981D-FFF07A8DEFB2}" type="presOf" srcId="{6C058958-65F0-447A-A03A-5D4C123F3A23}" destId="{DFEBCD4D-BD38-4174-B9BA-DC4E7370479A}" srcOrd="0" destOrd="0" presId="urn:microsoft.com/office/officeart/2005/8/layout/vList6"/>
    <dgm:cxn modelId="{D159EB7A-4A13-41D2-BCE9-F4225003F6FC}" srcId="{6C058958-65F0-447A-A03A-5D4C123F3A23}" destId="{ACAA3C8D-7832-4A6A-9505-C9BCA21EB37D}" srcOrd="0" destOrd="0" parTransId="{FFE97DE9-1781-443B-9B69-977AB699D04C}" sibTransId="{A723A471-0012-4B44-989C-C3CFE8E7A55A}"/>
    <dgm:cxn modelId="{07A0CBD6-A1F8-4A8C-970B-5AE7D95730FC}" type="presOf" srcId="{ACAA3C8D-7832-4A6A-9505-C9BCA21EB37D}" destId="{0EB0CD2A-E23C-49D3-89A9-0C0B6AA862A2}" srcOrd="0" destOrd="0" presId="urn:microsoft.com/office/officeart/2005/8/layout/vList6"/>
    <dgm:cxn modelId="{885A1233-85E4-45DD-A048-54E56E183E74}" type="presParOf" srcId="{DFEBCD4D-BD38-4174-B9BA-DC4E7370479A}" destId="{6E5E2256-5539-4262-8B62-3545E1530A25}" srcOrd="0" destOrd="0" presId="urn:microsoft.com/office/officeart/2005/8/layout/vList6"/>
    <dgm:cxn modelId="{E59DF358-B950-4FB0-B8B2-D47ABA58E140}" type="presParOf" srcId="{6E5E2256-5539-4262-8B62-3545E1530A25}" destId="{0EB0CD2A-E23C-49D3-89A9-0C0B6AA862A2}" srcOrd="0" destOrd="0" presId="urn:microsoft.com/office/officeart/2005/8/layout/vList6"/>
    <dgm:cxn modelId="{D1C44E9E-1400-43CE-883C-4474309CD458}" type="presParOf" srcId="{6E5E2256-5539-4262-8B62-3545E1530A25}" destId="{A6481BE1-25FC-4072-A54A-75787C3E01C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C058958-65F0-447A-A03A-5D4C123F3A23}" type="doc">
      <dgm:prSet loTypeId="urn:microsoft.com/office/officeart/2005/8/layout/hList1"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dirty="0">
              <a:latin typeface="Arial" panose="020B0604020202020204" pitchFamily="34" charset="0"/>
              <a:cs typeface="Arial" panose="020B0604020202020204" pitchFamily="34" charset="0"/>
            </a:rPr>
            <a:t>أولاً: التفسير اللغوي والاصطلاحي</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ويعني أن يستعين القاضي باللغة التي كتب بها النص وباللغة القانونية لكشف معاني ألفاظ النص وعباراته.</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r>
            <a:rPr lang="ar-SY" sz="2200" b="1">
              <a:latin typeface="Arial" panose="020B0604020202020204" pitchFamily="34" charset="0"/>
              <a:cs typeface="Arial" panose="020B0604020202020204" pitchFamily="34" charset="0"/>
            </a:rPr>
            <a:t>ثانياً: التفسير المنطقي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وهو تَفهُّم روح النص وقصد الشارع منه وغايته منه عن طريق تحليله في ضوء سياقه، بالاستعانة بالمذكرة الإيضاحية له، والأعمال التحضيرية التي سبقته.</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DFB56BED-2CEA-41E3-98F0-EEDB67DC3871}" type="pres">
      <dgm:prSet presAssocID="{6C058958-65F0-447A-A03A-5D4C123F3A23}" presName="Name0" presStyleCnt="0">
        <dgm:presLayoutVars>
          <dgm:dir val="rev"/>
          <dgm:animLvl val="lvl"/>
          <dgm:resizeHandles val="exact"/>
        </dgm:presLayoutVars>
      </dgm:prSet>
      <dgm:spPr/>
    </dgm:pt>
    <dgm:pt modelId="{5DAEC457-6597-419E-9135-ACAE91450C4F}" type="pres">
      <dgm:prSet presAssocID="{332BC397-47B3-4859-9B78-FD025743B9F0}" presName="composite" presStyleCnt="0"/>
      <dgm:spPr/>
    </dgm:pt>
    <dgm:pt modelId="{C49775D7-1DBC-4FE5-8237-79633FABD751}" type="pres">
      <dgm:prSet presAssocID="{332BC397-47B3-4859-9B78-FD025743B9F0}" presName="parTx" presStyleLbl="alignNode1" presStyleIdx="0" presStyleCnt="2" custScaleX="112169">
        <dgm:presLayoutVars>
          <dgm:chMax val="0"/>
          <dgm:chPref val="0"/>
          <dgm:bulletEnabled val="1"/>
        </dgm:presLayoutVars>
      </dgm:prSet>
      <dgm:spPr/>
    </dgm:pt>
    <dgm:pt modelId="{FB278121-A6FB-41AE-BFA4-AECCBBC6E93E}" type="pres">
      <dgm:prSet presAssocID="{332BC397-47B3-4859-9B78-FD025743B9F0}" presName="desTx" presStyleLbl="alignAccFollowNode1" presStyleIdx="0" presStyleCnt="2" custScaleX="112169">
        <dgm:presLayoutVars>
          <dgm:bulletEnabled val="1"/>
        </dgm:presLayoutVars>
      </dgm:prSet>
      <dgm:spPr/>
    </dgm:pt>
    <dgm:pt modelId="{D167B786-78D7-4F87-8762-A3F690C9FE34}" type="pres">
      <dgm:prSet presAssocID="{8B388961-C2A6-42A7-9BF8-79B9D367BD5A}" presName="space" presStyleCnt="0"/>
      <dgm:spPr/>
    </dgm:pt>
    <dgm:pt modelId="{654E523F-1A9F-4516-90EF-6573F9545626}" type="pres">
      <dgm:prSet presAssocID="{BCA28A26-2F6B-4449-884C-72A97452C9D5}" presName="composite" presStyleCnt="0"/>
      <dgm:spPr/>
    </dgm:pt>
    <dgm:pt modelId="{15BC2EF1-D84F-42CF-A0F7-3E86D20EDAD3}" type="pres">
      <dgm:prSet presAssocID="{BCA28A26-2F6B-4449-884C-72A97452C9D5}" presName="parTx" presStyleLbl="alignNode1" presStyleIdx="1" presStyleCnt="2" custScaleX="122383">
        <dgm:presLayoutVars>
          <dgm:chMax val="0"/>
          <dgm:chPref val="0"/>
          <dgm:bulletEnabled val="1"/>
        </dgm:presLayoutVars>
      </dgm:prSet>
      <dgm:spPr/>
    </dgm:pt>
    <dgm:pt modelId="{76FC23C2-DC66-4A13-813E-DA821CF2621D}" type="pres">
      <dgm:prSet presAssocID="{BCA28A26-2F6B-4449-884C-72A97452C9D5}" presName="desTx" presStyleLbl="alignAccFollowNode1" presStyleIdx="1" presStyleCnt="2" custScaleX="122383">
        <dgm:presLayoutVars>
          <dgm:bulletEnabled val="1"/>
        </dgm:presLayoutVars>
      </dgm:prSet>
      <dgm:spPr/>
    </dgm:pt>
  </dgm:ptLst>
  <dgm:cxnLst>
    <dgm:cxn modelId="{D39ADC10-3B85-45AD-80B6-0B7E31384182}" type="presOf" srcId="{6C058958-65F0-447A-A03A-5D4C123F3A23}" destId="{DFB56BED-2CEA-41E3-98F0-EEDB67DC3871}" srcOrd="0" destOrd="0" presId="urn:microsoft.com/office/officeart/2005/8/layout/hList1"/>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F446B32A-1BCE-4274-9AD2-75988B87C4CF}" type="presOf" srcId="{B5BB5CD5-9474-48ED-89C0-0CF9443AE20D}" destId="{76FC23C2-DC66-4A13-813E-DA821CF2621D}" srcOrd="0" destOrd="0" presId="urn:microsoft.com/office/officeart/2005/8/layout/hList1"/>
    <dgm:cxn modelId="{E8772738-6345-40F4-BD45-2CFB1F69BEB4}" srcId="{BCA28A26-2F6B-4449-884C-72A97452C9D5}" destId="{B5BB5CD5-9474-48ED-89C0-0CF9443AE20D}" srcOrd="0" destOrd="0" parTransId="{62C11921-2045-4553-873F-AFC5A0FA4937}" sibTransId="{BAB7CDD0-0D9D-4348-8C1C-F4E51371CEE4}"/>
    <dgm:cxn modelId="{8B513673-8F28-410D-8E50-DA8D09973C0E}" type="presOf" srcId="{ED9B2A37-14B9-4CA0-8872-9E9720020B6D}" destId="{FB278121-A6FB-41AE-BFA4-AECCBBC6E93E}" srcOrd="0" destOrd="0" presId="urn:microsoft.com/office/officeart/2005/8/layout/hList1"/>
    <dgm:cxn modelId="{B6C5088B-F11B-4E96-982A-3525A7C935FF}" type="presOf" srcId="{332BC397-47B3-4859-9B78-FD025743B9F0}" destId="{C49775D7-1DBC-4FE5-8237-79633FABD751}" srcOrd="0" destOrd="0" presId="urn:microsoft.com/office/officeart/2005/8/layout/hList1"/>
    <dgm:cxn modelId="{B1CB759B-AAA0-40D2-9F18-380939088F21}" srcId="{6C058958-65F0-447A-A03A-5D4C123F3A23}" destId="{BCA28A26-2F6B-4449-884C-72A97452C9D5}" srcOrd="1" destOrd="0" parTransId="{218704F0-CC79-4D2C-969D-C7122576028E}" sibTransId="{56036240-5E74-4DE4-8E00-93738DDFEFF2}"/>
    <dgm:cxn modelId="{DFAF78C7-88BF-4BF6-8861-3B8A96633926}" type="presOf" srcId="{BCA28A26-2F6B-4449-884C-72A97452C9D5}" destId="{15BC2EF1-D84F-42CF-A0F7-3E86D20EDAD3}" srcOrd="0" destOrd="0" presId="urn:microsoft.com/office/officeart/2005/8/layout/hList1"/>
    <dgm:cxn modelId="{0C394C96-F788-4969-BF02-9AF7D247226A}" type="presParOf" srcId="{DFB56BED-2CEA-41E3-98F0-EEDB67DC3871}" destId="{5DAEC457-6597-419E-9135-ACAE91450C4F}" srcOrd="0" destOrd="0" presId="urn:microsoft.com/office/officeart/2005/8/layout/hList1"/>
    <dgm:cxn modelId="{10D6D023-9089-44AD-B65C-96F7FFEBA50F}" type="presParOf" srcId="{5DAEC457-6597-419E-9135-ACAE91450C4F}" destId="{C49775D7-1DBC-4FE5-8237-79633FABD751}" srcOrd="0" destOrd="0" presId="urn:microsoft.com/office/officeart/2005/8/layout/hList1"/>
    <dgm:cxn modelId="{49811595-36B3-453C-A624-4AB8443D002E}" type="presParOf" srcId="{5DAEC457-6597-419E-9135-ACAE91450C4F}" destId="{FB278121-A6FB-41AE-BFA4-AECCBBC6E93E}" srcOrd="1" destOrd="0" presId="urn:microsoft.com/office/officeart/2005/8/layout/hList1"/>
    <dgm:cxn modelId="{6E7E9BBF-4EDF-48AA-8508-54615C3ED4D2}" type="presParOf" srcId="{DFB56BED-2CEA-41E3-98F0-EEDB67DC3871}" destId="{D167B786-78D7-4F87-8762-A3F690C9FE34}" srcOrd="1" destOrd="0" presId="urn:microsoft.com/office/officeart/2005/8/layout/hList1"/>
    <dgm:cxn modelId="{F4C3F422-6C1F-4E06-81B0-D17D3002A24B}" type="presParOf" srcId="{DFB56BED-2CEA-41E3-98F0-EEDB67DC3871}" destId="{654E523F-1A9F-4516-90EF-6573F9545626}" srcOrd="2" destOrd="0" presId="urn:microsoft.com/office/officeart/2005/8/layout/hList1"/>
    <dgm:cxn modelId="{9F280B6B-3AAC-4B75-83D7-DFB1D6830BDD}" type="presParOf" srcId="{654E523F-1A9F-4516-90EF-6573F9545626}" destId="{15BC2EF1-D84F-42CF-A0F7-3E86D20EDAD3}" srcOrd="0" destOrd="0" presId="urn:microsoft.com/office/officeart/2005/8/layout/hList1"/>
    <dgm:cxn modelId="{2D1296E0-4C0D-4B38-B032-D1C1FECA9845}" type="presParOf" srcId="{654E523F-1A9F-4516-90EF-6573F9545626}" destId="{76FC23C2-DC66-4A13-813E-DA821CF2621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C058958-65F0-447A-A03A-5D4C123F3A23}" type="doc">
      <dgm:prSet loTypeId="urn:microsoft.com/office/officeart/2005/8/layout/hList1"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dirty="0">
              <a:latin typeface="Arial" panose="020B0604020202020204" pitchFamily="34" charset="0"/>
              <a:cs typeface="Arial" panose="020B0604020202020204" pitchFamily="34" charset="0"/>
            </a:rPr>
            <a:t>أولاً: التفسير الضيق للنصوص الجزائية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القاضي الجزائي فمقيد بقاعدة "التفسير الضيق للنصوص الجزائية". وتفرض هذه القاعدة على القاضي الجزائي أن يتقيد بالنص، فلا يتوسع في تفسيره، حتى لا يخلق جرائم أو عقوبات جديدة.</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r>
            <a:rPr lang="ar-SY" sz="2200" b="1">
              <a:latin typeface="Arial" panose="020B0604020202020204" pitchFamily="34" charset="0"/>
              <a:cs typeface="Arial" panose="020B0604020202020204" pitchFamily="34" charset="0"/>
            </a:rPr>
            <a:t>ثانياً: حظر القياس في النصوص الجزائية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رفض الفقه  والتشريعات الحديثة الأخذ بالقياس في القضايا الجزائية.</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DFB56BED-2CEA-41E3-98F0-EEDB67DC3871}" type="pres">
      <dgm:prSet presAssocID="{6C058958-65F0-447A-A03A-5D4C123F3A23}" presName="Name0" presStyleCnt="0">
        <dgm:presLayoutVars>
          <dgm:dir val="rev"/>
          <dgm:animLvl val="lvl"/>
          <dgm:resizeHandles val="exact"/>
        </dgm:presLayoutVars>
      </dgm:prSet>
      <dgm:spPr/>
    </dgm:pt>
    <dgm:pt modelId="{5DAEC457-6597-419E-9135-ACAE91450C4F}" type="pres">
      <dgm:prSet presAssocID="{332BC397-47B3-4859-9B78-FD025743B9F0}" presName="composite" presStyleCnt="0"/>
      <dgm:spPr/>
    </dgm:pt>
    <dgm:pt modelId="{C49775D7-1DBC-4FE5-8237-79633FABD751}" type="pres">
      <dgm:prSet presAssocID="{332BC397-47B3-4859-9B78-FD025743B9F0}" presName="parTx" presStyleLbl="alignNode1" presStyleIdx="0" presStyleCnt="2" custScaleX="108246">
        <dgm:presLayoutVars>
          <dgm:chMax val="0"/>
          <dgm:chPref val="0"/>
          <dgm:bulletEnabled val="1"/>
        </dgm:presLayoutVars>
      </dgm:prSet>
      <dgm:spPr/>
    </dgm:pt>
    <dgm:pt modelId="{FB278121-A6FB-41AE-BFA4-AECCBBC6E93E}" type="pres">
      <dgm:prSet presAssocID="{332BC397-47B3-4859-9B78-FD025743B9F0}" presName="desTx" presStyleLbl="alignAccFollowNode1" presStyleIdx="0" presStyleCnt="2" custScaleX="108246">
        <dgm:presLayoutVars>
          <dgm:bulletEnabled val="1"/>
        </dgm:presLayoutVars>
      </dgm:prSet>
      <dgm:spPr/>
    </dgm:pt>
    <dgm:pt modelId="{D167B786-78D7-4F87-8762-A3F690C9FE34}" type="pres">
      <dgm:prSet presAssocID="{8B388961-C2A6-42A7-9BF8-79B9D367BD5A}" presName="space" presStyleCnt="0"/>
      <dgm:spPr/>
    </dgm:pt>
    <dgm:pt modelId="{654E523F-1A9F-4516-90EF-6573F9545626}" type="pres">
      <dgm:prSet presAssocID="{BCA28A26-2F6B-4449-884C-72A97452C9D5}" presName="composite" presStyleCnt="0"/>
      <dgm:spPr/>
    </dgm:pt>
    <dgm:pt modelId="{15BC2EF1-D84F-42CF-A0F7-3E86D20EDAD3}" type="pres">
      <dgm:prSet presAssocID="{BCA28A26-2F6B-4449-884C-72A97452C9D5}" presName="parTx" presStyleLbl="alignNode1" presStyleIdx="1" presStyleCnt="2">
        <dgm:presLayoutVars>
          <dgm:chMax val="0"/>
          <dgm:chPref val="0"/>
          <dgm:bulletEnabled val="1"/>
        </dgm:presLayoutVars>
      </dgm:prSet>
      <dgm:spPr/>
    </dgm:pt>
    <dgm:pt modelId="{76FC23C2-DC66-4A13-813E-DA821CF2621D}" type="pres">
      <dgm:prSet presAssocID="{BCA28A26-2F6B-4449-884C-72A97452C9D5}" presName="desTx" presStyleLbl="alignAccFollowNode1" presStyleIdx="1" presStyleCnt="2">
        <dgm:presLayoutVars>
          <dgm:bulletEnabled val="1"/>
        </dgm:presLayoutVars>
      </dgm:prSet>
      <dgm:spPr/>
    </dgm:pt>
  </dgm:ptLst>
  <dgm:cxnLst>
    <dgm:cxn modelId="{D39ADC10-3B85-45AD-80B6-0B7E31384182}" type="presOf" srcId="{6C058958-65F0-447A-A03A-5D4C123F3A23}" destId="{DFB56BED-2CEA-41E3-98F0-EEDB67DC3871}" srcOrd="0" destOrd="0" presId="urn:microsoft.com/office/officeart/2005/8/layout/hList1"/>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F446B32A-1BCE-4274-9AD2-75988B87C4CF}" type="presOf" srcId="{B5BB5CD5-9474-48ED-89C0-0CF9443AE20D}" destId="{76FC23C2-DC66-4A13-813E-DA821CF2621D}" srcOrd="0" destOrd="0" presId="urn:microsoft.com/office/officeart/2005/8/layout/hList1"/>
    <dgm:cxn modelId="{E8772738-6345-40F4-BD45-2CFB1F69BEB4}" srcId="{BCA28A26-2F6B-4449-884C-72A97452C9D5}" destId="{B5BB5CD5-9474-48ED-89C0-0CF9443AE20D}" srcOrd="0" destOrd="0" parTransId="{62C11921-2045-4553-873F-AFC5A0FA4937}" sibTransId="{BAB7CDD0-0D9D-4348-8C1C-F4E51371CEE4}"/>
    <dgm:cxn modelId="{8B513673-8F28-410D-8E50-DA8D09973C0E}" type="presOf" srcId="{ED9B2A37-14B9-4CA0-8872-9E9720020B6D}" destId="{FB278121-A6FB-41AE-BFA4-AECCBBC6E93E}" srcOrd="0" destOrd="0" presId="urn:microsoft.com/office/officeart/2005/8/layout/hList1"/>
    <dgm:cxn modelId="{B6C5088B-F11B-4E96-982A-3525A7C935FF}" type="presOf" srcId="{332BC397-47B3-4859-9B78-FD025743B9F0}" destId="{C49775D7-1DBC-4FE5-8237-79633FABD751}" srcOrd="0" destOrd="0" presId="urn:microsoft.com/office/officeart/2005/8/layout/hList1"/>
    <dgm:cxn modelId="{B1CB759B-AAA0-40D2-9F18-380939088F21}" srcId="{6C058958-65F0-447A-A03A-5D4C123F3A23}" destId="{BCA28A26-2F6B-4449-884C-72A97452C9D5}" srcOrd="1" destOrd="0" parTransId="{218704F0-CC79-4D2C-969D-C7122576028E}" sibTransId="{56036240-5E74-4DE4-8E00-93738DDFEFF2}"/>
    <dgm:cxn modelId="{DFAF78C7-88BF-4BF6-8861-3B8A96633926}" type="presOf" srcId="{BCA28A26-2F6B-4449-884C-72A97452C9D5}" destId="{15BC2EF1-D84F-42CF-A0F7-3E86D20EDAD3}" srcOrd="0" destOrd="0" presId="urn:microsoft.com/office/officeart/2005/8/layout/hList1"/>
    <dgm:cxn modelId="{0C394C96-F788-4969-BF02-9AF7D247226A}" type="presParOf" srcId="{DFB56BED-2CEA-41E3-98F0-EEDB67DC3871}" destId="{5DAEC457-6597-419E-9135-ACAE91450C4F}" srcOrd="0" destOrd="0" presId="urn:microsoft.com/office/officeart/2005/8/layout/hList1"/>
    <dgm:cxn modelId="{10D6D023-9089-44AD-B65C-96F7FFEBA50F}" type="presParOf" srcId="{5DAEC457-6597-419E-9135-ACAE91450C4F}" destId="{C49775D7-1DBC-4FE5-8237-79633FABD751}" srcOrd="0" destOrd="0" presId="urn:microsoft.com/office/officeart/2005/8/layout/hList1"/>
    <dgm:cxn modelId="{49811595-36B3-453C-A624-4AB8443D002E}" type="presParOf" srcId="{5DAEC457-6597-419E-9135-ACAE91450C4F}" destId="{FB278121-A6FB-41AE-BFA4-AECCBBC6E93E}" srcOrd="1" destOrd="0" presId="urn:microsoft.com/office/officeart/2005/8/layout/hList1"/>
    <dgm:cxn modelId="{6E7E9BBF-4EDF-48AA-8508-54615C3ED4D2}" type="presParOf" srcId="{DFB56BED-2CEA-41E3-98F0-EEDB67DC3871}" destId="{D167B786-78D7-4F87-8762-A3F690C9FE34}" srcOrd="1" destOrd="0" presId="urn:microsoft.com/office/officeart/2005/8/layout/hList1"/>
    <dgm:cxn modelId="{F4C3F422-6C1F-4E06-81B0-D17D3002A24B}" type="presParOf" srcId="{DFB56BED-2CEA-41E3-98F0-EEDB67DC3871}" destId="{654E523F-1A9F-4516-90EF-6573F9545626}" srcOrd="2" destOrd="0" presId="urn:microsoft.com/office/officeart/2005/8/layout/hList1"/>
    <dgm:cxn modelId="{9F280B6B-3AAC-4B75-83D7-DFB1D6830BDD}" type="presParOf" srcId="{654E523F-1A9F-4516-90EF-6573F9545626}" destId="{15BC2EF1-D84F-42CF-A0F7-3E86D20EDAD3}" srcOrd="0" destOrd="0" presId="urn:microsoft.com/office/officeart/2005/8/layout/hList1"/>
    <dgm:cxn modelId="{2D1296E0-4C0D-4B38-B032-D1C1FECA9845}" type="presParOf" srcId="{654E523F-1A9F-4516-90EF-6573F9545626}" destId="{76FC23C2-DC66-4A13-813E-DA821CF2621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ctr"/>
          <a:r>
            <a:rPr lang="ar-SY" sz="2200" b="1" dirty="0">
              <a:latin typeface="Arial" panose="020B0604020202020204" pitchFamily="34" charset="0"/>
              <a:cs typeface="Arial" panose="020B0604020202020204" pitchFamily="34" charset="0"/>
            </a:rPr>
            <a:t>أولاً- المسوغات الفلسفية: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يجوز تجريم فعل لم ينص من قبل على تجريمه، حتى تكتمل عناصر الركن المعنوي للجريمة المكونة من العلم والإرادة،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20E504B8-BF57-4D00-84E5-95059D91BDCB}">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سبق القول أن الفرد يقارن، قبل اختيار سلوك ما، بين المنفعة التي ستعود عليه منه وبين الألم الناجم عن اختياره.</a:t>
          </a:r>
          <a:endParaRPr lang="en-US" sz="2200" dirty="0">
            <a:latin typeface="Arial" panose="020B0604020202020204" pitchFamily="34" charset="0"/>
            <a:cs typeface="Arial" panose="020B0604020202020204" pitchFamily="34" charset="0"/>
          </a:endParaRPr>
        </a:p>
      </dgm:t>
    </dgm:pt>
    <dgm:pt modelId="{73ADBA7E-C9F1-4C30-86C0-8E50E18DAD3E}" type="parTrans" cxnId="{E50BFFA0-DE90-466B-910B-0D6CC95445FF}">
      <dgm:prSet/>
      <dgm:spPr/>
      <dgm:t>
        <a:bodyPr/>
        <a:lstStyle/>
        <a:p>
          <a:endParaRPr lang="en-US"/>
        </a:p>
      </dgm:t>
    </dgm:pt>
    <dgm:pt modelId="{B913409C-4139-40DA-A4EC-6CCF0384766A}" type="sibTrans" cxnId="{E50BFFA0-DE90-466B-910B-0D6CC95445FF}">
      <dgm:prSet/>
      <dgm:spPr/>
      <dgm:t>
        <a:bodyPr/>
        <a:lstStyle/>
        <a:p>
          <a:endParaRPr lang="en-US"/>
        </a:p>
      </dgm:t>
    </dgm:pt>
    <dgm:pt modelId="{6B270C5F-3FB1-4866-B114-B8300F67F837}">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يضمن وجود مبدأ شرعية الجرائم والعقوبات وتطبيقه على نحو سليم وحدة القانون واستقرار التعامل.</a:t>
          </a:r>
          <a:endParaRPr lang="en-US" sz="2200" dirty="0">
            <a:latin typeface="Arial" panose="020B0604020202020204" pitchFamily="34" charset="0"/>
            <a:cs typeface="Arial" panose="020B0604020202020204" pitchFamily="34" charset="0"/>
          </a:endParaRPr>
        </a:p>
      </dgm:t>
    </dgm:pt>
    <dgm:pt modelId="{B0333B81-1B9F-4FBB-B68B-C6EAE0E46E99}" type="parTrans" cxnId="{C5B2B60C-7EBD-4B03-8568-91F808028910}">
      <dgm:prSet/>
      <dgm:spPr/>
      <dgm:t>
        <a:bodyPr/>
        <a:lstStyle/>
        <a:p>
          <a:endParaRPr lang="en-US"/>
        </a:p>
      </dgm:t>
    </dgm:pt>
    <dgm:pt modelId="{B09369A4-55C4-4440-A991-2CCC45D81EF0}" type="sibTrans" cxnId="{C5B2B60C-7EBD-4B03-8568-91F808028910}">
      <dgm:prSet/>
      <dgm:spPr/>
      <dgm:t>
        <a:bodyPr/>
        <a:lstStyle/>
        <a:p>
          <a:endParaRPr lang="en-US"/>
        </a:p>
      </dgm:t>
    </dgm:pt>
    <dgm:pt modelId="{0A66BDA7-C093-450D-9C4E-C2C1944F323D}" type="pres">
      <dgm:prSet presAssocID="{6C058958-65F0-447A-A03A-5D4C123F3A23}" presName="Name0" presStyleCnt="0">
        <dgm:presLayoutVars>
          <dgm:dir val="rev"/>
          <dgm:animLvl val="lvl"/>
          <dgm:resizeHandles/>
        </dgm:presLayoutVars>
      </dgm:prSet>
      <dgm:spPr/>
    </dgm:pt>
    <dgm:pt modelId="{88EEC2BC-3CA7-4DAE-B62A-20E72A7FD69E}" type="pres">
      <dgm:prSet presAssocID="{332BC397-47B3-4859-9B78-FD025743B9F0}" presName="linNode" presStyleCnt="0"/>
      <dgm:spPr/>
    </dgm:pt>
    <dgm:pt modelId="{837F5A0F-B641-4D26-AE9C-324E78AA387A}" type="pres">
      <dgm:prSet presAssocID="{332BC397-47B3-4859-9B78-FD025743B9F0}" presName="parentShp" presStyleLbl="node1" presStyleIdx="0" presStyleCnt="1" custScaleX="71080" custScaleY="170195">
        <dgm:presLayoutVars>
          <dgm:bulletEnabled val="1"/>
        </dgm:presLayoutVars>
      </dgm:prSet>
      <dgm:spPr/>
    </dgm:pt>
    <dgm:pt modelId="{BE530BB8-49EF-4FBA-A9E3-E90A61FEFE58}" type="pres">
      <dgm:prSet presAssocID="{332BC397-47B3-4859-9B78-FD025743B9F0}" presName="childShp" presStyleLbl="bgAccFollowNode1" presStyleIdx="0" presStyleCnt="1" custScaleX="121046" custScaleY="211901">
        <dgm:presLayoutVars>
          <dgm:bulletEnabled val="1"/>
        </dgm:presLayoutVars>
      </dgm:prSet>
      <dgm:spPr/>
    </dgm:pt>
  </dgm:ptLst>
  <dgm:cxnLst>
    <dgm:cxn modelId="{C5B2B60C-7EBD-4B03-8568-91F808028910}" srcId="{332BC397-47B3-4859-9B78-FD025743B9F0}" destId="{6B270C5F-3FB1-4866-B114-B8300F67F837}" srcOrd="2" destOrd="0" parTransId="{B0333B81-1B9F-4FBB-B68B-C6EAE0E46E99}" sibTransId="{B09369A4-55C4-4440-A991-2CCC45D81EF0}"/>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B199CC3A-C04A-4BD0-9118-466A4B4987CD}" type="presOf" srcId="{ED9B2A37-14B9-4CA0-8872-9E9720020B6D}" destId="{BE530BB8-49EF-4FBA-A9E3-E90A61FEFE58}" srcOrd="0" destOrd="0" presId="urn:microsoft.com/office/officeart/2005/8/layout/vList6"/>
    <dgm:cxn modelId="{A7664B41-1022-44AC-9397-7F19E99374EB}" type="presOf" srcId="{20E504B8-BF57-4D00-84E5-95059D91BDCB}" destId="{BE530BB8-49EF-4FBA-A9E3-E90A61FEFE58}" srcOrd="0" destOrd="1" presId="urn:microsoft.com/office/officeart/2005/8/layout/vList6"/>
    <dgm:cxn modelId="{B9E91052-A119-47AA-89CC-267ABA2F1764}" type="presOf" srcId="{6C058958-65F0-447A-A03A-5D4C123F3A23}" destId="{0A66BDA7-C093-450D-9C4E-C2C1944F323D}" srcOrd="0" destOrd="0" presId="urn:microsoft.com/office/officeart/2005/8/layout/vList6"/>
    <dgm:cxn modelId="{E50BFFA0-DE90-466B-910B-0D6CC95445FF}" srcId="{332BC397-47B3-4859-9B78-FD025743B9F0}" destId="{20E504B8-BF57-4D00-84E5-95059D91BDCB}" srcOrd="1" destOrd="0" parTransId="{73ADBA7E-C9F1-4C30-86C0-8E50E18DAD3E}" sibTransId="{B913409C-4139-40DA-A4EC-6CCF0384766A}"/>
    <dgm:cxn modelId="{8C6CA4B6-8D58-4172-9223-DD0DEEBE08E8}" type="presOf" srcId="{6B270C5F-3FB1-4866-B114-B8300F67F837}" destId="{BE530BB8-49EF-4FBA-A9E3-E90A61FEFE58}" srcOrd="0" destOrd="2" presId="urn:microsoft.com/office/officeart/2005/8/layout/vList6"/>
    <dgm:cxn modelId="{EB425AD7-DDF4-4B59-BC02-AD50E44A555E}" type="presOf" srcId="{332BC397-47B3-4859-9B78-FD025743B9F0}" destId="{837F5A0F-B641-4D26-AE9C-324E78AA387A}" srcOrd="0" destOrd="0" presId="urn:microsoft.com/office/officeart/2005/8/layout/vList6"/>
    <dgm:cxn modelId="{4F24A399-3B3C-4BAD-8BC1-87169F565AFA}" type="presParOf" srcId="{0A66BDA7-C093-450D-9C4E-C2C1944F323D}" destId="{88EEC2BC-3CA7-4DAE-B62A-20E72A7FD69E}" srcOrd="0" destOrd="0" presId="urn:microsoft.com/office/officeart/2005/8/layout/vList6"/>
    <dgm:cxn modelId="{4EDD999B-693F-4A00-AF73-2F2904E7BD69}" type="presParOf" srcId="{88EEC2BC-3CA7-4DAE-B62A-20E72A7FD69E}" destId="{837F5A0F-B641-4D26-AE9C-324E78AA387A}" srcOrd="0" destOrd="0" presId="urn:microsoft.com/office/officeart/2005/8/layout/vList6"/>
    <dgm:cxn modelId="{1F3DD461-D111-4452-B9A5-49F8E084B0EA}" type="presParOf" srcId="{88EEC2BC-3CA7-4DAE-B62A-20E72A7FD69E}" destId="{BE530BB8-49EF-4FBA-A9E3-E90A61FEFE5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BCA28A26-2F6B-4449-884C-72A97452C9D5}">
      <dgm:prSet phldrT="[Text]" custT="1"/>
      <dgm:spPr/>
      <dgm:t>
        <a:bodyPr/>
        <a:lstStyle/>
        <a:p>
          <a:pPr algn="ctr"/>
          <a:r>
            <a:rPr lang="ar-SY" sz="2200" b="1" dirty="0">
              <a:latin typeface="Arial" panose="020B0604020202020204" pitchFamily="34" charset="0"/>
              <a:cs typeface="Arial" panose="020B0604020202020204" pitchFamily="34" charset="0"/>
            </a:rPr>
            <a:t>ثانياً- المسوغات النفسية: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فالشرعية الجزائية لها وظيفة تثقيفية وتوجيهية ، فعلم الناس بنص التجريم والعقاب يردعهم عن ارتكاب الفعل الذي يجرمه النص، كما أن وجود هذا النص بذاته ضروري ليكون قاعدة سلوك يلتزم بها الناس ويعملون بهديها، سواء بدافع الرهبة أم بدافع حب النظام والتقيد بأوامر المشرع ونواهيه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0A66BDA7-C093-450D-9C4E-C2C1944F323D}" type="pres">
      <dgm:prSet presAssocID="{6C058958-65F0-447A-A03A-5D4C123F3A23}" presName="Name0" presStyleCnt="0">
        <dgm:presLayoutVars>
          <dgm:dir val="rev"/>
          <dgm:animLvl val="lvl"/>
          <dgm:resizeHandles/>
        </dgm:presLayoutVars>
      </dgm:prSet>
      <dgm:spPr/>
    </dgm:pt>
    <dgm:pt modelId="{A9D43FA6-BA30-4436-A81E-A973E1D366E1}" type="pres">
      <dgm:prSet presAssocID="{BCA28A26-2F6B-4449-884C-72A97452C9D5}" presName="linNode" presStyleCnt="0"/>
      <dgm:spPr/>
    </dgm:pt>
    <dgm:pt modelId="{CD33DC9A-813A-4D1F-99D3-41A988168748}" type="pres">
      <dgm:prSet presAssocID="{BCA28A26-2F6B-4449-884C-72A97452C9D5}" presName="parentShp" presStyleLbl="node1" presStyleIdx="0" presStyleCnt="1" custScaleX="70152" custScaleY="129944">
        <dgm:presLayoutVars>
          <dgm:bulletEnabled val="1"/>
        </dgm:presLayoutVars>
      </dgm:prSet>
      <dgm:spPr/>
    </dgm:pt>
    <dgm:pt modelId="{CBA85075-A7E2-4BB0-BBE5-D622A421CAD3}" type="pres">
      <dgm:prSet presAssocID="{BCA28A26-2F6B-4449-884C-72A97452C9D5}" presName="childShp" presStyleLbl="bgAccFollowNode1" presStyleIdx="0" presStyleCnt="1" custScaleX="130932" custScaleY="167169">
        <dgm:presLayoutVars>
          <dgm:bulletEnabled val="1"/>
        </dgm:presLayoutVars>
      </dgm:prSet>
      <dgm:spPr/>
    </dgm:pt>
  </dgm:ptLst>
  <dgm:cxnLst>
    <dgm:cxn modelId="{E070842F-03FE-4497-B77C-72F64B02023A}" type="presOf" srcId="{B5BB5CD5-9474-48ED-89C0-0CF9443AE20D}" destId="{CBA85075-A7E2-4BB0-BBE5-D622A421CAD3}" srcOrd="0" destOrd="0" presId="urn:microsoft.com/office/officeart/2005/8/layout/vList6"/>
    <dgm:cxn modelId="{E8772738-6345-40F4-BD45-2CFB1F69BEB4}" srcId="{BCA28A26-2F6B-4449-884C-72A97452C9D5}" destId="{B5BB5CD5-9474-48ED-89C0-0CF9443AE20D}" srcOrd="0" destOrd="0" parTransId="{62C11921-2045-4553-873F-AFC5A0FA4937}" sibTransId="{BAB7CDD0-0D9D-4348-8C1C-F4E51371CEE4}"/>
    <dgm:cxn modelId="{B9E91052-A119-47AA-89CC-267ABA2F1764}" type="presOf" srcId="{6C058958-65F0-447A-A03A-5D4C123F3A23}" destId="{0A66BDA7-C093-450D-9C4E-C2C1944F323D}" srcOrd="0" destOrd="0" presId="urn:microsoft.com/office/officeart/2005/8/layout/vList6"/>
    <dgm:cxn modelId="{1170BD55-E7ED-4CC8-B168-D82001AF173E}" type="presOf" srcId="{BCA28A26-2F6B-4449-884C-72A97452C9D5}" destId="{CD33DC9A-813A-4D1F-99D3-41A988168748}" srcOrd="0" destOrd="0" presId="urn:microsoft.com/office/officeart/2005/8/layout/vList6"/>
    <dgm:cxn modelId="{B1CB759B-AAA0-40D2-9F18-380939088F21}" srcId="{6C058958-65F0-447A-A03A-5D4C123F3A23}" destId="{BCA28A26-2F6B-4449-884C-72A97452C9D5}" srcOrd="0" destOrd="0" parTransId="{218704F0-CC79-4D2C-969D-C7122576028E}" sibTransId="{56036240-5E74-4DE4-8E00-93738DDFEFF2}"/>
    <dgm:cxn modelId="{19F215B0-4CEC-46AB-B253-96C25FD42370}" type="presParOf" srcId="{0A66BDA7-C093-450D-9C4E-C2C1944F323D}" destId="{A9D43FA6-BA30-4436-A81E-A973E1D366E1}" srcOrd="0" destOrd="0" presId="urn:microsoft.com/office/officeart/2005/8/layout/vList6"/>
    <dgm:cxn modelId="{BBE229B7-DD56-46C8-8C9D-14847D4B08E4}" type="presParOf" srcId="{A9D43FA6-BA30-4436-A81E-A973E1D366E1}" destId="{CD33DC9A-813A-4D1F-99D3-41A988168748}" srcOrd="0" destOrd="0" presId="urn:microsoft.com/office/officeart/2005/8/layout/vList6"/>
    <dgm:cxn modelId="{DCB1B817-8BF8-4AFF-B8F8-93DE8473BF85}" type="presParOf" srcId="{A9D43FA6-BA30-4436-A81E-A973E1D366E1}" destId="{CBA85075-A7E2-4BB0-BBE5-D622A421CAD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92D79FA1-6399-4CBD-B8A3-2B169EEB2EDD}">
      <dgm:prSet custT="1"/>
      <dgm:spPr/>
      <dgm:t>
        <a:bodyPr/>
        <a:lstStyle/>
        <a:p>
          <a:pPr algn="ctr"/>
          <a:r>
            <a:rPr lang="ar-SY" sz="2200" b="1" dirty="0">
              <a:latin typeface="Arial" panose="020B0604020202020204" pitchFamily="34" charset="0"/>
              <a:cs typeface="Arial" panose="020B0604020202020204" pitchFamily="34" charset="0"/>
            </a:rPr>
            <a:t>ثالثاً- المسوغات السياسية: </a:t>
          </a:r>
          <a:endParaRPr lang="en-US" sz="2200" b="1"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68AE562B-E02F-4532-9DFD-61505E1747B8}">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مبدأ شرعية الجرائم والعقوبات ضمان للأمن وللحريات الفردية، فهذا المبدأ لا يجيز للسلطة القضائية أو السلطة التنفيذية توقيف الأشخاص أو تقييد حريتهم أو محاكمتهم إلا إذا قاموا بفعل ينص القانون على أنه جريمة، ويعاقب عليه بعقوبة جزائية. </a:t>
          </a:r>
          <a:endParaRPr lang="en-US" sz="2200" dirty="0">
            <a:latin typeface="Arial" panose="020B0604020202020204" pitchFamily="34" charset="0"/>
            <a:cs typeface="Arial" panose="020B0604020202020204" pitchFamily="34" charset="0"/>
          </a:endParaRPr>
        </a:p>
      </dgm:t>
    </dgm:pt>
    <dgm:pt modelId="{AE826290-6340-481B-867A-45820F043CF0}" type="parTrans" cxnId="{99FE983D-8028-4A51-BA23-EBB93ACE0B90}">
      <dgm:prSet/>
      <dgm:spPr/>
      <dgm:t>
        <a:bodyPr/>
        <a:lstStyle/>
        <a:p>
          <a:endParaRPr lang="en-US"/>
        </a:p>
      </dgm:t>
    </dgm:pt>
    <dgm:pt modelId="{176206F1-64A7-4DE6-9CB8-B5FEAD5BC526}" type="sibTrans" cxnId="{99FE983D-8028-4A51-BA23-EBB93ACE0B90}">
      <dgm:prSet/>
      <dgm:spPr/>
      <dgm:t>
        <a:bodyPr/>
        <a:lstStyle/>
        <a:p>
          <a:endParaRPr lang="en-US"/>
        </a:p>
      </dgm:t>
    </dgm:pt>
    <dgm:pt modelId="{F49273AA-B139-4CCD-9EDA-111737BEEC8F}" type="pres">
      <dgm:prSet presAssocID="{6C058958-65F0-447A-A03A-5D4C123F3A23}" presName="Name0" presStyleCnt="0">
        <dgm:presLayoutVars>
          <dgm:dir val="rev"/>
          <dgm:animLvl val="lvl"/>
          <dgm:resizeHandles/>
        </dgm:presLayoutVars>
      </dgm:prSet>
      <dgm:spPr/>
    </dgm:pt>
    <dgm:pt modelId="{C6112D76-FEFA-459D-9BC5-BE3F532BEF3F}" type="pres">
      <dgm:prSet presAssocID="{92D79FA1-6399-4CBD-B8A3-2B169EEB2EDD}" presName="linNode" presStyleCnt="0"/>
      <dgm:spPr/>
    </dgm:pt>
    <dgm:pt modelId="{45074C23-BE7E-4E4E-8F6A-3500EE5EE176}" type="pres">
      <dgm:prSet presAssocID="{92D79FA1-6399-4CBD-B8A3-2B169EEB2EDD}" presName="parentShp" presStyleLbl="node1" presStyleIdx="0" presStyleCnt="1" custScaleX="73199" custScaleY="83270">
        <dgm:presLayoutVars>
          <dgm:bulletEnabled val="1"/>
        </dgm:presLayoutVars>
      </dgm:prSet>
      <dgm:spPr/>
    </dgm:pt>
    <dgm:pt modelId="{BC5A6F5A-BA48-4CCE-A6BE-7E10779A5808}" type="pres">
      <dgm:prSet presAssocID="{92D79FA1-6399-4CBD-B8A3-2B169EEB2EDD}" presName="childShp" presStyleLbl="bgAccFollowNode1" presStyleIdx="0" presStyleCnt="1" custScaleX="115749">
        <dgm:presLayoutVars>
          <dgm:bulletEnabled val="1"/>
        </dgm:presLayoutVars>
      </dgm:prSet>
      <dgm:spPr/>
    </dgm:pt>
  </dgm:ptLst>
  <dgm:cxnLst>
    <dgm:cxn modelId="{2877E030-4AF3-4539-B0A3-0407130DD43C}" type="presOf" srcId="{6C058958-65F0-447A-A03A-5D4C123F3A23}" destId="{F49273AA-B139-4CCD-9EDA-111737BEEC8F}" srcOrd="0" destOrd="0" presId="urn:microsoft.com/office/officeart/2005/8/layout/vList6"/>
    <dgm:cxn modelId="{99FE983D-8028-4A51-BA23-EBB93ACE0B90}" srcId="{92D79FA1-6399-4CBD-B8A3-2B169EEB2EDD}" destId="{68AE562B-E02F-4532-9DFD-61505E1747B8}" srcOrd="0" destOrd="0" parTransId="{AE826290-6340-481B-867A-45820F043CF0}" sibTransId="{176206F1-64A7-4DE6-9CB8-B5FEAD5BC526}"/>
    <dgm:cxn modelId="{E4D48888-1B5D-4E0D-ADB8-1F08A0F3E389}" type="presOf" srcId="{68AE562B-E02F-4532-9DFD-61505E1747B8}" destId="{BC5A6F5A-BA48-4CCE-A6BE-7E10779A5808}" srcOrd="0" destOrd="0" presId="urn:microsoft.com/office/officeart/2005/8/layout/vList6"/>
    <dgm:cxn modelId="{487ECDF5-E98A-4BBF-871C-05C31ADC4E63}" type="presOf" srcId="{92D79FA1-6399-4CBD-B8A3-2B169EEB2EDD}" destId="{45074C23-BE7E-4E4E-8F6A-3500EE5EE176}" srcOrd="0" destOrd="0" presId="urn:microsoft.com/office/officeart/2005/8/layout/vList6"/>
    <dgm:cxn modelId="{6F7396FC-3B0A-444F-AD42-C1DFB22E48BA}" srcId="{6C058958-65F0-447A-A03A-5D4C123F3A23}" destId="{92D79FA1-6399-4CBD-B8A3-2B169EEB2EDD}" srcOrd="0" destOrd="0" parTransId="{B3F99F51-25ED-43A2-86FF-338CE85C4CB5}" sibTransId="{41C7A024-DCF9-44F2-8823-70F12B05887C}"/>
    <dgm:cxn modelId="{536ADA21-90F5-4E2F-B54A-31F8282653B0}" type="presParOf" srcId="{F49273AA-B139-4CCD-9EDA-111737BEEC8F}" destId="{C6112D76-FEFA-459D-9BC5-BE3F532BEF3F}" srcOrd="0" destOrd="0" presId="urn:microsoft.com/office/officeart/2005/8/layout/vList6"/>
    <dgm:cxn modelId="{2F721EF1-529D-436D-BA48-44069177B263}" type="presParOf" srcId="{C6112D76-FEFA-459D-9BC5-BE3F532BEF3F}" destId="{45074C23-BE7E-4E4E-8F6A-3500EE5EE176}" srcOrd="0" destOrd="0" presId="urn:microsoft.com/office/officeart/2005/8/layout/vList6"/>
    <dgm:cxn modelId="{28134789-CCD8-4A77-B6E5-138D26713A5C}" type="presParOf" srcId="{C6112D76-FEFA-459D-9BC5-BE3F532BEF3F}" destId="{BC5A6F5A-BA48-4CCE-A6BE-7E10779A580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dirty="0">
              <a:latin typeface="Arial" panose="020B0604020202020204" pitchFamily="34" charset="0"/>
              <a:cs typeface="Arial" panose="020B0604020202020204" pitchFamily="34" charset="0"/>
            </a:rPr>
            <a:t>أولاً:</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ليقف مبدأ شرعية الجرائم والعقوبات حجر عثرة أمام المجتمع في مواجهة أنواع السلوك البشري الخطرة التي تخلقها الحضارة الإنسانية المتشعبة، والحياة الاجتماعية المتشابكة، والنظم السياسية والاقتصادية المتطورة، خاصة إذا كانت  سريعة التغير والتجدد والتحول، بما لا يمكن مقارنته بجمود النصوص، وثبات التشريعات، وتأخر المشرع في المبادرة والرد على الأفعال التي تهدد أمن المجتمع ونظامه . علماً أنه  لا يمكن للنصوص التشريعية مهما كان عددها أن تحيط بجميع الأفعال التي تستحق التجريم والعقاب.</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CBC458AC-28D2-4EE6-88DA-095E92943117}" type="pres">
      <dgm:prSet presAssocID="{6C058958-65F0-447A-A03A-5D4C123F3A23}" presName="Name0" presStyleCnt="0">
        <dgm:presLayoutVars>
          <dgm:dir val="rev"/>
          <dgm:animLvl val="lvl"/>
          <dgm:resizeHandles/>
        </dgm:presLayoutVars>
      </dgm:prSet>
      <dgm:spPr/>
    </dgm:pt>
    <dgm:pt modelId="{D04BEC89-CA84-48BA-9A11-58D42D3E6393}" type="pres">
      <dgm:prSet presAssocID="{332BC397-47B3-4859-9B78-FD025743B9F0}" presName="linNode" presStyleCnt="0"/>
      <dgm:spPr/>
    </dgm:pt>
    <dgm:pt modelId="{6EB9D738-9BAF-43A0-B1EC-57E10CBB28D1}" type="pres">
      <dgm:prSet presAssocID="{332BC397-47B3-4859-9B78-FD025743B9F0}" presName="parentShp" presStyleLbl="node1" presStyleIdx="0" presStyleCnt="1" custScaleX="81026" custScaleY="80245">
        <dgm:presLayoutVars>
          <dgm:bulletEnabled val="1"/>
        </dgm:presLayoutVars>
      </dgm:prSet>
      <dgm:spPr/>
    </dgm:pt>
    <dgm:pt modelId="{F9B0E8A2-0765-47CE-8DA1-8DC9F2E6181B}" type="pres">
      <dgm:prSet presAssocID="{332BC397-47B3-4859-9B78-FD025743B9F0}" presName="childShp" presStyleLbl="bgAccFollowNode1" presStyleIdx="0" presStyleCnt="1" custScaleX="168636">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DA9C847F-C9C3-407E-8239-5920888A52BB}" type="presOf" srcId="{ED9B2A37-14B9-4CA0-8872-9E9720020B6D}" destId="{F9B0E8A2-0765-47CE-8DA1-8DC9F2E6181B}" srcOrd="0" destOrd="0" presId="urn:microsoft.com/office/officeart/2005/8/layout/vList6"/>
    <dgm:cxn modelId="{1663EFC8-2A05-4AE1-9B98-14ACA1C261EF}" type="presOf" srcId="{332BC397-47B3-4859-9B78-FD025743B9F0}" destId="{6EB9D738-9BAF-43A0-B1EC-57E10CBB28D1}" srcOrd="0" destOrd="0" presId="urn:microsoft.com/office/officeart/2005/8/layout/vList6"/>
    <dgm:cxn modelId="{776E0DD9-2299-4D05-B9D4-6238C6DE979A}" type="presOf" srcId="{6C058958-65F0-447A-A03A-5D4C123F3A23}" destId="{CBC458AC-28D2-4EE6-88DA-095E92943117}" srcOrd="0" destOrd="0" presId="urn:microsoft.com/office/officeart/2005/8/layout/vList6"/>
    <dgm:cxn modelId="{E4A0DA0A-2179-4BF6-806F-4DA74A80E81E}" type="presParOf" srcId="{CBC458AC-28D2-4EE6-88DA-095E92943117}" destId="{D04BEC89-CA84-48BA-9A11-58D42D3E6393}" srcOrd="0" destOrd="0" presId="urn:microsoft.com/office/officeart/2005/8/layout/vList6"/>
    <dgm:cxn modelId="{EDBE4A8F-3898-4FC1-B046-97D84D98C38B}" type="presParOf" srcId="{D04BEC89-CA84-48BA-9A11-58D42D3E6393}" destId="{6EB9D738-9BAF-43A0-B1EC-57E10CBB28D1}" srcOrd="0" destOrd="0" presId="urn:microsoft.com/office/officeart/2005/8/layout/vList6"/>
    <dgm:cxn modelId="{5A92CEAC-FB76-4724-9D4B-35A06781B5FC}" type="presParOf" srcId="{D04BEC89-CA84-48BA-9A11-58D42D3E6393}" destId="{F9B0E8A2-0765-47CE-8DA1-8DC9F2E6181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BCA28A26-2F6B-4449-884C-72A97452C9D5}">
      <dgm:prSet phldrT="[Text]" custT="1"/>
      <dgm:spPr/>
      <dgm:t>
        <a:bodyPr/>
        <a:lstStyle/>
        <a:p>
          <a:r>
            <a:rPr lang="ar-SY" sz="2200" b="1" dirty="0">
              <a:latin typeface="Arial" panose="020B0604020202020204" pitchFamily="34" charset="0"/>
              <a:cs typeface="Arial" panose="020B0604020202020204" pitchFamily="34" charset="0"/>
            </a:rPr>
            <a:t>ثانياً:</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يقف مبدأ شرعية الجرائم والعقاب عقبة بين القاضي وبين اختيار الجزاء الملائم لشخصية المجرم لأن المشرع يأخذ بالحسبان، حين النص على العقوبة، في نوعها ومقدارها، جسامة الجريمة، أو خطورتها على الفرد والمجتمع، وهو لا يهتم كثيراً بشخصية المجرم لعدم قدرته على التحكم في حالات المجرمين الكثيرة والمتنوعة .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CBC458AC-28D2-4EE6-88DA-095E92943117}" type="pres">
      <dgm:prSet presAssocID="{6C058958-65F0-447A-A03A-5D4C123F3A23}" presName="Name0" presStyleCnt="0">
        <dgm:presLayoutVars>
          <dgm:dir val="rev"/>
          <dgm:animLvl val="lvl"/>
          <dgm:resizeHandles/>
        </dgm:presLayoutVars>
      </dgm:prSet>
      <dgm:spPr/>
    </dgm:pt>
    <dgm:pt modelId="{368233F4-9483-43F2-87D3-66474FB6CE4A}" type="pres">
      <dgm:prSet presAssocID="{BCA28A26-2F6B-4449-884C-72A97452C9D5}" presName="linNode" presStyleCnt="0"/>
      <dgm:spPr/>
    </dgm:pt>
    <dgm:pt modelId="{51A63283-2858-4047-AC5D-4972953C3F18}" type="pres">
      <dgm:prSet presAssocID="{BCA28A26-2F6B-4449-884C-72A97452C9D5}" presName="parentShp" presStyleLbl="node1" presStyleIdx="0" presStyleCnt="1" custScaleX="55731" custScaleY="75804">
        <dgm:presLayoutVars>
          <dgm:bulletEnabled val="1"/>
        </dgm:presLayoutVars>
      </dgm:prSet>
      <dgm:spPr/>
    </dgm:pt>
    <dgm:pt modelId="{3A682D33-2167-486C-87BC-D6CD8B01E593}" type="pres">
      <dgm:prSet presAssocID="{BCA28A26-2F6B-4449-884C-72A97452C9D5}" presName="childShp" presStyleLbl="bgAccFollowNode1" presStyleIdx="0" presStyleCnt="1" custScaleX="135255">
        <dgm:presLayoutVars>
          <dgm:bulletEnabled val="1"/>
        </dgm:presLayoutVars>
      </dgm:prSet>
      <dgm:spPr/>
    </dgm:pt>
  </dgm:ptLst>
  <dgm:cxnLst>
    <dgm:cxn modelId="{B3959321-0431-420C-A742-74284A74B557}" type="presOf" srcId="{B5BB5CD5-9474-48ED-89C0-0CF9443AE20D}" destId="{3A682D33-2167-486C-87BC-D6CD8B01E593}" srcOrd="0" destOrd="0" presId="urn:microsoft.com/office/officeart/2005/8/layout/vList6"/>
    <dgm:cxn modelId="{E8772738-6345-40F4-BD45-2CFB1F69BEB4}" srcId="{BCA28A26-2F6B-4449-884C-72A97452C9D5}" destId="{B5BB5CD5-9474-48ED-89C0-0CF9443AE20D}" srcOrd="0" destOrd="0" parTransId="{62C11921-2045-4553-873F-AFC5A0FA4937}" sibTransId="{BAB7CDD0-0D9D-4348-8C1C-F4E51371CEE4}"/>
    <dgm:cxn modelId="{B1CB759B-AAA0-40D2-9F18-380939088F21}" srcId="{6C058958-65F0-447A-A03A-5D4C123F3A23}" destId="{BCA28A26-2F6B-4449-884C-72A97452C9D5}" srcOrd="0" destOrd="0" parTransId="{218704F0-CC79-4D2C-969D-C7122576028E}" sibTransId="{56036240-5E74-4DE4-8E00-93738DDFEFF2}"/>
    <dgm:cxn modelId="{8432A8CE-5240-4DB7-88B5-92190E9DE8E9}" type="presOf" srcId="{BCA28A26-2F6B-4449-884C-72A97452C9D5}" destId="{51A63283-2858-4047-AC5D-4972953C3F18}" srcOrd="0" destOrd="0" presId="urn:microsoft.com/office/officeart/2005/8/layout/vList6"/>
    <dgm:cxn modelId="{776E0DD9-2299-4D05-B9D4-6238C6DE979A}" type="presOf" srcId="{6C058958-65F0-447A-A03A-5D4C123F3A23}" destId="{CBC458AC-28D2-4EE6-88DA-095E92943117}" srcOrd="0" destOrd="0" presId="urn:microsoft.com/office/officeart/2005/8/layout/vList6"/>
    <dgm:cxn modelId="{C267898A-7A32-44E7-8224-45C7DD53F8D0}" type="presParOf" srcId="{CBC458AC-28D2-4EE6-88DA-095E92943117}" destId="{368233F4-9483-43F2-87D3-66474FB6CE4A}" srcOrd="0" destOrd="0" presId="urn:microsoft.com/office/officeart/2005/8/layout/vList6"/>
    <dgm:cxn modelId="{13F9C076-F9EA-44F1-A0E1-CC0E5110E5B6}" type="presParOf" srcId="{368233F4-9483-43F2-87D3-66474FB6CE4A}" destId="{51A63283-2858-4047-AC5D-4972953C3F18}" srcOrd="0" destOrd="0" presId="urn:microsoft.com/office/officeart/2005/8/layout/vList6"/>
    <dgm:cxn modelId="{4407AF34-AEC6-4FCF-9D6E-8D0C105F2572}" type="presParOf" srcId="{368233F4-9483-43F2-87D3-66474FB6CE4A}" destId="{3A682D33-2167-486C-87BC-D6CD8B01E59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FD7D61E-1174-49F4-82A1-2768C08A0666}"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32F8CE2A-6FAD-4218-A177-35872ACB6E20}">
      <dgm:prSet phldrT="[Text]" custT="1"/>
      <dgm:spPr/>
      <dgm:t>
        <a:bodyPr/>
        <a:lstStyle/>
        <a:p>
          <a:pPr rtl="1">
            <a:buClrTx/>
            <a:buSzTx/>
          </a:pPr>
          <a:r>
            <a:rPr lang="ar-SY" sz="2200" b="1" dirty="0">
              <a:effectLst/>
              <a:latin typeface="Arial" panose="020B0604020202020204" pitchFamily="34" charset="0"/>
              <a:ea typeface="Times New Roman" panose="02020603050405020304" pitchFamily="18" charset="0"/>
              <a:cs typeface="Arial" panose="020B0604020202020204" pitchFamily="34" charset="0"/>
            </a:rPr>
            <a:t>الحالة الأولى: دور أصيل في استبعاد العقاب أو تخفيفه</a:t>
          </a:r>
          <a:r>
            <a:rPr lang="ar-SY" sz="2200" dirty="0">
              <a:effectLst/>
              <a:latin typeface="Arial" panose="020B0604020202020204" pitchFamily="34" charset="0"/>
              <a:ea typeface="Times New Roman" panose="02020603050405020304" pitchFamily="18"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0D0ED635-ACB9-442F-8817-74BF10508677}" type="parTrans" cxnId="{FFB0DB1C-D364-4322-AD03-BD5951629E89}">
      <dgm:prSet/>
      <dgm:spPr/>
      <dgm:t>
        <a:bodyPr/>
        <a:lstStyle/>
        <a:p>
          <a:pPr rtl="1"/>
          <a:endParaRPr lang="ar-SY"/>
        </a:p>
      </dgm:t>
    </dgm:pt>
    <dgm:pt modelId="{C6B78FE2-4E8A-49F1-B2D8-EB4C20BE1C2A}" type="sibTrans" cxnId="{FFB0DB1C-D364-4322-AD03-BD5951629E89}">
      <dgm:prSet/>
      <dgm:spPr/>
      <dgm:t>
        <a:bodyPr/>
        <a:lstStyle/>
        <a:p>
          <a:pPr rtl="1"/>
          <a:endParaRPr lang="ar-SY"/>
        </a:p>
      </dgm:t>
    </dgm:pt>
    <dgm:pt modelId="{DED1E4FA-4CF4-446D-9D04-09B917294486}">
      <dgm:prSet phldrT="[Text]" custT="1"/>
      <dgm:spPr/>
      <dgm:t>
        <a:bodyPr anchor="ctr"/>
        <a:lstStyle/>
        <a:p>
          <a:pPr algn="justLow" rtl="1">
            <a:buClrTx/>
            <a:buSzTx/>
          </a:pPr>
          <a:r>
            <a:rPr lang="ar-SY" sz="2200" dirty="0">
              <a:effectLst/>
              <a:latin typeface="Arial" panose="020B0604020202020204" pitchFamily="34" charset="0"/>
              <a:ea typeface="Times New Roman" panose="02020603050405020304" pitchFamily="18" charset="0"/>
              <a:cs typeface="Arial" panose="020B0604020202020204" pitchFamily="34" charset="0"/>
            </a:rPr>
            <a:t>ومثاله عندما يتدخل العرف ليسوغ فعلاً جرّمه القانون.</a:t>
          </a:r>
          <a:endParaRPr lang="ar-SY" sz="2200" dirty="0">
            <a:latin typeface="Arial" panose="020B0604020202020204" pitchFamily="34" charset="0"/>
            <a:cs typeface="Arial" panose="020B0604020202020204" pitchFamily="34" charset="0"/>
          </a:endParaRPr>
        </a:p>
      </dgm:t>
    </dgm:pt>
    <dgm:pt modelId="{B1F325CD-C1D3-48EA-AE37-509DF85C818F}" type="parTrans" cxnId="{EED83548-65CB-4843-AE70-5C2AE08B04FF}">
      <dgm:prSet/>
      <dgm:spPr/>
      <dgm:t>
        <a:bodyPr/>
        <a:lstStyle/>
        <a:p>
          <a:pPr rtl="1"/>
          <a:endParaRPr lang="ar-SY"/>
        </a:p>
      </dgm:t>
    </dgm:pt>
    <dgm:pt modelId="{5343D04C-BAE1-4A5C-B1FA-840F0DDB8E9A}" type="sibTrans" cxnId="{EED83548-65CB-4843-AE70-5C2AE08B04FF}">
      <dgm:prSet/>
      <dgm:spPr/>
      <dgm:t>
        <a:bodyPr/>
        <a:lstStyle/>
        <a:p>
          <a:pPr rtl="1"/>
          <a:endParaRPr lang="ar-SY"/>
        </a:p>
      </dgm:t>
    </dgm:pt>
    <dgm:pt modelId="{DC921ECD-1520-4780-98DB-569DA8275C51}" type="pres">
      <dgm:prSet presAssocID="{4FD7D61E-1174-49F4-82A1-2768C08A0666}" presName="Name0" presStyleCnt="0">
        <dgm:presLayoutVars>
          <dgm:dir val="rev"/>
          <dgm:animLvl val="lvl"/>
          <dgm:resizeHandles/>
        </dgm:presLayoutVars>
      </dgm:prSet>
      <dgm:spPr/>
    </dgm:pt>
    <dgm:pt modelId="{545AC846-3E5B-4281-BFBD-A7E2ABE629D1}" type="pres">
      <dgm:prSet presAssocID="{32F8CE2A-6FAD-4218-A177-35872ACB6E20}" presName="linNode" presStyleCnt="0"/>
      <dgm:spPr/>
    </dgm:pt>
    <dgm:pt modelId="{7006C5C9-0A1A-4B9D-BFB4-01DFF7B57094}" type="pres">
      <dgm:prSet presAssocID="{32F8CE2A-6FAD-4218-A177-35872ACB6E20}" presName="parentShp" presStyleLbl="node1" presStyleIdx="0" presStyleCnt="1" custScaleX="104246">
        <dgm:presLayoutVars>
          <dgm:bulletEnabled val="1"/>
        </dgm:presLayoutVars>
      </dgm:prSet>
      <dgm:spPr/>
    </dgm:pt>
    <dgm:pt modelId="{BE8C8980-0CD7-4A26-8C19-8D042CED0B87}" type="pres">
      <dgm:prSet presAssocID="{32F8CE2A-6FAD-4218-A177-35872ACB6E20}" presName="childShp" presStyleLbl="bgAccFollowNode1" presStyleIdx="0" presStyleCnt="1">
        <dgm:presLayoutVars>
          <dgm:bulletEnabled val="1"/>
        </dgm:presLayoutVars>
      </dgm:prSet>
      <dgm:spPr/>
    </dgm:pt>
  </dgm:ptLst>
  <dgm:cxnLst>
    <dgm:cxn modelId="{FFB0DB1C-D364-4322-AD03-BD5951629E89}" srcId="{4FD7D61E-1174-49F4-82A1-2768C08A0666}" destId="{32F8CE2A-6FAD-4218-A177-35872ACB6E20}" srcOrd="0" destOrd="0" parTransId="{0D0ED635-ACB9-442F-8817-74BF10508677}" sibTransId="{C6B78FE2-4E8A-49F1-B2D8-EB4C20BE1C2A}"/>
    <dgm:cxn modelId="{EED83548-65CB-4843-AE70-5C2AE08B04FF}" srcId="{32F8CE2A-6FAD-4218-A177-35872ACB6E20}" destId="{DED1E4FA-4CF4-446D-9D04-09B917294486}" srcOrd="0" destOrd="0" parTransId="{B1F325CD-C1D3-48EA-AE37-509DF85C818F}" sibTransId="{5343D04C-BAE1-4A5C-B1FA-840F0DDB8E9A}"/>
    <dgm:cxn modelId="{4F03FE53-5B74-4BEB-BD6B-D88B38279866}" type="presOf" srcId="{DED1E4FA-4CF4-446D-9D04-09B917294486}" destId="{BE8C8980-0CD7-4A26-8C19-8D042CED0B87}" srcOrd="0" destOrd="0" presId="urn:microsoft.com/office/officeart/2005/8/layout/vList6"/>
    <dgm:cxn modelId="{F01C7D86-9777-487F-9057-2F3CFA28A740}" type="presOf" srcId="{32F8CE2A-6FAD-4218-A177-35872ACB6E20}" destId="{7006C5C9-0A1A-4B9D-BFB4-01DFF7B57094}" srcOrd="0" destOrd="0" presId="urn:microsoft.com/office/officeart/2005/8/layout/vList6"/>
    <dgm:cxn modelId="{A3B511D7-5E84-48CF-BB7E-70CA225BDAEA}" type="presOf" srcId="{4FD7D61E-1174-49F4-82A1-2768C08A0666}" destId="{DC921ECD-1520-4780-98DB-569DA8275C51}" srcOrd="0" destOrd="0" presId="urn:microsoft.com/office/officeart/2005/8/layout/vList6"/>
    <dgm:cxn modelId="{418045C9-0C5A-4B4F-8F58-5D9FA926DE62}" type="presParOf" srcId="{DC921ECD-1520-4780-98DB-569DA8275C51}" destId="{545AC846-3E5B-4281-BFBD-A7E2ABE629D1}" srcOrd="0" destOrd="0" presId="urn:microsoft.com/office/officeart/2005/8/layout/vList6"/>
    <dgm:cxn modelId="{FEE0055F-97D5-4CEB-8224-C36D8A2A4A91}" type="presParOf" srcId="{545AC846-3E5B-4281-BFBD-A7E2ABE629D1}" destId="{7006C5C9-0A1A-4B9D-BFB4-01DFF7B57094}" srcOrd="0" destOrd="0" presId="urn:microsoft.com/office/officeart/2005/8/layout/vList6"/>
    <dgm:cxn modelId="{7D8C3161-51D2-47D4-BD4C-AD4E872503E0}" type="presParOf" srcId="{545AC846-3E5B-4281-BFBD-A7E2ABE629D1}" destId="{BE8C8980-0CD7-4A26-8C19-8D042CED0B87}"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CC74F1-D20F-43F1-B723-A4BA51B62512}"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873D4B02-DE8D-4D23-BD4A-42027463C5D4}">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الحالة الثانية: دور ثانوي: يتمثل في مظهرين: </a:t>
          </a:r>
          <a:endParaRPr lang="ar-SY" sz="2200" dirty="0">
            <a:latin typeface="Arial" panose="020B0604020202020204" pitchFamily="34" charset="0"/>
            <a:cs typeface="Arial" panose="020B0604020202020204" pitchFamily="34" charset="0"/>
          </a:endParaRPr>
        </a:p>
      </dgm:t>
    </dgm:pt>
    <dgm:pt modelId="{57F5B90A-CEA8-43DE-94D2-749FBF56B05E}" type="parTrans" cxnId="{3A4EEB58-54D0-4690-AD8A-7A441B5B9A99}">
      <dgm:prSet/>
      <dgm:spPr/>
      <dgm:t>
        <a:bodyPr/>
        <a:lstStyle/>
        <a:p>
          <a:pPr rtl="1"/>
          <a:endParaRPr lang="ar-SY"/>
        </a:p>
      </dgm:t>
    </dgm:pt>
    <dgm:pt modelId="{98313BDE-64A3-4A5F-A278-DF191D17857D}" type="sibTrans" cxnId="{3A4EEB58-54D0-4690-AD8A-7A441B5B9A99}">
      <dgm:prSet/>
      <dgm:spPr/>
      <dgm:t>
        <a:bodyPr/>
        <a:lstStyle/>
        <a:p>
          <a:pPr rtl="1"/>
          <a:endParaRPr lang="ar-SY"/>
        </a:p>
      </dgm:t>
    </dgm:pt>
    <dgm:pt modelId="{CFD4BB34-00F6-4E89-9AB9-1C13143C64EF}">
      <dgm:prSet phldrT="[Text]" custT="1"/>
      <dgm:spPr/>
      <dgm:t>
        <a:bodyPr anchor="ct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عندما يتطلب تحديد عناصر بعض الجرائم  تطبيق قواعد غير جزائية.</a:t>
          </a:r>
          <a:endParaRPr lang="ar-SY" sz="2200" b="0" dirty="0">
            <a:latin typeface="Arial" panose="020B0604020202020204" pitchFamily="34" charset="0"/>
            <a:cs typeface="Arial" panose="020B0604020202020204" pitchFamily="34" charset="0"/>
          </a:endParaRPr>
        </a:p>
      </dgm:t>
    </dgm:pt>
    <dgm:pt modelId="{D6D47E79-B893-4ED0-A860-5A3A0B67B270}" type="parTrans" cxnId="{03BD2645-151D-4B55-BA67-E7F719AD8B21}">
      <dgm:prSet/>
      <dgm:spPr/>
      <dgm:t>
        <a:bodyPr/>
        <a:lstStyle/>
        <a:p>
          <a:pPr rtl="1"/>
          <a:endParaRPr lang="ar-SY"/>
        </a:p>
      </dgm:t>
    </dgm:pt>
    <dgm:pt modelId="{031719B9-FEF6-49AA-B0B3-FD6C2F0BCB4F}" type="sibTrans" cxnId="{03BD2645-151D-4B55-BA67-E7F719AD8B21}">
      <dgm:prSet/>
      <dgm:spPr/>
      <dgm:t>
        <a:bodyPr/>
        <a:lstStyle/>
        <a:p>
          <a:pPr rtl="1"/>
          <a:endParaRPr lang="ar-SY"/>
        </a:p>
      </dgm:t>
    </dgm:pt>
    <dgm:pt modelId="{C5D4050C-CB25-4684-AD0E-3301F1C7219C}">
      <dgm:prSet custT="1"/>
      <dgm:spPr/>
      <dgm:t>
        <a:bodyPr anchor="ct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عندما يحتاج القاضي إلى تحديد أركان بعض الجرائم بالاستعانة بالعرف كحل وحيد.</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34F4BB96-D328-45AC-B756-5746855E858D}" type="parTrans" cxnId="{A8BC07B3-2546-4886-8AC2-089A68C37752}">
      <dgm:prSet/>
      <dgm:spPr/>
      <dgm:t>
        <a:bodyPr/>
        <a:lstStyle/>
        <a:p>
          <a:pPr rtl="1"/>
          <a:endParaRPr lang="ar-SY"/>
        </a:p>
      </dgm:t>
    </dgm:pt>
    <dgm:pt modelId="{EE7A3684-FBFE-466A-BFA9-77B08E4D213F}" type="sibTrans" cxnId="{A8BC07B3-2546-4886-8AC2-089A68C37752}">
      <dgm:prSet/>
      <dgm:spPr/>
      <dgm:t>
        <a:bodyPr/>
        <a:lstStyle/>
        <a:p>
          <a:pPr rtl="1"/>
          <a:endParaRPr lang="ar-SY"/>
        </a:p>
      </dgm:t>
    </dgm:pt>
    <dgm:pt modelId="{D078D34C-4DE6-45A1-B24B-6148A988B5E0}" type="pres">
      <dgm:prSet presAssocID="{C3CC74F1-D20F-43F1-B723-A4BA51B62512}" presName="Name0" presStyleCnt="0">
        <dgm:presLayoutVars>
          <dgm:dir val="rev"/>
          <dgm:animLvl val="lvl"/>
          <dgm:resizeHandles/>
        </dgm:presLayoutVars>
      </dgm:prSet>
      <dgm:spPr/>
    </dgm:pt>
    <dgm:pt modelId="{041145B0-B627-43DF-A997-A93EBABD7D87}" type="pres">
      <dgm:prSet presAssocID="{873D4B02-DE8D-4D23-BD4A-42027463C5D4}" presName="linNode" presStyleCnt="0"/>
      <dgm:spPr/>
    </dgm:pt>
    <dgm:pt modelId="{9E500A63-01BE-4953-B4D7-A7FAB72E11B5}" type="pres">
      <dgm:prSet presAssocID="{873D4B02-DE8D-4D23-BD4A-42027463C5D4}" presName="parentShp" presStyleLbl="node1" presStyleIdx="0" presStyleCnt="1" custScaleX="102786">
        <dgm:presLayoutVars>
          <dgm:bulletEnabled val="1"/>
        </dgm:presLayoutVars>
      </dgm:prSet>
      <dgm:spPr/>
    </dgm:pt>
    <dgm:pt modelId="{10C30A81-B0E9-4547-99AF-FCA3CF6C84D1}" type="pres">
      <dgm:prSet presAssocID="{873D4B02-DE8D-4D23-BD4A-42027463C5D4}" presName="childShp" presStyleLbl="bgAccFollowNode1" presStyleIdx="0" presStyleCnt="1">
        <dgm:presLayoutVars>
          <dgm:bulletEnabled val="1"/>
        </dgm:presLayoutVars>
      </dgm:prSet>
      <dgm:spPr/>
    </dgm:pt>
  </dgm:ptLst>
  <dgm:cxnLst>
    <dgm:cxn modelId="{504E2507-A0CE-4A81-BA8D-AD8114217E35}" type="presOf" srcId="{CFD4BB34-00F6-4E89-9AB9-1C13143C64EF}" destId="{10C30A81-B0E9-4547-99AF-FCA3CF6C84D1}" srcOrd="0" destOrd="0" presId="urn:microsoft.com/office/officeart/2005/8/layout/vList6"/>
    <dgm:cxn modelId="{7AD32E0A-4D5D-4563-8EFF-BBEF11BAA07C}" type="presOf" srcId="{C5D4050C-CB25-4684-AD0E-3301F1C7219C}" destId="{10C30A81-B0E9-4547-99AF-FCA3CF6C84D1}" srcOrd="0" destOrd="1" presId="urn:microsoft.com/office/officeart/2005/8/layout/vList6"/>
    <dgm:cxn modelId="{6057BE14-D7B0-4A33-80FD-47C663BE76F0}" type="presOf" srcId="{873D4B02-DE8D-4D23-BD4A-42027463C5D4}" destId="{9E500A63-01BE-4953-B4D7-A7FAB72E11B5}" srcOrd="0" destOrd="0" presId="urn:microsoft.com/office/officeart/2005/8/layout/vList6"/>
    <dgm:cxn modelId="{03BD2645-151D-4B55-BA67-E7F719AD8B21}" srcId="{873D4B02-DE8D-4D23-BD4A-42027463C5D4}" destId="{CFD4BB34-00F6-4E89-9AB9-1C13143C64EF}" srcOrd="0" destOrd="0" parTransId="{D6D47E79-B893-4ED0-A860-5A3A0B67B270}" sibTransId="{031719B9-FEF6-49AA-B0B3-FD6C2F0BCB4F}"/>
    <dgm:cxn modelId="{3A4EEB58-54D0-4690-AD8A-7A441B5B9A99}" srcId="{C3CC74F1-D20F-43F1-B723-A4BA51B62512}" destId="{873D4B02-DE8D-4D23-BD4A-42027463C5D4}" srcOrd="0" destOrd="0" parTransId="{57F5B90A-CEA8-43DE-94D2-749FBF56B05E}" sibTransId="{98313BDE-64A3-4A5F-A278-DF191D17857D}"/>
    <dgm:cxn modelId="{A8BC07B3-2546-4886-8AC2-089A68C37752}" srcId="{873D4B02-DE8D-4D23-BD4A-42027463C5D4}" destId="{C5D4050C-CB25-4684-AD0E-3301F1C7219C}" srcOrd="1" destOrd="0" parTransId="{34F4BB96-D328-45AC-B756-5746855E858D}" sibTransId="{EE7A3684-FBFE-466A-BFA9-77B08E4D213F}"/>
    <dgm:cxn modelId="{5D5C34D0-E80D-46CA-8880-6DCE183280B3}" type="presOf" srcId="{C3CC74F1-D20F-43F1-B723-A4BA51B62512}" destId="{D078D34C-4DE6-45A1-B24B-6148A988B5E0}" srcOrd="0" destOrd="0" presId="urn:microsoft.com/office/officeart/2005/8/layout/vList6"/>
    <dgm:cxn modelId="{F83DD9DE-7F76-4BCC-AE98-B5C3D3158561}" type="presParOf" srcId="{D078D34C-4DE6-45A1-B24B-6148A988B5E0}" destId="{041145B0-B627-43DF-A997-A93EBABD7D87}" srcOrd="0" destOrd="0" presId="urn:microsoft.com/office/officeart/2005/8/layout/vList6"/>
    <dgm:cxn modelId="{070C1C29-736E-4A55-9004-9A1099589411}" type="presParOf" srcId="{041145B0-B627-43DF-A997-A93EBABD7D87}" destId="{9E500A63-01BE-4953-B4D7-A7FAB72E11B5}" srcOrd="0" destOrd="0" presId="urn:microsoft.com/office/officeart/2005/8/layout/vList6"/>
    <dgm:cxn modelId="{E4690AE5-621A-4247-8D42-5A11891D087A}" type="presParOf" srcId="{041145B0-B627-43DF-A997-A93EBABD7D87}" destId="{10C30A81-B0E9-4547-99AF-FCA3CF6C84D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r"/>
          <a:endParaRPr lang="en-US" sz="2200" dirty="0">
            <a:latin typeface="Arial" panose="020B0604020202020204" pitchFamily="34" charset="0"/>
            <a:cs typeface="Arial" panose="020B0604020202020204" pitchFamily="34" charset="0"/>
          </a:endParaRPr>
        </a:p>
        <a:p>
          <a:pPr algn="ctr"/>
          <a:r>
            <a:rPr lang="ar-SY" sz="2200" b="1" dirty="0">
              <a:latin typeface="Arial" panose="020B0604020202020204" pitchFamily="34" charset="0"/>
              <a:cs typeface="Arial" panose="020B0604020202020204" pitchFamily="34" charset="0"/>
            </a:rPr>
            <a:t>أولاً- التفسير التشريعي(التفسير الرسمي) :</a:t>
          </a:r>
          <a:endParaRPr lang="en-US" sz="2200" b="1" dirty="0">
            <a:latin typeface="Arial" panose="020B0604020202020204" pitchFamily="34" charset="0"/>
            <a:cs typeface="Arial" panose="020B0604020202020204" pitchFamily="34" charset="0"/>
          </a:endParaRPr>
        </a:p>
        <a:p>
          <a:pPr algn="r"/>
          <a:endParaRPr lang="en-US" sz="2200"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وهو التفسير الذي يصدر عن السلطة التشريعية، ممثلة بمجلس الشعب عموماً أو رئيس الجمهورية في حالات خاصة.  والتفسير التشريعي على نوعين:</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8ABD7383-49E7-421A-A603-198DD5C38D87}">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تفسير سابق: أي يوجد التفسير التشريعي مسبقاً في النص القانوني عينه.</a:t>
          </a:r>
          <a:endParaRPr lang="en-US" sz="2200" dirty="0">
            <a:latin typeface="Arial" panose="020B0604020202020204" pitchFamily="34" charset="0"/>
            <a:cs typeface="Arial" panose="020B0604020202020204" pitchFamily="34" charset="0"/>
          </a:endParaRPr>
        </a:p>
      </dgm:t>
    </dgm:pt>
    <dgm:pt modelId="{4E3A70E7-A0A3-497D-8F08-DB274F12848D}" type="parTrans" cxnId="{71E25F9C-01AF-405B-B318-C824AC09CE5A}">
      <dgm:prSet/>
      <dgm:spPr/>
      <dgm:t>
        <a:bodyPr/>
        <a:lstStyle/>
        <a:p>
          <a:endParaRPr lang="en-US"/>
        </a:p>
      </dgm:t>
    </dgm:pt>
    <dgm:pt modelId="{D6D60692-3E60-4A9B-A6D5-A1ED0FCE23FD}" type="sibTrans" cxnId="{71E25F9C-01AF-405B-B318-C824AC09CE5A}">
      <dgm:prSet/>
      <dgm:spPr/>
      <dgm:t>
        <a:bodyPr/>
        <a:lstStyle/>
        <a:p>
          <a:endParaRPr lang="en-US"/>
        </a:p>
      </dgm:t>
    </dgm:pt>
    <dgm:pt modelId="{C5656886-043B-44EA-8517-FB4DDA2E6B0B}">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التفسير اللاحق: الذي يأتي بعد أن يكون التطبيق قد كشف غموض القانون المعمول به.</a:t>
          </a:r>
          <a:endParaRPr lang="en-US" sz="2200" dirty="0">
            <a:latin typeface="Arial" panose="020B0604020202020204" pitchFamily="34" charset="0"/>
            <a:cs typeface="Arial" panose="020B0604020202020204" pitchFamily="34" charset="0"/>
          </a:endParaRPr>
        </a:p>
      </dgm:t>
    </dgm:pt>
    <dgm:pt modelId="{BC5BAFC7-C75B-45FC-B461-25A6AB439272}" type="parTrans" cxnId="{3A63A856-236E-411E-B8DC-1DC89A2DCC97}">
      <dgm:prSet/>
      <dgm:spPr/>
      <dgm:t>
        <a:bodyPr/>
        <a:lstStyle/>
        <a:p>
          <a:endParaRPr lang="en-US"/>
        </a:p>
      </dgm:t>
    </dgm:pt>
    <dgm:pt modelId="{06EC2176-BCAF-483E-9E3D-77C842DFA16A}" type="sibTrans" cxnId="{3A63A856-236E-411E-B8DC-1DC89A2DCC97}">
      <dgm:prSet/>
      <dgm:spPr/>
      <dgm:t>
        <a:bodyPr/>
        <a:lstStyle/>
        <a:p>
          <a:endParaRPr lang="en-US"/>
        </a:p>
      </dgm:t>
    </dgm:pt>
    <dgm:pt modelId="{DFEBCD4D-BD38-4174-B9BA-DC4E7370479A}" type="pres">
      <dgm:prSet presAssocID="{6C058958-65F0-447A-A03A-5D4C123F3A23}" presName="Name0" presStyleCnt="0">
        <dgm:presLayoutVars>
          <dgm:dir val="rev"/>
          <dgm:animLvl val="lvl"/>
          <dgm:resizeHandles/>
        </dgm:presLayoutVars>
      </dgm:prSet>
      <dgm:spPr/>
    </dgm:pt>
    <dgm:pt modelId="{27C9E563-F240-415C-8899-F0937E98F158}" type="pres">
      <dgm:prSet presAssocID="{332BC397-47B3-4859-9B78-FD025743B9F0}" presName="linNode" presStyleCnt="0"/>
      <dgm:spPr/>
    </dgm:pt>
    <dgm:pt modelId="{6BAC29F6-50BD-4152-8F45-15E7A2D22CDD}" type="pres">
      <dgm:prSet presAssocID="{332BC397-47B3-4859-9B78-FD025743B9F0}" presName="parentShp" presStyleLbl="node1" presStyleIdx="0" presStyleCnt="1">
        <dgm:presLayoutVars>
          <dgm:bulletEnabled val="1"/>
        </dgm:presLayoutVars>
      </dgm:prSet>
      <dgm:spPr/>
    </dgm:pt>
    <dgm:pt modelId="{11E2CC06-F41A-4650-B226-C6B98CD31248}" type="pres">
      <dgm:prSet presAssocID="{332BC397-47B3-4859-9B78-FD025743B9F0}" presName="childShp" presStyleLbl="bgAccFollowNode1" presStyleIdx="0" presStyleCnt="1">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6A51371B-AF18-4546-BEBB-6BF3A6D31CD6}" type="presOf" srcId="{ED9B2A37-14B9-4CA0-8872-9E9720020B6D}" destId="{11E2CC06-F41A-4650-B226-C6B98CD31248}" srcOrd="0" destOrd="0" presId="urn:microsoft.com/office/officeart/2005/8/layout/vList6"/>
    <dgm:cxn modelId="{AB837440-7FC4-4980-981D-FFF07A8DEFB2}" type="presOf" srcId="{6C058958-65F0-447A-A03A-5D4C123F3A23}" destId="{DFEBCD4D-BD38-4174-B9BA-DC4E7370479A}" srcOrd="0" destOrd="0" presId="urn:microsoft.com/office/officeart/2005/8/layout/vList6"/>
    <dgm:cxn modelId="{FDCD146E-4F51-4A01-8E32-D337E5426B19}" type="presOf" srcId="{C5656886-043B-44EA-8517-FB4DDA2E6B0B}" destId="{11E2CC06-F41A-4650-B226-C6B98CD31248}" srcOrd="0" destOrd="2" presId="urn:microsoft.com/office/officeart/2005/8/layout/vList6"/>
    <dgm:cxn modelId="{3A63A856-236E-411E-B8DC-1DC89A2DCC97}" srcId="{332BC397-47B3-4859-9B78-FD025743B9F0}" destId="{C5656886-043B-44EA-8517-FB4DDA2E6B0B}" srcOrd="2" destOrd="0" parTransId="{BC5BAFC7-C75B-45FC-B461-25A6AB439272}" sibTransId="{06EC2176-BCAF-483E-9E3D-77C842DFA16A}"/>
    <dgm:cxn modelId="{71E25F9C-01AF-405B-B318-C824AC09CE5A}" srcId="{332BC397-47B3-4859-9B78-FD025743B9F0}" destId="{8ABD7383-49E7-421A-A603-198DD5C38D87}" srcOrd="1" destOrd="0" parTransId="{4E3A70E7-A0A3-497D-8F08-DB274F12848D}" sibTransId="{D6D60692-3E60-4A9B-A6D5-A1ED0FCE23FD}"/>
    <dgm:cxn modelId="{A71FCBBE-D7F0-435E-801E-AFF2570F533F}" type="presOf" srcId="{8ABD7383-49E7-421A-A603-198DD5C38D87}" destId="{11E2CC06-F41A-4650-B226-C6B98CD31248}" srcOrd="0" destOrd="1" presId="urn:microsoft.com/office/officeart/2005/8/layout/vList6"/>
    <dgm:cxn modelId="{6DC840FE-3F31-4593-97BC-4266DB635027}" type="presOf" srcId="{332BC397-47B3-4859-9B78-FD025743B9F0}" destId="{6BAC29F6-50BD-4152-8F45-15E7A2D22CDD}" srcOrd="0" destOrd="0" presId="urn:microsoft.com/office/officeart/2005/8/layout/vList6"/>
    <dgm:cxn modelId="{D1D4BDBC-9120-4D58-BC31-4D515EA0B706}" type="presParOf" srcId="{DFEBCD4D-BD38-4174-B9BA-DC4E7370479A}" destId="{27C9E563-F240-415C-8899-F0937E98F158}" srcOrd="0" destOrd="0" presId="urn:microsoft.com/office/officeart/2005/8/layout/vList6"/>
    <dgm:cxn modelId="{0669B67E-9CD6-4BCD-88DA-CEA5D809ECED}" type="presParOf" srcId="{27C9E563-F240-415C-8899-F0937E98F158}" destId="{6BAC29F6-50BD-4152-8F45-15E7A2D22CDD}" srcOrd="0" destOrd="0" presId="urn:microsoft.com/office/officeart/2005/8/layout/vList6"/>
    <dgm:cxn modelId="{5B5F280B-64B4-4F80-8585-7627F18FD9A0}" type="presParOf" srcId="{27C9E563-F240-415C-8899-F0937E98F158}" destId="{11E2CC06-F41A-4650-B226-C6B98CD3124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C72AFC-8A6E-4436-A494-40EFFEFD5649}">
      <dsp:nvSpPr>
        <dsp:cNvPr id="0" name=""/>
        <dsp:cNvSpPr/>
      </dsp:nvSpPr>
      <dsp:spPr>
        <a:xfrm rot="16200000">
          <a:off x="3722656" y="-3645828"/>
          <a:ext cx="1326674" cy="877062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يستطيع القاضي الجزائي اعتبار سلوك ما جرماً مالم يكن القانون قد نص القانون صراحة على ذلك، بمعنى أنه لا يجوز للقاضي أن يعتمد في التجريم تمهيداً للإدانة على القواعد الاجتماعية أو القواعد الأخلاقية أو قواعد الشريعة، أو على المنطق أو على العرف. فيتمثل السبيل الوحيد أمام القاضي بالاعتماد في الإدانة على نص قانوني صريح بالتجريم والعقاب. </a:t>
          </a:r>
          <a:endParaRPr lang="en-US" sz="2200" kern="1200" dirty="0">
            <a:latin typeface="Arial" panose="020B0604020202020204" pitchFamily="34" charset="0"/>
            <a:cs typeface="Arial" panose="020B0604020202020204" pitchFamily="34" charset="0"/>
          </a:endParaRPr>
        </a:p>
      </dsp:txBody>
      <dsp:txXfrm rot="5400000">
        <a:off x="65443" y="140911"/>
        <a:ext cx="8705864" cy="1197148"/>
      </dsp:txXfrm>
    </dsp:sp>
    <dsp:sp modelId="{CF76181F-FDA1-464B-AE75-BF4CF5DDBB01}">
      <dsp:nvSpPr>
        <dsp:cNvPr id="0" name=""/>
        <dsp:cNvSpPr/>
      </dsp:nvSpPr>
      <dsp:spPr>
        <a:xfrm>
          <a:off x="8771307" y="1736"/>
          <a:ext cx="1952457" cy="147549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a:t>
          </a:r>
          <a:endParaRPr lang="en-US" sz="2200" b="1" kern="1200" dirty="0">
            <a:latin typeface="Arial" panose="020B0604020202020204" pitchFamily="34" charset="0"/>
            <a:cs typeface="Arial" panose="020B0604020202020204" pitchFamily="34" charset="0"/>
          </a:endParaRPr>
        </a:p>
      </dsp:txBody>
      <dsp:txXfrm>
        <a:off x="8843335" y="73764"/>
        <a:ext cx="1808401" cy="1331439"/>
      </dsp:txXfrm>
    </dsp:sp>
    <dsp:sp modelId="{54E852DD-6D0F-4976-8151-CFE33985B8E0}">
      <dsp:nvSpPr>
        <dsp:cNvPr id="0" name=""/>
        <dsp:cNvSpPr/>
      </dsp:nvSpPr>
      <dsp:spPr>
        <a:xfrm rot="16200000">
          <a:off x="3970831" y="-2337233"/>
          <a:ext cx="830323" cy="877062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يستحيل على القاضي الحكم بعقوبة لم ينص القانون عليها صراحة، فلا يمكنه الحكم بعقوبة واردة في مصادر القانون أو جرى العرف عليها أو تقتضيها الأخلاق. </a:t>
          </a:r>
          <a:endParaRPr lang="en-US" sz="2200" kern="1200" dirty="0">
            <a:latin typeface="Arial" panose="020B0604020202020204" pitchFamily="34" charset="0"/>
            <a:cs typeface="Arial" panose="020B0604020202020204" pitchFamily="34" charset="0"/>
          </a:endParaRPr>
        </a:p>
      </dsp:txBody>
      <dsp:txXfrm rot="5400000">
        <a:off x="41213" y="1673451"/>
        <a:ext cx="8730094" cy="749257"/>
      </dsp:txXfrm>
    </dsp:sp>
    <dsp:sp modelId="{94873EBE-323E-4139-B177-18AE1AE78EB8}">
      <dsp:nvSpPr>
        <dsp:cNvPr id="0" name=""/>
        <dsp:cNvSpPr/>
      </dsp:nvSpPr>
      <dsp:spPr>
        <a:xfrm>
          <a:off x="8771307" y="1529128"/>
          <a:ext cx="1952457" cy="1037904"/>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a:t>
          </a:r>
          <a:endParaRPr lang="en-US" sz="2200" kern="1200" dirty="0">
            <a:latin typeface="Arial" panose="020B0604020202020204" pitchFamily="34" charset="0"/>
            <a:cs typeface="Arial" panose="020B0604020202020204" pitchFamily="34" charset="0"/>
          </a:endParaRPr>
        </a:p>
      </dsp:txBody>
      <dsp:txXfrm>
        <a:off x="8821973" y="1579794"/>
        <a:ext cx="1851125" cy="936572"/>
      </dsp:txXfrm>
    </dsp:sp>
    <dsp:sp modelId="{78BA436D-2B19-4316-8582-CDDAF47A35A5}">
      <dsp:nvSpPr>
        <dsp:cNvPr id="0" name=""/>
        <dsp:cNvSpPr/>
      </dsp:nvSpPr>
      <dsp:spPr>
        <a:xfrm rot="16200000">
          <a:off x="3970831" y="-1247433"/>
          <a:ext cx="830323" cy="877062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يجوز للقاضي، تحت أي مسوغ أو عذر، أن يستبدل عقوبة أخرى، لم ينص عليها القانون صراحة، بالعقوبة المنصوص عليها صراحة في القانون.</a:t>
          </a:r>
          <a:endParaRPr lang="en-US" sz="2200" kern="1200" dirty="0">
            <a:latin typeface="Arial" panose="020B0604020202020204" pitchFamily="34" charset="0"/>
            <a:cs typeface="Arial" panose="020B0604020202020204" pitchFamily="34" charset="0"/>
          </a:endParaRPr>
        </a:p>
      </dsp:txBody>
      <dsp:txXfrm rot="5400000">
        <a:off x="41213" y="2763251"/>
        <a:ext cx="8730094" cy="749257"/>
      </dsp:txXfrm>
    </dsp:sp>
    <dsp:sp modelId="{9F89F04E-6D0D-4690-8076-10644B1FCB15}">
      <dsp:nvSpPr>
        <dsp:cNvPr id="0" name=""/>
        <dsp:cNvSpPr/>
      </dsp:nvSpPr>
      <dsp:spPr>
        <a:xfrm>
          <a:off x="8771307" y="2618928"/>
          <a:ext cx="1952457" cy="1037904"/>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a:t>
          </a:r>
          <a:endParaRPr lang="en-US" sz="2200" b="1" kern="1200" dirty="0">
            <a:latin typeface="Arial" panose="020B0604020202020204" pitchFamily="34" charset="0"/>
            <a:cs typeface="Arial" panose="020B0604020202020204" pitchFamily="34" charset="0"/>
          </a:endParaRPr>
        </a:p>
      </dsp:txBody>
      <dsp:txXfrm>
        <a:off x="8821973" y="2669594"/>
        <a:ext cx="1851125" cy="9365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385D3B-C4CD-47C7-A37B-F94B29AF7A6C}">
      <dsp:nvSpPr>
        <dsp:cNvPr id="0" name=""/>
        <dsp:cNvSpPr/>
      </dsp:nvSpPr>
      <dsp:spPr>
        <a:xfrm rot="10800000">
          <a:off x="0" y="0"/>
          <a:ext cx="6603999" cy="344311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هو التفسير الذي يقوم به رجال القانون من فقهاء الحقوق وشرّاحها، الموضوعة في كتبهم أو بحوثهم المنشورة، أو تعليقاتهم على الأحكام القضائية، بغية تحليل النصوص القانونية وشرحها، ضمن إطار النظريات العامة والمبادئ الأساسية التي قررها المشرع .</a:t>
          </a:r>
          <a:endParaRPr lang="en-US" sz="2200" kern="1200" dirty="0">
            <a:latin typeface="Arial" panose="020B0604020202020204" pitchFamily="34" charset="0"/>
            <a:cs typeface="Arial" panose="020B0604020202020204" pitchFamily="34" charset="0"/>
          </a:endParaRPr>
        </a:p>
      </dsp:txBody>
      <dsp:txXfrm rot="10800000">
        <a:off x="1291167" y="430389"/>
        <a:ext cx="5312832" cy="2582333"/>
      </dsp:txXfrm>
    </dsp:sp>
    <dsp:sp modelId="{6B117C9C-9B20-4E91-9571-92F578179D80}">
      <dsp:nvSpPr>
        <dsp:cNvPr id="0" name=""/>
        <dsp:cNvSpPr/>
      </dsp:nvSpPr>
      <dsp:spPr>
        <a:xfrm>
          <a:off x="6603999" y="0"/>
          <a:ext cx="4402666" cy="344311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التفسير الفقهي (التفسير العلمي) :</a:t>
          </a:r>
          <a:endParaRPr lang="en-US" sz="2200" kern="1200" dirty="0">
            <a:latin typeface="Arial" panose="020B0604020202020204" pitchFamily="34" charset="0"/>
            <a:cs typeface="Arial" panose="020B0604020202020204" pitchFamily="34" charset="0"/>
          </a:endParaRPr>
        </a:p>
      </dsp:txBody>
      <dsp:txXfrm>
        <a:off x="6772078" y="168079"/>
        <a:ext cx="4066508" cy="310695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481BE1-25FC-4072-A54A-75787C3E01C3}">
      <dsp:nvSpPr>
        <dsp:cNvPr id="0" name=""/>
        <dsp:cNvSpPr/>
      </dsp:nvSpPr>
      <dsp:spPr>
        <a:xfrm rot="10800000">
          <a:off x="0" y="0"/>
          <a:ext cx="6285652" cy="3183468"/>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هو التفسير الصادر عن المحاكم في أحكامها وقراراتها القضائية يقومون به عفواً دون طلب من أحد. </a:t>
          </a:r>
          <a:endParaRPr lang="en-US" sz="2200" kern="1200" dirty="0">
            <a:latin typeface="Arial" panose="020B0604020202020204" pitchFamily="34" charset="0"/>
            <a:cs typeface="Arial" panose="020B0604020202020204" pitchFamily="34" charset="0"/>
          </a:endParaRPr>
        </a:p>
      </dsp:txBody>
      <dsp:txXfrm rot="10800000">
        <a:off x="1193800" y="397933"/>
        <a:ext cx="5091852" cy="2387601"/>
      </dsp:txXfrm>
    </dsp:sp>
    <dsp:sp modelId="{0EB0CD2A-E23C-49D3-89A9-0C0B6AA862A2}">
      <dsp:nvSpPr>
        <dsp:cNvPr id="0" name=""/>
        <dsp:cNvSpPr/>
      </dsp:nvSpPr>
      <dsp:spPr>
        <a:xfrm>
          <a:off x="6285652" y="0"/>
          <a:ext cx="4190435" cy="3183468"/>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التفسير القضائي : </a:t>
          </a:r>
          <a:endParaRPr lang="en-US" sz="2200" b="1" kern="1200" dirty="0">
            <a:latin typeface="Arial" panose="020B0604020202020204" pitchFamily="34" charset="0"/>
            <a:cs typeface="Arial" panose="020B0604020202020204" pitchFamily="34" charset="0"/>
          </a:endParaRPr>
        </a:p>
      </dsp:txBody>
      <dsp:txXfrm>
        <a:off x="6441056" y="155404"/>
        <a:ext cx="3879627" cy="28726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775D7-1DBC-4FE5-8237-79633FABD751}">
      <dsp:nvSpPr>
        <dsp:cNvPr id="0" name=""/>
        <dsp:cNvSpPr/>
      </dsp:nvSpPr>
      <dsp:spPr>
        <a:xfrm>
          <a:off x="5700630" y="18486"/>
          <a:ext cx="4683474" cy="748800"/>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التفسير اللغوي والاصطلاحي</a:t>
          </a:r>
          <a:endParaRPr lang="en-US" sz="2200" b="1" kern="1200" dirty="0">
            <a:latin typeface="Arial" panose="020B0604020202020204" pitchFamily="34" charset="0"/>
            <a:cs typeface="Arial" panose="020B0604020202020204" pitchFamily="34" charset="0"/>
          </a:endParaRPr>
        </a:p>
      </dsp:txBody>
      <dsp:txXfrm>
        <a:off x="5700630" y="18486"/>
        <a:ext cx="4683474" cy="748800"/>
      </dsp:txXfrm>
    </dsp:sp>
    <dsp:sp modelId="{FB278121-A6FB-41AE-BFA4-AECCBBC6E93E}">
      <dsp:nvSpPr>
        <dsp:cNvPr id="0" name=""/>
        <dsp:cNvSpPr/>
      </dsp:nvSpPr>
      <dsp:spPr>
        <a:xfrm>
          <a:off x="5700630" y="767286"/>
          <a:ext cx="4683474" cy="1472006"/>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ويعني أن يستعين القاضي باللغة التي كتب بها النص وباللغة القانونية لكشف معاني ألفاظ النص وعباراته.</a:t>
          </a:r>
          <a:endParaRPr lang="en-US" sz="2200" kern="1200" dirty="0">
            <a:latin typeface="Arial" panose="020B0604020202020204" pitchFamily="34" charset="0"/>
            <a:cs typeface="Arial" panose="020B0604020202020204" pitchFamily="34" charset="0"/>
          </a:endParaRPr>
        </a:p>
      </dsp:txBody>
      <dsp:txXfrm>
        <a:off x="5700630" y="767286"/>
        <a:ext cx="4683474" cy="1472006"/>
      </dsp:txXfrm>
    </dsp:sp>
    <dsp:sp modelId="{15BC2EF1-D84F-42CF-A0F7-3E86D20EDAD3}">
      <dsp:nvSpPr>
        <dsp:cNvPr id="0" name=""/>
        <dsp:cNvSpPr/>
      </dsp:nvSpPr>
      <dsp:spPr>
        <a:xfrm>
          <a:off x="6131" y="18486"/>
          <a:ext cx="5109946" cy="748800"/>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التفسير المنطقي </a:t>
          </a:r>
          <a:endParaRPr lang="en-US" sz="2200" kern="1200" dirty="0">
            <a:latin typeface="Arial" panose="020B0604020202020204" pitchFamily="34" charset="0"/>
            <a:cs typeface="Arial" panose="020B0604020202020204" pitchFamily="34" charset="0"/>
          </a:endParaRPr>
        </a:p>
      </dsp:txBody>
      <dsp:txXfrm>
        <a:off x="6131" y="18486"/>
        <a:ext cx="5109946" cy="748800"/>
      </dsp:txXfrm>
    </dsp:sp>
    <dsp:sp modelId="{76FC23C2-DC66-4A13-813E-DA821CF2621D}">
      <dsp:nvSpPr>
        <dsp:cNvPr id="0" name=""/>
        <dsp:cNvSpPr/>
      </dsp:nvSpPr>
      <dsp:spPr>
        <a:xfrm>
          <a:off x="6131" y="767286"/>
          <a:ext cx="5109946" cy="1472006"/>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وهو تَفهُّم روح النص وقصد الشارع منه وغايته منه عن طريق تحليله في ضوء سياقه، بالاستعانة بالمذكرة الإيضاحية له، والأعمال التحضيرية التي سبقته.</a:t>
          </a:r>
          <a:endParaRPr lang="en-US" sz="2200" kern="1200" dirty="0">
            <a:latin typeface="Arial" panose="020B0604020202020204" pitchFamily="34" charset="0"/>
            <a:cs typeface="Arial" panose="020B0604020202020204" pitchFamily="34" charset="0"/>
          </a:endParaRPr>
        </a:p>
      </dsp:txBody>
      <dsp:txXfrm>
        <a:off x="6131" y="767286"/>
        <a:ext cx="5109946" cy="147200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775D7-1DBC-4FE5-8237-79633FABD751}">
      <dsp:nvSpPr>
        <dsp:cNvPr id="0" name=""/>
        <dsp:cNvSpPr/>
      </dsp:nvSpPr>
      <dsp:spPr>
        <a:xfrm>
          <a:off x="5199395" y="6653"/>
          <a:ext cx="4934344" cy="979200"/>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التفسير الضيق للنصوص الجزائية :</a:t>
          </a:r>
          <a:endParaRPr lang="en-US" sz="2200" b="1" kern="1200" dirty="0">
            <a:latin typeface="Arial" panose="020B0604020202020204" pitchFamily="34" charset="0"/>
            <a:cs typeface="Arial" panose="020B0604020202020204" pitchFamily="34" charset="0"/>
          </a:endParaRPr>
        </a:p>
      </dsp:txBody>
      <dsp:txXfrm>
        <a:off x="5199395" y="6653"/>
        <a:ext cx="4934344" cy="979200"/>
      </dsp:txXfrm>
    </dsp:sp>
    <dsp:sp modelId="{FB278121-A6FB-41AE-BFA4-AECCBBC6E93E}">
      <dsp:nvSpPr>
        <dsp:cNvPr id="0" name=""/>
        <dsp:cNvSpPr/>
      </dsp:nvSpPr>
      <dsp:spPr>
        <a:xfrm>
          <a:off x="5199395" y="985853"/>
          <a:ext cx="4934344" cy="1773270"/>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القاضي الجزائي فمقيد بقاعدة "التفسير الضيق للنصوص الجزائية". وتفرض هذه القاعدة على القاضي الجزائي أن يتقيد بالنص، فلا يتوسع في تفسيره، حتى لا يخلق جرائم أو عقوبات جديدة.</a:t>
          </a:r>
          <a:endParaRPr lang="en-US" sz="2200" kern="1200" dirty="0">
            <a:latin typeface="Arial" panose="020B0604020202020204" pitchFamily="34" charset="0"/>
            <a:cs typeface="Arial" panose="020B0604020202020204" pitchFamily="34" charset="0"/>
          </a:endParaRPr>
        </a:p>
      </dsp:txBody>
      <dsp:txXfrm>
        <a:off x="5199395" y="985853"/>
        <a:ext cx="4934344" cy="1773270"/>
      </dsp:txXfrm>
    </dsp:sp>
    <dsp:sp modelId="{15BC2EF1-D84F-42CF-A0F7-3E86D20EDAD3}">
      <dsp:nvSpPr>
        <dsp:cNvPr id="0" name=""/>
        <dsp:cNvSpPr/>
      </dsp:nvSpPr>
      <dsp:spPr>
        <a:xfrm>
          <a:off x="2757" y="6653"/>
          <a:ext cx="4558453" cy="979200"/>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حظر القياس في النصوص الجزائية :</a:t>
          </a:r>
          <a:endParaRPr lang="en-US" sz="2200" kern="1200" dirty="0">
            <a:latin typeface="Arial" panose="020B0604020202020204" pitchFamily="34" charset="0"/>
            <a:cs typeface="Arial" panose="020B0604020202020204" pitchFamily="34" charset="0"/>
          </a:endParaRPr>
        </a:p>
      </dsp:txBody>
      <dsp:txXfrm>
        <a:off x="2757" y="6653"/>
        <a:ext cx="4558453" cy="979200"/>
      </dsp:txXfrm>
    </dsp:sp>
    <dsp:sp modelId="{76FC23C2-DC66-4A13-813E-DA821CF2621D}">
      <dsp:nvSpPr>
        <dsp:cNvPr id="0" name=""/>
        <dsp:cNvSpPr/>
      </dsp:nvSpPr>
      <dsp:spPr>
        <a:xfrm>
          <a:off x="2757" y="985853"/>
          <a:ext cx="4558453" cy="1773270"/>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رفض الفقه  والتشريعات الحديثة الأخذ بالقياس في القضايا الجزائية.</a:t>
          </a:r>
          <a:endParaRPr lang="en-US" sz="2200" kern="1200" dirty="0">
            <a:latin typeface="Arial" panose="020B0604020202020204" pitchFamily="34" charset="0"/>
            <a:cs typeface="Arial" panose="020B0604020202020204" pitchFamily="34" charset="0"/>
          </a:endParaRPr>
        </a:p>
      </dsp:txBody>
      <dsp:txXfrm>
        <a:off x="2757" y="985853"/>
        <a:ext cx="4558453" cy="17732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30BB8-49EF-4FBA-A9E3-E90A61FEFE58}">
      <dsp:nvSpPr>
        <dsp:cNvPr id="0" name=""/>
        <dsp:cNvSpPr/>
      </dsp:nvSpPr>
      <dsp:spPr>
        <a:xfrm rot="10800000">
          <a:off x="1325" y="789"/>
          <a:ext cx="7323714" cy="311794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يجوز تجريم فعل لم ينص من قبل على تجريمه، حتى تكتمل عناصر الركن المعنوي للجريمة المكونة من العلم والإرادة، </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سبق القول أن الفرد يقارن، قبل اختيار سلوك ما، بين المنفعة التي ستعود عليه منه وبين الألم الناجم عن اختياره.</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يضمن وجود مبدأ شرعية الجرائم والعقوبات وتطبيقه على نحو سليم وحدة القانون واستقرار التعامل.</a:t>
          </a:r>
          <a:endParaRPr lang="en-US" sz="2200" kern="1200" dirty="0">
            <a:latin typeface="Arial" panose="020B0604020202020204" pitchFamily="34" charset="0"/>
            <a:cs typeface="Arial" panose="020B0604020202020204" pitchFamily="34" charset="0"/>
          </a:endParaRPr>
        </a:p>
      </dsp:txBody>
      <dsp:txXfrm rot="10800000">
        <a:off x="1170555" y="390532"/>
        <a:ext cx="6154484" cy="2338461"/>
      </dsp:txXfrm>
    </dsp:sp>
    <dsp:sp modelId="{837F5A0F-B641-4D26-AE9C-324E78AA387A}">
      <dsp:nvSpPr>
        <dsp:cNvPr id="0" name=""/>
        <dsp:cNvSpPr/>
      </dsp:nvSpPr>
      <dsp:spPr>
        <a:xfrm>
          <a:off x="7325039" y="307623"/>
          <a:ext cx="2867062" cy="2504278"/>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المسوغات الفلسفية: </a:t>
          </a:r>
          <a:endParaRPr lang="en-US" sz="2200" b="1" kern="1200" dirty="0">
            <a:latin typeface="Arial" panose="020B0604020202020204" pitchFamily="34" charset="0"/>
            <a:cs typeface="Arial" panose="020B0604020202020204" pitchFamily="34" charset="0"/>
          </a:endParaRPr>
        </a:p>
      </dsp:txBody>
      <dsp:txXfrm>
        <a:off x="7447288" y="429872"/>
        <a:ext cx="2622564" cy="22597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85075-A7E2-4BB0-BBE5-D622A421CAD3}">
      <dsp:nvSpPr>
        <dsp:cNvPr id="0" name=""/>
        <dsp:cNvSpPr/>
      </dsp:nvSpPr>
      <dsp:spPr>
        <a:xfrm rot="10800000">
          <a:off x="2390" y="1484"/>
          <a:ext cx="8048127" cy="328209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فالشرعية الجزائية لها وظيفة تثقيفية وتوجيهية ، فعلم الناس بنص التجريم والعقاب يردعهم عن ارتكاب الفعل الذي يجرمه النص، كما أن وجود هذا النص بذاته ضروري ليكون قاعدة سلوك يلتزم بها الناس ويعملون بهديها، سواء بدافع الرهبة أم بدافع حب النظام والتقيد بأوامر المشرع ونواهيه .</a:t>
          </a:r>
          <a:endParaRPr lang="en-US" sz="2200" kern="1200" dirty="0">
            <a:latin typeface="Arial" panose="020B0604020202020204" pitchFamily="34" charset="0"/>
            <a:cs typeface="Arial" panose="020B0604020202020204" pitchFamily="34" charset="0"/>
          </a:endParaRPr>
        </a:p>
      </dsp:txBody>
      <dsp:txXfrm rot="10800000">
        <a:off x="1233176" y="411746"/>
        <a:ext cx="6817341" cy="2461573"/>
      </dsp:txXfrm>
    </dsp:sp>
    <dsp:sp modelId="{CD33DC9A-813A-4D1F-99D3-41A988168748}">
      <dsp:nvSpPr>
        <dsp:cNvPr id="0" name=""/>
        <dsp:cNvSpPr/>
      </dsp:nvSpPr>
      <dsp:spPr>
        <a:xfrm>
          <a:off x="8050518" y="366911"/>
          <a:ext cx="2874735" cy="255124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المسوغات النفسية: </a:t>
          </a:r>
          <a:endParaRPr lang="en-US" sz="2200" kern="1200" dirty="0">
            <a:latin typeface="Arial" panose="020B0604020202020204" pitchFamily="34" charset="0"/>
            <a:cs typeface="Arial" panose="020B0604020202020204" pitchFamily="34" charset="0"/>
          </a:endParaRPr>
        </a:p>
      </dsp:txBody>
      <dsp:txXfrm>
        <a:off x="8175059" y="491452"/>
        <a:ext cx="2625653" cy="23021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5A6F5A-BA48-4CCE-A6BE-7E10779A5808}">
      <dsp:nvSpPr>
        <dsp:cNvPr id="0" name=""/>
        <dsp:cNvSpPr/>
      </dsp:nvSpPr>
      <dsp:spPr>
        <a:xfrm rot="10800000">
          <a:off x="67723" y="0"/>
          <a:ext cx="7401021" cy="2811904"/>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مبدأ شرعية الجرائم والعقوبات ضمان للأمن وللحريات الفردية، فهذا المبدأ لا يجيز للسلطة القضائية أو السلطة التنفيذية توقيف الأشخاص أو تقييد حريتهم أو محاكمتهم إلا إذا قاموا بفعل ينص القانون على أنه جريمة، ويعاقب عليه بعقوبة جزائية. </a:t>
          </a:r>
          <a:endParaRPr lang="en-US" sz="2200" kern="1200" dirty="0">
            <a:latin typeface="Arial" panose="020B0604020202020204" pitchFamily="34" charset="0"/>
            <a:cs typeface="Arial" panose="020B0604020202020204" pitchFamily="34" charset="0"/>
          </a:endParaRPr>
        </a:p>
      </dsp:txBody>
      <dsp:txXfrm rot="10800000">
        <a:off x="1122187" y="351488"/>
        <a:ext cx="6346557" cy="2108928"/>
      </dsp:txXfrm>
    </dsp:sp>
    <dsp:sp modelId="{45074C23-BE7E-4E4E-8F6A-3500EE5EE176}">
      <dsp:nvSpPr>
        <dsp:cNvPr id="0" name=""/>
        <dsp:cNvSpPr/>
      </dsp:nvSpPr>
      <dsp:spPr>
        <a:xfrm>
          <a:off x="7468745" y="235215"/>
          <a:ext cx="3120242" cy="234147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المسوغات السياسية: </a:t>
          </a:r>
          <a:endParaRPr lang="en-US" sz="2200" b="1" kern="1200" dirty="0">
            <a:latin typeface="Arial" panose="020B0604020202020204" pitchFamily="34" charset="0"/>
            <a:cs typeface="Arial" panose="020B0604020202020204" pitchFamily="34" charset="0"/>
          </a:endParaRPr>
        </a:p>
      </dsp:txBody>
      <dsp:txXfrm>
        <a:off x="7583046" y="349516"/>
        <a:ext cx="2891640" cy="21128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0E8A2-0765-47CE-8DA1-8DC9F2E6181B}">
      <dsp:nvSpPr>
        <dsp:cNvPr id="0" name=""/>
        <dsp:cNvSpPr/>
      </dsp:nvSpPr>
      <dsp:spPr>
        <a:xfrm rot="10800000">
          <a:off x="3680" y="0"/>
          <a:ext cx="8325620" cy="303953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ليقف مبدأ شرعية الجرائم والعقوبات حجر عثرة أمام المجتمع في مواجهة أنواع السلوك البشري الخطرة التي تخلقها الحضارة الإنسانية المتشعبة، والحياة الاجتماعية المتشابكة، والنظم السياسية والاقتصادية المتطورة، خاصة إذا كانت  سريعة التغير والتجدد والتحول، بما لا يمكن مقارنته بجمود النصوص، وثبات التشريعات، وتأخر المشرع في المبادرة والرد على الأفعال التي تهدد أمن المجتمع ونظامه . علماً أنه  لا يمكن للنصوص التشريعية مهما كان عددها أن تحيط بجميع الأفعال التي تستحق التجريم والعقاب.</a:t>
          </a:r>
          <a:endParaRPr lang="en-US" sz="2200" kern="1200" dirty="0">
            <a:latin typeface="Arial" panose="020B0604020202020204" pitchFamily="34" charset="0"/>
            <a:cs typeface="Arial" panose="020B0604020202020204" pitchFamily="34" charset="0"/>
          </a:endParaRPr>
        </a:p>
      </dsp:txBody>
      <dsp:txXfrm rot="10800000">
        <a:off x="1143504" y="379941"/>
        <a:ext cx="7185796" cy="2279649"/>
      </dsp:txXfrm>
    </dsp:sp>
    <dsp:sp modelId="{6EB9D738-9BAF-43A0-B1EC-57E10CBB28D1}">
      <dsp:nvSpPr>
        <dsp:cNvPr id="0" name=""/>
        <dsp:cNvSpPr/>
      </dsp:nvSpPr>
      <dsp:spPr>
        <a:xfrm>
          <a:off x="8329301" y="300229"/>
          <a:ext cx="2666855" cy="243907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a:t>
          </a:r>
          <a:endParaRPr lang="en-US" sz="2200" b="1" kern="1200" dirty="0">
            <a:latin typeface="Arial" panose="020B0604020202020204" pitchFamily="34" charset="0"/>
            <a:cs typeface="Arial" panose="020B0604020202020204" pitchFamily="34" charset="0"/>
          </a:endParaRPr>
        </a:p>
      </dsp:txBody>
      <dsp:txXfrm>
        <a:off x="8448367" y="419295"/>
        <a:ext cx="2428723" cy="22009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682D33-2167-486C-87BC-D6CD8B01E593}">
      <dsp:nvSpPr>
        <dsp:cNvPr id="0" name=""/>
        <dsp:cNvSpPr/>
      </dsp:nvSpPr>
      <dsp:spPr>
        <a:xfrm rot="10800000">
          <a:off x="4609" y="0"/>
          <a:ext cx="7998576" cy="325638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يقف مبدأ شرعية الجرائم والعقاب عقبة بين القاضي وبين اختيار الجزاء الملائم لشخصية المجرم لأن المشرع يأخذ بالحسبان، حين النص على العقوبة، في نوعها ومقدارها، جسامة الجريمة، أو خطورتها على الفرد والمجتمع، وهو لا يهتم كثيراً بشخصية المجرم لعدم قدرته على التحكم في حالات المجرمين الكثيرة والمتنوعة . </a:t>
          </a:r>
          <a:endParaRPr lang="en-US" sz="2200" kern="1200" dirty="0">
            <a:latin typeface="Arial" panose="020B0604020202020204" pitchFamily="34" charset="0"/>
            <a:cs typeface="Arial" panose="020B0604020202020204" pitchFamily="34" charset="0"/>
          </a:endParaRPr>
        </a:p>
      </dsp:txBody>
      <dsp:txXfrm rot="10800000">
        <a:off x="1225752" y="407048"/>
        <a:ext cx="6777433" cy="2442286"/>
      </dsp:txXfrm>
    </dsp:sp>
    <dsp:sp modelId="{51A63283-2858-4047-AC5D-4972953C3F18}">
      <dsp:nvSpPr>
        <dsp:cNvPr id="0" name=""/>
        <dsp:cNvSpPr/>
      </dsp:nvSpPr>
      <dsp:spPr>
        <a:xfrm>
          <a:off x="8003185" y="393957"/>
          <a:ext cx="2197176" cy="246846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a:t>
          </a:r>
          <a:endParaRPr lang="en-US" sz="2200" kern="1200" dirty="0">
            <a:latin typeface="Arial" panose="020B0604020202020204" pitchFamily="34" charset="0"/>
            <a:cs typeface="Arial" panose="020B0604020202020204" pitchFamily="34" charset="0"/>
          </a:endParaRPr>
        </a:p>
      </dsp:txBody>
      <dsp:txXfrm>
        <a:off x="8110442" y="501214"/>
        <a:ext cx="1982662" cy="225395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8C8980-0CD7-4A26-8C19-8D042CED0B87}">
      <dsp:nvSpPr>
        <dsp:cNvPr id="0" name=""/>
        <dsp:cNvSpPr/>
      </dsp:nvSpPr>
      <dsp:spPr>
        <a:xfrm rot="10800000">
          <a:off x="4733" y="0"/>
          <a:ext cx="6250988" cy="252968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lrTx/>
            <a:buSzTx/>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ومثاله عندما يتدخل العرف ليسوغ فعلاً جرّمه القانون.</a:t>
          </a:r>
          <a:endParaRPr lang="ar-SY" sz="2200" kern="1200" dirty="0">
            <a:latin typeface="Arial" panose="020B0604020202020204" pitchFamily="34" charset="0"/>
            <a:cs typeface="Arial" panose="020B0604020202020204" pitchFamily="34" charset="0"/>
          </a:endParaRPr>
        </a:p>
      </dsp:txBody>
      <dsp:txXfrm rot="10800000">
        <a:off x="953364" y="316210"/>
        <a:ext cx="5302357" cy="1897262"/>
      </dsp:txXfrm>
    </dsp:sp>
    <dsp:sp modelId="{7006C5C9-0A1A-4B9D-BFB4-01DFF7B57094}">
      <dsp:nvSpPr>
        <dsp:cNvPr id="0" name=""/>
        <dsp:cNvSpPr/>
      </dsp:nvSpPr>
      <dsp:spPr>
        <a:xfrm>
          <a:off x="6255722" y="0"/>
          <a:ext cx="4344270" cy="252968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ClrTx/>
            <a:buSzTx/>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الحالة الأولى: دور أصيل في استبعاد العقاب أو تخفيفه</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379211" y="123489"/>
        <a:ext cx="4097292" cy="22827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30A81-B0E9-4547-99AF-FCA3CF6C84D1}">
      <dsp:nvSpPr>
        <dsp:cNvPr id="0" name=""/>
        <dsp:cNvSpPr/>
      </dsp:nvSpPr>
      <dsp:spPr>
        <a:xfrm rot="10800000">
          <a:off x="3857" y="0"/>
          <a:ext cx="6486445" cy="322862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عندما يتطلب تحديد عناصر بعض الجرائم  تطبيق قواعد غير جزائية.</a:t>
          </a:r>
          <a:endParaRPr lang="ar-SY" sz="2200" b="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عندما يحتاج القاضي إلى تحديد أركان بعض الجرائم بالاستعانة بالعرف كحل وحيد.</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rot="10800000">
        <a:off x="1214590" y="403578"/>
        <a:ext cx="5275712" cy="2421466"/>
      </dsp:txXfrm>
    </dsp:sp>
    <dsp:sp modelId="{9E500A63-01BE-4953-B4D7-A7FAB72E11B5}">
      <dsp:nvSpPr>
        <dsp:cNvPr id="0" name=""/>
        <dsp:cNvSpPr/>
      </dsp:nvSpPr>
      <dsp:spPr>
        <a:xfrm>
          <a:off x="6490303" y="0"/>
          <a:ext cx="4444771" cy="322862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الحالة الثانية: دور ثانوي: يتمثل في مظهرين: </a:t>
          </a:r>
          <a:endParaRPr lang="ar-SY" sz="2200" kern="1200" dirty="0">
            <a:latin typeface="Arial" panose="020B0604020202020204" pitchFamily="34" charset="0"/>
            <a:cs typeface="Arial" panose="020B0604020202020204" pitchFamily="34" charset="0"/>
          </a:endParaRPr>
        </a:p>
      </dsp:txBody>
      <dsp:txXfrm>
        <a:off x="6647911" y="157608"/>
        <a:ext cx="4129555" cy="291340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2CC06-F41A-4650-B226-C6B98CD31248}">
      <dsp:nvSpPr>
        <dsp:cNvPr id="0" name=""/>
        <dsp:cNvSpPr/>
      </dsp:nvSpPr>
      <dsp:spPr>
        <a:xfrm rot="10800000">
          <a:off x="0" y="0"/>
          <a:ext cx="6664959" cy="3454400"/>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وهو التفسير الذي يصدر عن السلطة التشريعية، ممثلة بمجلس الشعب عموماً أو رئيس الجمهورية في حالات خاصة.  والتفسير التشريعي على نوعين:</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تفسير سابق: أي يوجد التفسير التشريعي مسبقاً في النص القانوني عينه.</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التفسير اللاحق: الذي يأتي بعد أن يكون التطبيق قد كشف غموض القانون المعمول به.</a:t>
          </a:r>
          <a:endParaRPr lang="en-US" sz="2200" kern="1200" dirty="0">
            <a:latin typeface="Arial" panose="020B0604020202020204" pitchFamily="34" charset="0"/>
            <a:cs typeface="Arial" panose="020B0604020202020204" pitchFamily="34" charset="0"/>
          </a:endParaRPr>
        </a:p>
      </dsp:txBody>
      <dsp:txXfrm rot="10800000">
        <a:off x="1295400" y="431800"/>
        <a:ext cx="5369559" cy="2590800"/>
      </dsp:txXfrm>
    </dsp:sp>
    <dsp:sp modelId="{6BAC29F6-50BD-4152-8F45-15E7A2D22CDD}">
      <dsp:nvSpPr>
        <dsp:cNvPr id="0" name=""/>
        <dsp:cNvSpPr/>
      </dsp:nvSpPr>
      <dsp:spPr>
        <a:xfrm>
          <a:off x="6664959" y="0"/>
          <a:ext cx="4443306" cy="34544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r" defTabSz="977900">
            <a:lnSpc>
              <a:spcPct val="90000"/>
            </a:lnSpc>
            <a:spcBef>
              <a:spcPct val="0"/>
            </a:spcBef>
            <a:spcAft>
              <a:spcPct val="35000"/>
            </a:spcAft>
            <a:buNone/>
          </a:pPr>
          <a:endParaRPr lang="en-US" sz="2200" kern="1200" dirty="0">
            <a:latin typeface="Arial" panose="020B0604020202020204" pitchFamily="34" charset="0"/>
            <a:cs typeface="Arial" panose="020B0604020202020204" pitchFamily="34" charset="0"/>
          </a:endParaRPr>
        </a:p>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التفسير التشريعي(التفسير الرسمي) :</a:t>
          </a:r>
          <a:endParaRPr lang="en-US" sz="2200" b="1" kern="1200" dirty="0">
            <a:latin typeface="Arial" panose="020B0604020202020204" pitchFamily="34" charset="0"/>
            <a:cs typeface="Arial" panose="020B0604020202020204" pitchFamily="34" charset="0"/>
          </a:endParaRPr>
        </a:p>
        <a:p>
          <a:pPr marL="0" lvl="0" indent="0" algn="r" defTabSz="977900">
            <a:lnSpc>
              <a:spcPct val="90000"/>
            </a:lnSpc>
            <a:spcBef>
              <a:spcPct val="0"/>
            </a:spcBef>
            <a:spcAft>
              <a:spcPct val="35000"/>
            </a:spcAft>
            <a:buNone/>
          </a:pPr>
          <a:endParaRPr lang="en-US" sz="2200" kern="1200" dirty="0">
            <a:latin typeface="Arial" panose="020B0604020202020204" pitchFamily="34" charset="0"/>
            <a:cs typeface="Arial" panose="020B0604020202020204" pitchFamily="34" charset="0"/>
          </a:endParaRPr>
        </a:p>
      </dsp:txBody>
      <dsp:txXfrm>
        <a:off x="6833589" y="168630"/>
        <a:ext cx="4106046" cy="311714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الثالث: مسوغات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04004" y="2321866"/>
            <a:ext cx="11366667"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يستند أنصار مبدأ شرعية الجرائم والعقوبات على مجموعة من المسوغات هي التالية:</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1651711313"/>
              </p:ext>
            </p:extLst>
          </p:nvPr>
        </p:nvGraphicFramePr>
        <p:xfrm>
          <a:off x="1083733" y="3429000"/>
          <a:ext cx="10656711" cy="2811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779062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الرابع : تقويم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374755" y="2321866"/>
            <a:ext cx="11155660"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وجه إلى مبدأ شرعية الجرائم والعقوبات عدد من الانتقادات نذكر منها :</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1618366855"/>
              </p:ext>
            </p:extLst>
          </p:nvPr>
        </p:nvGraphicFramePr>
        <p:xfrm>
          <a:off x="598312" y="3086241"/>
          <a:ext cx="10999837" cy="3039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634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الرابع : تقويم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374755" y="2321866"/>
            <a:ext cx="11155660"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وجه إلى مبدأ شرعية الجرائم والعقوبات عدد من الانتقادات نذكر منها :</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495969102"/>
              </p:ext>
            </p:extLst>
          </p:nvPr>
        </p:nvGraphicFramePr>
        <p:xfrm>
          <a:off x="1259545" y="3087974"/>
          <a:ext cx="10204971" cy="32563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294674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الخامس: مصدر الشرعية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316089" y="2321866"/>
            <a:ext cx="11413067"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tabLst/>
              <a:defRPr/>
            </a:pPr>
            <a:r>
              <a:rPr kumimoji="0" lang="ar-SA" b="0" i="0" u="none" strike="noStrike" kern="1200" cap="none" spc="0" normalizeH="0" baseline="0" noProof="0" dirty="0">
                <a:ln>
                  <a:noFill/>
                </a:ln>
                <a:solidFill>
                  <a:prstClr val="black"/>
                </a:solidFill>
                <a:effectLst/>
                <a:uLnTx/>
                <a:uFillTx/>
              </a:rPr>
              <a:t>لا شك أن مصدر الشرعية هو "القانون" مأخوذاً بمعناه الواسع، الذي يضم الدستور والقانون والنظام واللائحة والمرسوم والقرار. </a:t>
            </a:r>
            <a:endParaRPr kumimoji="0" lang="ar-SY" b="0" i="0" u="none" strike="noStrike" kern="1200" cap="none" spc="0" normalizeH="0" baseline="0" noProof="0" dirty="0">
              <a:ln>
                <a:noFill/>
              </a:ln>
              <a:solidFill>
                <a:prstClr val="black"/>
              </a:solidFill>
              <a:effectLst/>
              <a:uLnTx/>
              <a:uFillTx/>
            </a:endParaRPr>
          </a:p>
          <a:p>
            <a:pPr marL="0" marR="0" lvl="0" indent="0" algn="r" defTabSz="914400" rtl="1" eaLnBrk="1" fontAlgn="auto" latinLnBrk="0" hangingPunct="1">
              <a:lnSpc>
                <a:spcPct val="150000"/>
              </a:lnSpc>
              <a:spcBef>
                <a:spcPts val="0"/>
              </a:spcBef>
              <a:spcAft>
                <a:spcPts val="0"/>
              </a:spcAft>
              <a:buClrTx/>
              <a:buSzTx/>
              <a:tabLst/>
              <a:defRPr/>
            </a:pPr>
            <a:r>
              <a:rPr kumimoji="0" lang="ar-SA" b="0" i="0" u="none" strike="noStrike" kern="1200" cap="none" spc="0" normalizeH="0" baseline="0" noProof="0" dirty="0">
                <a:ln>
                  <a:noFill/>
                </a:ln>
                <a:solidFill>
                  <a:prstClr val="black"/>
                </a:solidFill>
                <a:effectLst/>
                <a:uLnTx/>
                <a:uFillTx/>
              </a:rPr>
              <a:t>لمصادر القانون (العرف والشريعة الاسلامية ومبادىء القانون الطبيعي وقواعد العدالة) دور في القانون الجزائي في حالات استثنائية تتمثل في دورين:</a:t>
            </a:r>
            <a:endParaRPr kumimoji="0" lang="ar-SY" b="0" i="0" u="none" strike="noStrike" kern="1200" cap="none" spc="0" normalizeH="0" baseline="0" noProof="0" dirty="0">
              <a:ln>
                <a:noFill/>
              </a:ln>
              <a:solidFill>
                <a:prstClr val="black"/>
              </a:solidFill>
              <a:effectLst/>
              <a:uLnTx/>
              <a:uFillTx/>
            </a:endParaRPr>
          </a:p>
        </p:txBody>
      </p:sp>
      <p:graphicFrame>
        <p:nvGraphicFramePr>
          <p:cNvPr id="6" name="Diagram 5">
            <a:extLst>
              <a:ext uri="{FF2B5EF4-FFF2-40B4-BE49-F238E27FC236}">
                <a16:creationId xmlns:a16="http://schemas.microsoft.com/office/drawing/2014/main" id="{FDCEDC07-20A2-42F2-9806-72E2724FD90D}"/>
              </a:ext>
            </a:extLst>
          </p:cNvPr>
          <p:cNvGraphicFramePr/>
          <p:nvPr>
            <p:extLst>
              <p:ext uri="{D42A27DB-BD31-4B8C-83A1-F6EECF244321}">
                <p14:modId xmlns:p14="http://schemas.microsoft.com/office/powerpoint/2010/main" val="3759794547"/>
              </p:ext>
            </p:extLst>
          </p:nvPr>
        </p:nvGraphicFramePr>
        <p:xfrm>
          <a:off x="925690" y="4018844"/>
          <a:ext cx="10604726" cy="2529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330911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الخامس: مصدر الشرعية </a:t>
            </a:r>
            <a:endParaRPr lang="en-US" dirty="0"/>
          </a:p>
        </p:txBody>
      </p:sp>
      <p:graphicFrame>
        <p:nvGraphicFramePr>
          <p:cNvPr id="6" name="Diagram 5">
            <a:extLst>
              <a:ext uri="{FF2B5EF4-FFF2-40B4-BE49-F238E27FC236}">
                <a16:creationId xmlns:a16="http://schemas.microsoft.com/office/drawing/2014/main" id="{12385F2D-664F-4D65-B7BF-8D10B299E789}"/>
              </a:ext>
            </a:extLst>
          </p:cNvPr>
          <p:cNvGraphicFramePr/>
          <p:nvPr>
            <p:extLst>
              <p:ext uri="{D42A27DB-BD31-4B8C-83A1-F6EECF244321}">
                <p14:modId xmlns:p14="http://schemas.microsoft.com/office/powerpoint/2010/main" val="2629152360"/>
              </p:ext>
            </p:extLst>
          </p:nvPr>
        </p:nvGraphicFramePr>
        <p:xfrm>
          <a:off x="764883" y="3036711"/>
          <a:ext cx="10938933" cy="3228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269571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تفسير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أنواع التفسير</a:t>
            </a:r>
            <a:endParaRPr lang="en-US" dirty="0"/>
          </a:p>
        </p:txBody>
      </p:sp>
      <p:graphicFrame>
        <p:nvGraphicFramePr>
          <p:cNvPr id="5" name="Diagram 4">
            <a:extLst>
              <a:ext uri="{FF2B5EF4-FFF2-40B4-BE49-F238E27FC236}">
                <a16:creationId xmlns:a16="http://schemas.microsoft.com/office/drawing/2014/main" id="{8A23D608-0292-4FA4-AA47-E9DA2AE3E7F9}"/>
              </a:ext>
            </a:extLst>
          </p:cNvPr>
          <p:cNvGraphicFramePr/>
          <p:nvPr>
            <p:extLst>
              <p:ext uri="{D42A27DB-BD31-4B8C-83A1-F6EECF244321}">
                <p14:modId xmlns:p14="http://schemas.microsoft.com/office/powerpoint/2010/main" val="184158263"/>
              </p:ext>
            </p:extLst>
          </p:nvPr>
        </p:nvGraphicFramePr>
        <p:xfrm>
          <a:off x="541867" y="2788356"/>
          <a:ext cx="11108265" cy="345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335864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تفسير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أنواع التفسير</a:t>
            </a:r>
            <a:endParaRPr lang="en-US" dirty="0"/>
          </a:p>
        </p:txBody>
      </p:sp>
      <p:graphicFrame>
        <p:nvGraphicFramePr>
          <p:cNvPr id="5" name="Diagram 4">
            <a:extLst>
              <a:ext uri="{FF2B5EF4-FFF2-40B4-BE49-F238E27FC236}">
                <a16:creationId xmlns:a16="http://schemas.microsoft.com/office/drawing/2014/main" id="{8A23D608-0292-4FA4-AA47-E9DA2AE3E7F9}"/>
              </a:ext>
            </a:extLst>
          </p:cNvPr>
          <p:cNvGraphicFramePr/>
          <p:nvPr>
            <p:extLst>
              <p:ext uri="{D42A27DB-BD31-4B8C-83A1-F6EECF244321}">
                <p14:modId xmlns:p14="http://schemas.microsoft.com/office/powerpoint/2010/main" val="883525895"/>
              </p:ext>
            </p:extLst>
          </p:nvPr>
        </p:nvGraphicFramePr>
        <p:xfrm>
          <a:off x="654756" y="2765778"/>
          <a:ext cx="11006665" cy="3443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152520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تفسير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أنواع التفسير</a:t>
            </a:r>
            <a:endParaRPr lang="en-US" dirty="0"/>
          </a:p>
        </p:txBody>
      </p:sp>
      <p:graphicFrame>
        <p:nvGraphicFramePr>
          <p:cNvPr id="5" name="Diagram 4">
            <a:extLst>
              <a:ext uri="{FF2B5EF4-FFF2-40B4-BE49-F238E27FC236}">
                <a16:creationId xmlns:a16="http://schemas.microsoft.com/office/drawing/2014/main" id="{8A23D608-0292-4FA4-AA47-E9DA2AE3E7F9}"/>
              </a:ext>
            </a:extLst>
          </p:cNvPr>
          <p:cNvGraphicFramePr/>
          <p:nvPr>
            <p:extLst>
              <p:ext uri="{D42A27DB-BD31-4B8C-83A1-F6EECF244321}">
                <p14:modId xmlns:p14="http://schemas.microsoft.com/office/powerpoint/2010/main" val="2055950545"/>
              </p:ext>
            </p:extLst>
          </p:nvPr>
        </p:nvGraphicFramePr>
        <p:xfrm>
          <a:off x="1054327" y="2912533"/>
          <a:ext cx="10476088" cy="3183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599705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تفسير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طرائق التفسير</a:t>
            </a:r>
            <a:endParaRPr lang="en-US" dirty="0"/>
          </a:p>
        </p:txBody>
      </p:sp>
      <p:sp>
        <p:nvSpPr>
          <p:cNvPr id="3" name="Content Placeholder 2">
            <a:extLst>
              <a:ext uri="{FF2B5EF4-FFF2-40B4-BE49-F238E27FC236}">
                <a16:creationId xmlns:a16="http://schemas.microsoft.com/office/drawing/2014/main" id="{415E0B0E-C83E-40BD-A869-D10F9F3C1075}"/>
              </a:ext>
            </a:extLst>
          </p:cNvPr>
          <p:cNvSpPr>
            <a:spLocks noGrp="1"/>
          </p:cNvSpPr>
          <p:nvPr>
            <p:ph sz="quarter" idx="12"/>
          </p:nvPr>
        </p:nvSpPr>
        <p:spPr>
          <a:xfrm>
            <a:off x="316894" y="2336799"/>
            <a:ext cx="11366667" cy="4287307"/>
          </a:xfrm>
        </p:spPr>
        <p:txBody>
          <a:bodyPr/>
          <a:lstStyle/>
          <a:p>
            <a:pPr marL="0" indent="0"/>
            <a:r>
              <a:rPr lang="ar-SY" dirty="0"/>
              <a:t>إذا كان النص القانوني واضحاً وصريحاً فلا يحتاج إلى تفسير أو اجتهاد ويجب على القاضي تطبيقه نصاً وروحاً. أما إذا كان النص غامضاً أو إرادة المشرع الحقيقية غير واضحة، فللقاضي أن يفسره ليتمكن من تطبيقه على الواقعة المعروضة عليه بإحدى طريقتين:</a:t>
            </a:r>
            <a:endParaRPr lang="en-US" dirty="0"/>
          </a:p>
        </p:txBody>
      </p:sp>
      <p:graphicFrame>
        <p:nvGraphicFramePr>
          <p:cNvPr id="5" name="Diagram 4">
            <a:extLst>
              <a:ext uri="{FF2B5EF4-FFF2-40B4-BE49-F238E27FC236}">
                <a16:creationId xmlns:a16="http://schemas.microsoft.com/office/drawing/2014/main" id="{8A23D608-0292-4FA4-AA47-E9DA2AE3E7F9}"/>
              </a:ext>
            </a:extLst>
          </p:cNvPr>
          <p:cNvGraphicFramePr/>
          <p:nvPr>
            <p:extLst>
              <p:ext uri="{D42A27DB-BD31-4B8C-83A1-F6EECF244321}">
                <p14:modId xmlns:p14="http://schemas.microsoft.com/office/powerpoint/2010/main" val="3752515121"/>
              </p:ext>
            </p:extLst>
          </p:nvPr>
        </p:nvGraphicFramePr>
        <p:xfrm>
          <a:off x="1140179" y="4165599"/>
          <a:ext cx="10390236" cy="2257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62900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تفسير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الثالث: قيود التفسير</a:t>
            </a:r>
            <a:endParaRPr lang="en-US" dirty="0"/>
          </a:p>
        </p:txBody>
      </p:sp>
      <p:sp>
        <p:nvSpPr>
          <p:cNvPr id="3" name="Content Placeholder 2">
            <a:extLst>
              <a:ext uri="{FF2B5EF4-FFF2-40B4-BE49-F238E27FC236}">
                <a16:creationId xmlns:a16="http://schemas.microsoft.com/office/drawing/2014/main" id="{415E0B0E-C83E-40BD-A869-D10F9F3C1075}"/>
              </a:ext>
            </a:extLst>
          </p:cNvPr>
          <p:cNvSpPr>
            <a:spLocks noGrp="1"/>
          </p:cNvSpPr>
          <p:nvPr>
            <p:ph sz="quarter" idx="12"/>
          </p:nvPr>
        </p:nvSpPr>
        <p:spPr>
          <a:xfrm>
            <a:off x="412666" y="2521892"/>
            <a:ext cx="11366667" cy="4336108"/>
          </a:xfrm>
        </p:spPr>
        <p:txBody>
          <a:bodyPr/>
          <a:lstStyle/>
          <a:p>
            <a:r>
              <a:rPr lang="ar-SY" dirty="0"/>
              <a:t>تقيّد قاعدتان تفسير القانون الجزائي هما: قاعدة التفسير الضيق للنصوص الجزائية، وقاعدة حظر القياس في النصوص الجزائية. </a:t>
            </a:r>
            <a:endParaRPr lang="en-US" dirty="0"/>
          </a:p>
        </p:txBody>
      </p:sp>
      <p:graphicFrame>
        <p:nvGraphicFramePr>
          <p:cNvPr id="5" name="Diagram 4">
            <a:extLst>
              <a:ext uri="{FF2B5EF4-FFF2-40B4-BE49-F238E27FC236}">
                <a16:creationId xmlns:a16="http://schemas.microsoft.com/office/drawing/2014/main" id="{8A23D608-0292-4FA4-AA47-E9DA2AE3E7F9}"/>
              </a:ext>
            </a:extLst>
          </p:cNvPr>
          <p:cNvGraphicFramePr/>
          <p:nvPr>
            <p:extLst>
              <p:ext uri="{D42A27DB-BD31-4B8C-83A1-F6EECF244321}">
                <p14:modId xmlns:p14="http://schemas.microsoft.com/office/powerpoint/2010/main" val="2272801613"/>
              </p:ext>
            </p:extLst>
          </p:nvPr>
        </p:nvGraphicFramePr>
        <p:xfrm>
          <a:off x="1365958" y="3601154"/>
          <a:ext cx="10136497" cy="2765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45515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مبدأ شرعية الجرائم والعقوبات </a:t>
            </a:r>
            <a:endParaRPr lang="en-US" b="1" dirty="0"/>
          </a:p>
        </p:txBody>
      </p:sp>
      <p:sp>
        <p:nvSpPr>
          <p:cNvPr id="3" name="عنصر نائب للنص 2"/>
          <p:cNvSpPr>
            <a:spLocks noGrp="1"/>
          </p:cNvSpPr>
          <p:nvPr>
            <p:ph type="body" sz="quarter" idx="11"/>
          </p:nvPr>
        </p:nvSpPr>
        <p:spPr/>
        <p:txBody>
          <a:bodyPr/>
          <a:lstStyle/>
          <a:p>
            <a:r>
              <a:rPr lang="ar-SY" dirty="0"/>
              <a:t>5</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1241778" y="1950643"/>
            <a:ext cx="10073663" cy="4224380"/>
          </a:xfrm>
        </p:spPr>
        <p:txBody>
          <a:bodyPr>
            <a:noAutofit/>
          </a:bodyPr>
          <a:lstStyle/>
          <a:p>
            <a:pPr>
              <a:lnSpc>
                <a:spcPct val="250000"/>
              </a:lnSpc>
            </a:pPr>
            <a:r>
              <a:rPr lang="ar-SY" b="1" dirty="0"/>
              <a:t>درسنا في هذا الفصل وبإيجاز ما يلي:</a:t>
            </a:r>
          </a:p>
          <a:p>
            <a:pPr marL="342900" indent="-342900">
              <a:lnSpc>
                <a:spcPct val="250000"/>
              </a:lnSpc>
              <a:buFont typeface="Wingdings" panose="05000000000000000000" pitchFamily="2" charset="2"/>
              <a:buChar char="ü"/>
            </a:pPr>
            <a:r>
              <a:rPr lang="ar-SY" dirty="0"/>
              <a:t>مبدأ الشرعية الجزائية</a:t>
            </a:r>
          </a:p>
          <a:p>
            <a:pPr marL="342900" indent="-342900">
              <a:lnSpc>
                <a:spcPct val="250000"/>
              </a:lnSpc>
              <a:buFont typeface="Wingdings" panose="05000000000000000000" pitchFamily="2" charset="2"/>
              <a:buChar char="ü"/>
            </a:pPr>
            <a:endParaRPr lang="ar-SY" dirty="0"/>
          </a:p>
          <a:p>
            <a:pPr marL="342900" indent="-342900">
              <a:lnSpc>
                <a:spcPct val="250000"/>
              </a:lnSpc>
              <a:buFont typeface="Wingdings" panose="05000000000000000000" pitchFamily="2" charset="2"/>
              <a:buChar char="ü"/>
            </a:pPr>
            <a:r>
              <a:rPr lang="ar-SY" dirty="0"/>
              <a:t>تفسير القانون الجزائي</a:t>
            </a:r>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40707" y="2387231"/>
            <a:ext cx="10088380" cy="4092592"/>
          </a:xfrm>
        </p:spPr>
        <p:txBody>
          <a:bodyPr>
            <a:normAutofit/>
          </a:bodyPr>
          <a:lstStyle/>
          <a:p>
            <a:pPr marL="342900" indent="-342900">
              <a:buFont typeface="Wingdings" panose="05000000000000000000" pitchFamily="2" charset="2"/>
              <a:buChar char="v"/>
            </a:pPr>
            <a:r>
              <a:rPr lang="ar-SY" b="1" dirty="0"/>
              <a:t>المبحث الأول: </a:t>
            </a:r>
            <a:r>
              <a:rPr lang="ar-SY" dirty="0"/>
              <a:t>مبدأ الشرعية الجزائية</a:t>
            </a:r>
            <a:endParaRPr lang="en-US" dirty="0"/>
          </a:p>
          <a:p>
            <a:pPr marL="342900" indent="-342900">
              <a:buFont typeface="Arial" panose="020B0604020202020204" pitchFamily="34" charset="0"/>
              <a:buChar char="•"/>
            </a:pPr>
            <a:r>
              <a:rPr lang="ar-SY" b="1" dirty="0"/>
              <a:t>المطلب الأول : </a:t>
            </a:r>
            <a:r>
              <a:rPr lang="ar-SY" dirty="0"/>
              <a:t>ماهية المبدأ وتطوره التاريخي </a:t>
            </a:r>
          </a:p>
          <a:p>
            <a:pPr marL="342900" indent="-342900">
              <a:buFont typeface="Arial" panose="020B0604020202020204" pitchFamily="34" charset="0"/>
              <a:buChar char="•"/>
            </a:pPr>
            <a:r>
              <a:rPr lang="ar-SY" b="1" dirty="0"/>
              <a:t>المطلب الثاني: </a:t>
            </a:r>
            <a:r>
              <a:rPr lang="ar-SY" dirty="0"/>
              <a:t>قواعد تطبيق المبدأ</a:t>
            </a:r>
            <a:endParaRPr lang="en-US" dirty="0"/>
          </a:p>
          <a:p>
            <a:pPr marL="342900" indent="-342900">
              <a:buFont typeface="Arial" panose="020B0604020202020204" pitchFamily="34" charset="0"/>
              <a:buChar char="•"/>
            </a:pPr>
            <a:r>
              <a:rPr lang="ar-SY" b="1" dirty="0"/>
              <a:t>المطلب الثالث: </a:t>
            </a:r>
            <a:r>
              <a:rPr lang="ar-SY" dirty="0"/>
              <a:t>مسوغات المبدأ</a:t>
            </a:r>
            <a:endParaRPr lang="en-US" dirty="0"/>
          </a:p>
          <a:p>
            <a:pPr marL="342900" indent="-342900">
              <a:buFont typeface="Arial" panose="020B0604020202020204" pitchFamily="34" charset="0"/>
              <a:buChar char="•"/>
            </a:pPr>
            <a:r>
              <a:rPr lang="ar-SY" b="1" dirty="0"/>
              <a:t>المطلب الرابع: </a:t>
            </a:r>
            <a:r>
              <a:rPr lang="ar-SY" dirty="0"/>
              <a:t>تقويم المبدأ</a:t>
            </a:r>
          </a:p>
          <a:p>
            <a:pPr marL="342900" indent="-342900">
              <a:buFont typeface="Arial" panose="020B0604020202020204" pitchFamily="34" charset="0"/>
              <a:buChar char="•"/>
            </a:pPr>
            <a:r>
              <a:rPr lang="ar-SY" b="1" dirty="0"/>
              <a:t>المطلب الخامس: </a:t>
            </a:r>
            <a:r>
              <a:rPr lang="ar-SY" dirty="0"/>
              <a:t>مصادر الشرعية الجزائية</a:t>
            </a:r>
            <a:endParaRPr lang="en-US" dirty="0"/>
          </a:p>
        </p:txBody>
      </p:sp>
    </p:spTree>
    <p:extLst>
      <p:ext uri="{BB962C8B-B14F-4D97-AF65-F5344CB8AC3E}">
        <p14:creationId xmlns:p14="http://schemas.microsoft.com/office/powerpoint/2010/main" val="220041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51810" y="2462274"/>
            <a:ext cx="10088380" cy="3927237"/>
          </a:xfrm>
        </p:spPr>
        <p:txBody>
          <a:bodyPr>
            <a:normAutofit/>
          </a:bodyPr>
          <a:lstStyle/>
          <a:p>
            <a:pPr marL="342900" indent="-342900">
              <a:lnSpc>
                <a:spcPct val="200000"/>
              </a:lnSpc>
              <a:buFont typeface="Wingdings" panose="05000000000000000000" pitchFamily="2" charset="2"/>
              <a:buChar char="v"/>
            </a:pPr>
            <a:r>
              <a:rPr lang="ar-SY" b="1" dirty="0"/>
              <a:t>المبحث الثاني: </a:t>
            </a:r>
            <a:r>
              <a:rPr lang="ar-SY" dirty="0"/>
              <a:t>تفسير القانون الجزائي</a:t>
            </a:r>
            <a:endParaRPr lang="en-US" dirty="0"/>
          </a:p>
          <a:p>
            <a:pPr marL="342900" indent="-342900">
              <a:lnSpc>
                <a:spcPct val="200000"/>
              </a:lnSpc>
              <a:buFont typeface="Arial" panose="020B0604020202020204" pitchFamily="34" charset="0"/>
              <a:buChar char="•"/>
            </a:pPr>
            <a:r>
              <a:rPr lang="ar-SY" b="1" dirty="0"/>
              <a:t>المطلب الأول: </a:t>
            </a:r>
            <a:r>
              <a:rPr lang="ar-SY" dirty="0"/>
              <a:t>أنواع التفسير</a:t>
            </a:r>
          </a:p>
          <a:p>
            <a:pPr marL="342900" indent="-342900">
              <a:lnSpc>
                <a:spcPct val="200000"/>
              </a:lnSpc>
              <a:buFont typeface="Arial" panose="020B0604020202020204" pitchFamily="34" charset="0"/>
              <a:buChar char="•"/>
            </a:pPr>
            <a:r>
              <a:rPr lang="ar-SY" b="1" dirty="0"/>
              <a:t>المطلب الثاني: </a:t>
            </a:r>
            <a:r>
              <a:rPr lang="ar-SY" dirty="0"/>
              <a:t>قواعد التفسير</a:t>
            </a:r>
            <a:endParaRPr lang="en-US" dirty="0"/>
          </a:p>
          <a:p>
            <a:pPr marL="342900" indent="-342900">
              <a:lnSpc>
                <a:spcPct val="200000"/>
              </a:lnSpc>
              <a:buFont typeface="Arial" panose="020B0604020202020204" pitchFamily="34" charset="0"/>
              <a:buChar char="•"/>
            </a:pPr>
            <a:r>
              <a:rPr lang="ar-SY" b="1" dirty="0"/>
              <a:t>المطلب الثالث: </a:t>
            </a:r>
            <a:r>
              <a:rPr lang="ar-SY" dirty="0"/>
              <a:t>قيود التفسير</a:t>
            </a:r>
            <a:endParaRPr lang="en-US" dirty="0"/>
          </a:p>
        </p:txBody>
      </p:sp>
    </p:spTree>
    <p:extLst>
      <p:ext uri="{BB962C8B-B14F-4D97-AF65-F5344CB8AC3E}">
        <p14:creationId xmlns:p14="http://schemas.microsoft.com/office/powerpoint/2010/main" val="162240873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ماهية المبدأ وتطوره التاريخي</a:t>
            </a:r>
            <a:endParaRPr lang="en-US" dirty="0"/>
          </a:p>
        </p:txBody>
      </p:sp>
      <p:sp>
        <p:nvSpPr>
          <p:cNvPr id="5" name="Rectangle: Rounded Corners 4">
            <a:extLst>
              <a:ext uri="{FF2B5EF4-FFF2-40B4-BE49-F238E27FC236}">
                <a16:creationId xmlns:a16="http://schemas.microsoft.com/office/drawing/2014/main" id="{781D55D6-8C8A-4F6B-B3E0-5ADEC272B051}"/>
              </a:ext>
            </a:extLst>
          </p:cNvPr>
          <p:cNvSpPr/>
          <p:nvPr/>
        </p:nvSpPr>
        <p:spPr>
          <a:xfrm>
            <a:off x="986593" y="2438220"/>
            <a:ext cx="10543822" cy="411030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يعد مبدأ شرعية الجرائم والعقوبات أهم مبدأ دستوري يسود القانون الجزائي، وكما يعد من المبادىء الرئيسة في التشريعات</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الحديثة كافة، لذلك يُعرف بمبدأ سيادة القانون . </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وتنبع أهمية هذا المبدأ من أنه يحمي الفرد ويضمن حقوقه وحريته. </a:t>
            </a: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ماهية المبدأ وتطوره التاريخي</a:t>
            </a:r>
            <a:endParaRPr lang="en-US" dirty="0"/>
          </a:p>
        </p:txBody>
      </p:sp>
      <p:sp>
        <p:nvSpPr>
          <p:cNvPr id="5" name="Rectangle: Rounded Corners 4">
            <a:extLst>
              <a:ext uri="{FF2B5EF4-FFF2-40B4-BE49-F238E27FC236}">
                <a16:creationId xmlns:a16="http://schemas.microsoft.com/office/drawing/2014/main" id="{781D55D6-8C8A-4F6B-B3E0-5ADEC272B051}"/>
              </a:ext>
            </a:extLst>
          </p:cNvPr>
          <p:cNvSpPr/>
          <p:nvPr/>
        </p:nvSpPr>
        <p:spPr>
          <a:xfrm>
            <a:off x="997882" y="2438220"/>
            <a:ext cx="10532533" cy="411030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وقد اختلف الفقهاء حول تاريخ ظهور مبدأ الشرعية لأول مرة، فالبعض يرى أنه ظهر في القانون الروماني أيام العهد الجمهوري، والبعض الآخر يقول أنه يعود في أصوله إلى العهد الأعظم في بريطانيا. في حين يرى آخرون أنه ُعرف لأول مرة في الشريعة الإسلامي</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يعد البعض مبدأ شرعية الجرائم والعقوبات حديث العهد في التشريعات الجزائية، لأنه أُعلن لأول مرة في شرعية حقوق الإنسان والمواطن الفرنسي عام 1789، ثم نص عليه قانون العقوبات الفرنسي لعام 1810، وفي قانون العقوبات الفرنسي الجديد لعام 1992. وقد أخذت مختلف الدساتير والقوانين في العالم،  وكذلك الأمم المتحدة في الإعلان العالمي لحقوق الإنسان لعام 1948 .</a:t>
            </a:r>
          </a:p>
        </p:txBody>
      </p:sp>
    </p:spTree>
    <p:extLst>
      <p:ext uri="{BB962C8B-B14F-4D97-AF65-F5344CB8AC3E}">
        <p14:creationId xmlns:p14="http://schemas.microsoft.com/office/powerpoint/2010/main" val="284296473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قواعد تطبيق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يقود تطبيق مبدأ شرعية الجرائم والعقوبات إلى وضع القواعد الآتية:</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3966757304"/>
              </p:ext>
            </p:extLst>
          </p:nvPr>
        </p:nvGraphicFramePr>
        <p:xfrm>
          <a:off x="1049865" y="2980268"/>
          <a:ext cx="10724445" cy="3658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80182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الثالث: مسوغات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يستند أنصار مبدأ شرعية الجرائم والعقوبات على مجموعة من المسوغات هي التالية:</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2135891403"/>
              </p:ext>
            </p:extLst>
          </p:nvPr>
        </p:nvGraphicFramePr>
        <p:xfrm>
          <a:off x="1456266" y="3429000"/>
          <a:ext cx="10193427" cy="3119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65745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الشرعية الجزائية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الثالث: مسوغات المبدأ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يستند أنصار مبدأ شرعية الجرائم والعقوبات على مجموعة من المسوغات هي التالية:</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221175331"/>
              </p:ext>
            </p:extLst>
          </p:nvPr>
        </p:nvGraphicFramePr>
        <p:xfrm>
          <a:off x="812801" y="3115732"/>
          <a:ext cx="10927644" cy="32850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385271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2546</TotalTime>
  <Words>1306</Words>
  <Application>Microsoft Office PowerPoint</Application>
  <PresentationFormat>Widescreen</PresentationFormat>
  <Paragraphs>103</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400</cp:revision>
  <dcterms:created xsi:type="dcterms:W3CDTF">2020-10-27T07:33:32Z</dcterms:created>
  <dcterms:modified xsi:type="dcterms:W3CDTF">2022-02-19T11:10:26Z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