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handoutMasterIdLst>
    <p:handoutMasterId r:id="rId17"/>
  </p:handoutMasterIdLst>
  <p:sldIdLst>
    <p:sldId id="257" r:id="rId5"/>
    <p:sldId id="282" r:id="rId6"/>
    <p:sldId id="283" r:id="rId7"/>
    <p:sldId id="284" r:id="rId8"/>
    <p:sldId id="285" r:id="rId9"/>
    <p:sldId id="287" r:id="rId10"/>
    <p:sldId id="288" r:id="rId11"/>
    <p:sldId id="286" r:id="rId12"/>
    <p:sldId id="289" r:id="rId13"/>
    <p:sldId id="290" r:id="rId14"/>
    <p:sldId id="2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19"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0AD203-C962-424D-A5BC-8B9906669580}"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en-US"/>
        </a:p>
      </dgm:t>
    </dgm:pt>
    <dgm:pt modelId="{C0359511-9D8F-4A25-98DD-CE0326FA3205}">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أن يكون الضرر ناشئاً عن الإخلال بحق أو بمصلحة مشروعة: يقع الضرر إذا حصل إخلال بحق أو بمصلحة مالية للمضرور.</a:t>
          </a:r>
        </a:p>
      </dgm:t>
    </dgm:pt>
    <dgm:pt modelId="{1662014A-DEEF-4A76-A8A4-6DCA756B5363}" type="parTrans" cxnId="{5B53C64B-6A29-4113-84CC-C83F7A47BCE4}">
      <dgm:prSet/>
      <dgm:spPr/>
      <dgm:t>
        <a:bodyPr/>
        <a:lstStyle/>
        <a:p>
          <a:pPr algn="justLow"/>
          <a:endParaRPr lang="en-US"/>
        </a:p>
      </dgm:t>
    </dgm:pt>
    <dgm:pt modelId="{7424A719-3C2F-478E-8FAC-9B92AB7146D2}" type="sibTrans" cxnId="{5B53C64B-6A29-4113-84CC-C83F7A47BCE4}">
      <dgm:prSet/>
      <dgm:spPr/>
      <dgm:t>
        <a:bodyPr/>
        <a:lstStyle/>
        <a:p>
          <a:pPr algn="justLow" rtl="1"/>
          <a:endParaRPr lang="en-US" sz="2200">
            <a:solidFill>
              <a:schemeClr val="tx1"/>
            </a:solidFill>
            <a:latin typeface="Arial" panose="020B0604020202020204" pitchFamily="34" charset="0"/>
            <a:cs typeface="Arial" panose="020B0604020202020204" pitchFamily="34" charset="0"/>
          </a:endParaRPr>
        </a:p>
      </dgm:t>
    </dgm:pt>
    <dgm:pt modelId="{ADED766B-4AEF-48A0-AF81-933A2398BCF3}">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2- يجب أن يكون الضرر محققاً: يشترط لقيام المسؤولية المدنية تحقق الضرر الذي يدّعيه المضرور. </a:t>
          </a:r>
        </a:p>
      </dgm:t>
    </dgm:pt>
    <dgm:pt modelId="{9FD95748-0E03-4043-9C80-FE37690D0BF2}" type="parTrans" cxnId="{FCD29AB2-DEB2-47D2-98B2-79C820469AC0}">
      <dgm:prSet/>
      <dgm:spPr/>
      <dgm:t>
        <a:bodyPr/>
        <a:lstStyle/>
        <a:p>
          <a:pPr algn="justLow"/>
          <a:endParaRPr lang="en-US"/>
        </a:p>
      </dgm:t>
    </dgm:pt>
    <dgm:pt modelId="{6DCDE4BD-5B24-497A-B045-AA5B480D48FF}" type="sibTrans" cxnId="{FCD29AB2-DEB2-47D2-98B2-79C820469AC0}">
      <dgm:prSet/>
      <dgm:spPr/>
      <dgm:t>
        <a:bodyPr/>
        <a:lstStyle/>
        <a:p>
          <a:pPr algn="justLow"/>
          <a:endParaRPr lang="en-US"/>
        </a:p>
      </dgm:t>
    </dgm:pt>
    <dgm:pt modelId="{89EEFC80-68F1-4A3D-B817-2102D1F54AA1}">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3- يجب أن يكون الضرر شخصياً: يجب أن يكون الشخص الذي رفع دعوى التعويض قد  تضرر شخصياً.</a:t>
          </a:r>
          <a:endParaRPr lang="ar-SY" sz="2200" dirty="0">
            <a:solidFill>
              <a:schemeClr val="tx1"/>
            </a:solidFill>
            <a:latin typeface="Arial" panose="020B0604020202020204" pitchFamily="34" charset="0"/>
            <a:cs typeface="Arial" panose="020B0604020202020204" pitchFamily="34" charset="0"/>
          </a:endParaRPr>
        </a:p>
      </dgm:t>
    </dgm:pt>
    <dgm:pt modelId="{0F44FA5C-F41C-44D2-A800-E91E04A2DCB8}" type="parTrans" cxnId="{103C9079-3672-4DB2-9243-7C50B8B563D2}">
      <dgm:prSet/>
      <dgm:spPr/>
      <dgm:t>
        <a:bodyPr/>
        <a:lstStyle/>
        <a:p>
          <a:pPr algn="justLow"/>
          <a:endParaRPr lang="en-US"/>
        </a:p>
      </dgm:t>
    </dgm:pt>
    <dgm:pt modelId="{D3174F26-092E-4088-84F0-BB3E29C95CFB}" type="sibTrans" cxnId="{103C9079-3672-4DB2-9243-7C50B8B563D2}">
      <dgm:prSet/>
      <dgm:spPr/>
      <dgm:t>
        <a:bodyPr/>
        <a:lstStyle/>
        <a:p>
          <a:pPr algn="justLow"/>
          <a:endParaRPr lang="en-US"/>
        </a:p>
      </dgm:t>
    </dgm:pt>
    <dgm:pt modelId="{003FF358-93A3-4FAC-B674-5D0E96628259}">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4- يجب أن يكون الضرر مباشراً: يجب أن يكون الضرر نتيجة طبيعية للخطأ ويكون كذلك إذا لم يكن من الممكن تفاديه ببذل جهد معقول.</a:t>
          </a:r>
          <a:endParaRPr lang="ar-SY" sz="2200" dirty="0">
            <a:solidFill>
              <a:schemeClr val="tx1"/>
            </a:solidFill>
            <a:latin typeface="Arial" panose="020B0604020202020204" pitchFamily="34" charset="0"/>
            <a:cs typeface="Arial" panose="020B0604020202020204" pitchFamily="34" charset="0"/>
          </a:endParaRPr>
        </a:p>
      </dgm:t>
    </dgm:pt>
    <dgm:pt modelId="{1F3A6613-8DEF-4C10-A5D8-75B2ECE321A6}" type="parTrans" cxnId="{CF57C8DF-1C17-4BF4-9094-3AC59A1777DF}">
      <dgm:prSet/>
      <dgm:spPr/>
      <dgm:t>
        <a:bodyPr/>
        <a:lstStyle/>
        <a:p>
          <a:pPr algn="justLow"/>
          <a:endParaRPr lang="en-US"/>
        </a:p>
      </dgm:t>
    </dgm:pt>
    <dgm:pt modelId="{2697C02C-A77F-45F9-A8FD-66FDFDA62078}" type="sibTrans" cxnId="{CF57C8DF-1C17-4BF4-9094-3AC59A1777DF}">
      <dgm:prSet/>
      <dgm:spPr/>
      <dgm:t>
        <a:bodyPr/>
        <a:lstStyle/>
        <a:p>
          <a:pPr algn="justLow"/>
          <a:endParaRPr lang="en-US"/>
        </a:p>
      </dgm:t>
    </dgm:pt>
    <dgm:pt modelId="{27AB66BA-7488-4619-A49F-149993243CAD}" type="pres">
      <dgm:prSet presAssocID="{9E0AD203-C962-424D-A5BC-8B9906669580}" presName="Name0" presStyleCnt="0">
        <dgm:presLayoutVars>
          <dgm:chMax val="7"/>
          <dgm:chPref val="7"/>
          <dgm:dir val="rev"/>
        </dgm:presLayoutVars>
      </dgm:prSet>
      <dgm:spPr/>
    </dgm:pt>
    <dgm:pt modelId="{532E7244-BBC3-43BD-AD15-A5E41DA0A292}" type="pres">
      <dgm:prSet presAssocID="{9E0AD203-C962-424D-A5BC-8B9906669580}" presName="Name1" presStyleCnt="0"/>
      <dgm:spPr/>
    </dgm:pt>
    <dgm:pt modelId="{E2D699CD-0665-4EAD-ADA7-31C1D5305355}" type="pres">
      <dgm:prSet presAssocID="{9E0AD203-C962-424D-A5BC-8B9906669580}" presName="cycle" presStyleCnt="0"/>
      <dgm:spPr/>
    </dgm:pt>
    <dgm:pt modelId="{F950EA06-E3D9-4D68-ACCC-25B804184DE2}" type="pres">
      <dgm:prSet presAssocID="{9E0AD203-C962-424D-A5BC-8B9906669580}" presName="srcNode" presStyleLbl="node1" presStyleIdx="0" presStyleCnt="4"/>
      <dgm:spPr/>
    </dgm:pt>
    <dgm:pt modelId="{7078D57F-D1D7-4DE0-B76E-D2ED48DEB2BF}" type="pres">
      <dgm:prSet presAssocID="{9E0AD203-C962-424D-A5BC-8B9906669580}" presName="conn" presStyleLbl="parChTrans1D2" presStyleIdx="0" presStyleCnt="1"/>
      <dgm:spPr/>
    </dgm:pt>
    <dgm:pt modelId="{12DDE123-A267-4103-A176-74A1DCAF0169}" type="pres">
      <dgm:prSet presAssocID="{9E0AD203-C962-424D-A5BC-8B9906669580}" presName="extraNode" presStyleLbl="node1" presStyleIdx="0" presStyleCnt="4"/>
      <dgm:spPr/>
    </dgm:pt>
    <dgm:pt modelId="{5A8FFE23-14E3-4412-A83C-AD5E6C3C1E1E}" type="pres">
      <dgm:prSet presAssocID="{9E0AD203-C962-424D-A5BC-8B9906669580}" presName="dstNode" presStyleLbl="node1" presStyleIdx="0" presStyleCnt="4"/>
      <dgm:spPr/>
    </dgm:pt>
    <dgm:pt modelId="{D71D4C1C-8327-4EB9-B07B-5DEAD7B4B0A5}" type="pres">
      <dgm:prSet presAssocID="{C0359511-9D8F-4A25-98DD-CE0326FA3205}" presName="text_1" presStyleLbl="node1" presStyleIdx="0" presStyleCnt="4" custScaleY="123304">
        <dgm:presLayoutVars>
          <dgm:bulletEnabled val="1"/>
        </dgm:presLayoutVars>
      </dgm:prSet>
      <dgm:spPr/>
    </dgm:pt>
    <dgm:pt modelId="{8179BD77-8C08-4CC8-A26D-C70A1C75EB81}" type="pres">
      <dgm:prSet presAssocID="{C0359511-9D8F-4A25-98DD-CE0326FA3205}" presName="accent_1" presStyleCnt="0"/>
      <dgm:spPr/>
    </dgm:pt>
    <dgm:pt modelId="{0A1E106F-A139-4BB3-BF67-54C29DA80CE7}" type="pres">
      <dgm:prSet presAssocID="{C0359511-9D8F-4A25-98DD-CE0326FA3205}" presName="accentRepeatNode" presStyleLbl="solidFgAcc1" presStyleIdx="0" presStyleCnt="4"/>
      <dgm:spPr/>
    </dgm:pt>
    <dgm:pt modelId="{F9F15644-3E83-4A3E-9201-1A1DBFBC1E6A}" type="pres">
      <dgm:prSet presAssocID="{ADED766B-4AEF-48A0-AF81-933A2398BCF3}" presName="text_2" presStyleLbl="node1" presStyleIdx="1" presStyleCnt="4">
        <dgm:presLayoutVars>
          <dgm:bulletEnabled val="1"/>
        </dgm:presLayoutVars>
      </dgm:prSet>
      <dgm:spPr/>
    </dgm:pt>
    <dgm:pt modelId="{C392129B-0D2A-4C99-8DA4-AFAEF295773F}" type="pres">
      <dgm:prSet presAssocID="{ADED766B-4AEF-48A0-AF81-933A2398BCF3}" presName="accent_2" presStyleCnt="0"/>
      <dgm:spPr/>
    </dgm:pt>
    <dgm:pt modelId="{36CB0975-5E0F-4372-A864-C1056221ECAD}" type="pres">
      <dgm:prSet presAssocID="{ADED766B-4AEF-48A0-AF81-933A2398BCF3}" presName="accentRepeatNode" presStyleLbl="solidFgAcc1" presStyleIdx="1" presStyleCnt="4"/>
      <dgm:spPr/>
    </dgm:pt>
    <dgm:pt modelId="{AE0F92A8-BBF7-46F9-841A-B598CE2B0F07}" type="pres">
      <dgm:prSet presAssocID="{89EEFC80-68F1-4A3D-B817-2102D1F54AA1}" presName="text_3" presStyleLbl="node1" presStyleIdx="2" presStyleCnt="4" custScaleY="128285">
        <dgm:presLayoutVars>
          <dgm:bulletEnabled val="1"/>
        </dgm:presLayoutVars>
      </dgm:prSet>
      <dgm:spPr/>
    </dgm:pt>
    <dgm:pt modelId="{32355B71-2776-4B24-8B16-B30F25EACBF8}" type="pres">
      <dgm:prSet presAssocID="{89EEFC80-68F1-4A3D-B817-2102D1F54AA1}" presName="accent_3" presStyleCnt="0"/>
      <dgm:spPr/>
    </dgm:pt>
    <dgm:pt modelId="{5B001E0A-026C-40BC-901B-9195F52F7481}" type="pres">
      <dgm:prSet presAssocID="{89EEFC80-68F1-4A3D-B817-2102D1F54AA1}" presName="accentRepeatNode" presStyleLbl="solidFgAcc1" presStyleIdx="2" presStyleCnt="4"/>
      <dgm:spPr/>
    </dgm:pt>
    <dgm:pt modelId="{CA582BDC-F262-4681-8C6C-89C79E46C941}" type="pres">
      <dgm:prSet presAssocID="{003FF358-93A3-4FAC-B674-5D0E96628259}" presName="text_4" presStyleLbl="node1" presStyleIdx="3" presStyleCnt="4" custScaleY="117250">
        <dgm:presLayoutVars>
          <dgm:bulletEnabled val="1"/>
        </dgm:presLayoutVars>
      </dgm:prSet>
      <dgm:spPr/>
    </dgm:pt>
    <dgm:pt modelId="{83FE7C5C-9432-4036-9D99-92937988A966}" type="pres">
      <dgm:prSet presAssocID="{003FF358-93A3-4FAC-B674-5D0E96628259}" presName="accent_4" presStyleCnt="0"/>
      <dgm:spPr/>
    </dgm:pt>
    <dgm:pt modelId="{E354CF2C-0BC0-437D-BF0D-C201FF84D28F}" type="pres">
      <dgm:prSet presAssocID="{003FF358-93A3-4FAC-B674-5D0E96628259}" presName="accentRepeatNode" presStyleLbl="solidFgAcc1" presStyleIdx="3" presStyleCnt="4"/>
      <dgm:spPr/>
    </dgm:pt>
  </dgm:ptLst>
  <dgm:cxnLst>
    <dgm:cxn modelId="{794E1F1E-F0A4-4BCD-9420-23E25515ABEA}" type="presOf" srcId="{89EEFC80-68F1-4A3D-B817-2102D1F54AA1}" destId="{AE0F92A8-BBF7-46F9-841A-B598CE2B0F07}" srcOrd="0" destOrd="0" presId="urn:microsoft.com/office/officeart/2008/layout/VerticalCurvedList"/>
    <dgm:cxn modelId="{5B53C64B-6A29-4113-84CC-C83F7A47BCE4}" srcId="{9E0AD203-C962-424D-A5BC-8B9906669580}" destId="{C0359511-9D8F-4A25-98DD-CE0326FA3205}" srcOrd="0" destOrd="0" parTransId="{1662014A-DEEF-4A76-A8A4-6DCA756B5363}" sibTransId="{7424A719-3C2F-478E-8FAC-9B92AB7146D2}"/>
    <dgm:cxn modelId="{BA0A8B6E-9FFA-4530-9515-FC7B8EA325D5}" type="presOf" srcId="{7424A719-3C2F-478E-8FAC-9B92AB7146D2}" destId="{7078D57F-D1D7-4DE0-B76E-D2ED48DEB2BF}" srcOrd="0" destOrd="0" presId="urn:microsoft.com/office/officeart/2008/layout/VerticalCurvedList"/>
    <dgm:cxn modelId="{103C9079-3672-4DB2-9243-7C50B8B563D2}" srcId="{9E0AD203-C962-424D-A5BC-8B9906669580}" destId="{89EEFC80-68F1-4A3D-B817-2102D1F54AA1}" srcOrd="2" destOrd="0" parTransId="{0F44FA5C-F41C-44D2-A800-E91E04A2DCB8}" sibTransId="{D3174F26-092E-4088-84F0-BB3E29C95CFB}"/>
    <dgm:cxn modelId="{44C48C7D-FC99-4640-A94C-6868EF64F233}" type="presOf" srcId="{C0359511-9D8F-4A25-98DD-CE0326FA3205}" destId="{D71D4C1C-8327-4EB9-B07B-5DEAD7B4B0A5}" srcOrd="0" destOrd="0" presId="urn:microsoft.com/office/officeart/2008/layout/VerticalCurvedList"/>
    <dgm:cxn modelId="{FCD29AB2-DEB2-47D2-98B2-79C820469AC0}" srcId="{9E0AD203-C962-424D-A5BC-8B9906669580}" destId="{ADED766B-4AEF-48A0-AF81-933A2398BCF3}" srcOrd="1" destOrd="0" parTransId="{9FD95748-0E03-4043-9C80-FE37690D0BF2}" sibTransId="{6DCDE4BD-5B24-497A-B045-AA5B480D48FF}"/>
    <dgm:cxn modelId="{87B4B3DC-4D93-4690-AA3A-2EEA877073B5}" type="presOf" srcId="{ADED766B-4AEF-48A0-AF81-933A2398BCF3}" destId="{F9F15644-3E83-4A3E-9201-1A1DBFBC1E6A}" srcOrd="0" destOrd="0" presId="urn:microsoft.com/office/officeart/2008/layout/VerticalCurvedList"/>
    <dgm:cxn modelId="{CF57C8DF-1C17-4BF4-9094-3AC59A1777DF}" srcId="{9E0AD203-C962-424D-A5BC-8B9906669580}" destId="{003FF358-93A3-4FAC-B674-5D0E96628259}" srcOrd="3" destOrd="0" parTransId="{1F3A6613-8DEF-4C10-A5D8-75B2ECE321A6}" sibTransId="{2697C02C-A77F-45F9-A8FD-66FDFDA62078}"/>
    <dgm:cxn modelId="{618CA6E5-D8B0-417E-B819-F311DE56E8B8}" type="presOf" srcId="{9E0AD203-C962-424D-A5BC-8B9906669580}" destId="{27AB66BA-7488-4619-A49F-149993243CAD}" srcOrd="0" destOrd="0" presId="urn:microsoft.com/office/officeart/2008/layout/VerticalCurvedList"/>
    <dgm:cxn modelId="{534073EB-F0EC-4227-877B-9FA65A268C8B}" type="presOf" srcId="{003FF358-93A3-4FAC-B674-5D0E96628259}" destId="{CA582BDC-F262-4681-8C6C-89C79E46C941}" srcOrd="0" destOrd="0" presId="urn:microsoft.com/office/officeart/2008/layout/VerticalCurvedList"/>
    <dgm:cxn modelId="{EAB24452-0D96-415E-B862-F65D3E936622}" type="presParOf" srcId="{27AB66BA-7488-4619-A49F-149993243CAD}" destId="{532E7244-BBC3-43BD-AD15-A5E41DA0A292}" srcOrd="0" destOrd="0" presId="urn:microsoft.com/office/officeart/2008/layout/VerticalCurvedList"/>
    <dgm:cxn modelId="{9710721A-AED7-4EC5-B7EA-89C24515D6BD}" type="presParOf" srcId="{532E7244-BBC3-43BD-AD15-A5E41DA0A292}" destId="{E2D699CD-0665-4EAD-ADA7-31C1D5305355}" srcOrd="0" destOrd="0" presId="urn:microsoft.com/office/officeart/2008/layout/VerticalCurvedList"/>
    <dgm:cxn modelId="{4BF5DF29-2CED-4C68-B87B-F48EBD531188}" type="presParOf" srcId="{E2D699CD-0665-4EAD-ADA7-31C1D5305355}" destId="{F950EA06-E3D9-4D68-ACCC-25B804184DE2}" srcOrd="0" destOrd="0" presId="urn:microsoft.com/office/officeart/2008/layout/VerticalCurvedList"/>
    <dgm:cxn modelId="{2E202D29-363D-43CD-B652-C134D153B567}" type="presParOf" srcId="{E2D699CD-0665-4EAD-ADA7-31C1D5305355}" destId="{7078D57F-D1D7-4DE0-B76E-D2ED48DEB2BF}" srcOrd="1" destOrd="0" presId="urn:microsoft.com/office/officeart/2008/layout/VerticalCurvedList"/>
    <dgm:cxn modelId="{E8BD6BDB-D80F-4A87-B51E-BEA51CAE7499}" type="presParOf" srcId="{E2D699CD-0665-4EAD-ADA7-31C1D5305355}" destId="{12DDE123-A267-4103-A176-74A1DCAF0169}" srcOrd="2" destOrd="0" presId="urn:microsoft.com/office/officeart/2008/layout/VerticalCurvedList"/>
    <dgm:cxn modelId="{205B54D5-A11E-4D8B-95AD-E06C40C291E0}" type="presParOf" srcId="{E2D699CD-0665-4EAD-ADA7-31C1D5305355}" destId="{5A8FFE23-14E3-4412-A83C-AD5E6C3C1E1E}" srcOrd="3" destOrd="0" presId="urn:microsoft.com/office/officeart/2008/layout/VerticalCurvedList"/>
    <dgm:cxn modelId="{3B219A30-7D12-4A74-A7BD-06047D1228E4}" type="presParOf" srcId="{532E7244-BBC3-43BD-AD15-A5E41DA0A292}" destId="{D71D4C1C-8327-4EB9-B07B-5DEAD7B4B0A5}" srcOrd="1" destOrd="0" presId="urn:microsoft.com/office/officeart/2008/layout/VerticalCurvedList"/>
    <dgm:cxn modelId="{D4AD408F-7A3A-4A9E-9DCA-22183764DFA7}" type="presParOf" srcId="{532E7244-BBC3-43BD-AD15-A5E41DA0A292}" destId="{8179BD77-8C08-4CC8-A26D-C70A1C75EB81}" srcOrd="2" destOrd="0" presId="urn:microsoft.com/office/officeart/2008/layout/VerticalCurvedList"/>
    <dgm:cxn modelId="{CDA1411C-8E0F-48CB-9191-F48CD4AAA7D0}" type="presParOf" srcId="{8179BD77-8C08-4CC8-A26D-C70A1C75EB81}" destId="{0A1E106F-A139-4BB3-BF67-54C29DA80CE7}" srcOrd="0" destOrd="0" presId="urn:microsoft.com/office/officeart/2008/layout/VerticalCurvedList"/>
    <dgm:cxn modelId="{8BE86B9D-5634-4463-A3BC-D6E8B2AA611A}" type="presParOf" srcId="{532E7244-BBC3-43BD-AD15-A5E41DA0A292}" destId="{F9F15644-3E83-4A3E-9201-1A1DBFBC1E6A}" srcOrd="3" destOrd="0" presId="urn:microsoft.com/office/officeart/2008/layout/VerticalCurvedList"/>
    <dgm:cxn modelId="{DA780F0E-4BEF-4E7A-8CC5-6590DB3F01D6}" type="presParOf" srcId="{532E7244-BBC3-43BD-AD15-A5E41DA0A292}" destId="{C392129B-0D2A-4C99-8DA4-AFAEF295773F}" srcOrd="4" destOrd="0" presId="urn:microsoft.com/office/officeart/2008/layout/VerticalCurvedList"/>
    <dgm:cxn modelId="{1CD733EA-8318-4907-9FCB-E95066621DB0}" type="presParOf" srcId="{C392129B-0D2A-4C99-8DA4-AFAEF295773F}" destId="{36CB0975-5E0F-4372-A864-C1056221ECAD}" srcOrd="0" destOrd="0" presId="urn:microsoft.com/office/officeart/2008/layout/VerticalCurvedList"/>
    <dgm:cxn modelId="{03D01C3C-597C-4A86-8445-7F725935D7F9}" type="presParOf" srcId="{532E7244-BBC3-43BD-AD15-A5E41DA0A292}" destId="{AE0F92A8-BBF7-46F9-841A-B598CE2B0F07}" srcOrd="5" destOrd="0" presId="urn:microsoft.com/office/officeart/2008/layout/VerticalCurvedList"/>
    <dgm:cxn modelId="{BB05F73C-E44F-4A10-A78F-FF4A72E255D2}" type="presParOf" srcId="{532E7244-BBC3-43BD-AD15-A5E41DA0A292}" destId="{32355B71-2776-4B24-8B16-B30F25EACBF8}" srcOrd="6" destOrd="0" presId="urn:microsoft.com/office/officeart/2008/layout/VerticalCurvedList"/>
    <dgm:cxn modelId="{67FFEA7E-D177-492D-B026-62E66E1E079B}" type="presParOf" srcId="{32355B71-2776-4B24-8B16-B30F25EACBF8}" destId="{5B001E0A-026C-40BC-901B-9195F52F7481}" srcOrd="0" destOrd="0" presId="urn:microsoft.com/office/officeart/2008/layout/VerticalCurvedList"/>
    <dgm:cxn modelId="{B1184F42-03E4-42D5-BDA7-EF6628F2760F}" type="presParOf" srcId="{532E7244-BBC3-43BD-AD15-A5E41DA0A292}" destId="{CA582BDC-F262-4681-8C6C-89C79E46C941}" srcOrd="7" destOrd="0" presId="urn:microsoft.com/office/officeart/2008/layout/VerticalCurvedList"/>
    <dgm:cxn modelId="{CF9E16E5-B576-4EF8-9F27-44D282762E00}" type="presParOf" srcId="{532E7244-BBC3-43BD-AD15-A5E41DA0A292}" destId="{83FE7C5C-9432-4036-9D99-92937988A966}" srcOrd="8" destOrd="0" presId="urn:microsoft.com/office/officeart/2008/layout/VerticalCurvedList"/>
    <dgm:cxn modelId="{31A9DD44-F1C1-4D66-B1A3-055A3C65E46E}" type="presParOf" srcId="{83FE7C5C-9432-4036-9D99-92937988A966}" destId="{E354CF2C-0BC0-437D-BF0D-C201FF84D28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D0B69C-4CD3-432C-84DD-24C5EEEA4DDC}"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en-US"/>
        </a:p>
      </dgm:t>
    </dgm:pt>
    <dgm:pt modelId="{4C9EBAE0-25A9-4721-ADEA-DBD21298EB19}">
      <dgm:prSet custT="1"/>
      <dgm:spPr/>
      <dgm:t>
        <a:bodyPr/>
        <a:lstStyle/>
        <a:p>
          <a:pPr algn="justLow" rtl="1"/>
          <a:r>
            <a:rPr lang="ar-SY" sz="2200" dirty="0">
              <a:solidFill>
                <a:schemeClr val="tx1"/>
              </a:solidFill>
              <a:latin typeface="Arial" panose="020B0604020202020204" pitchFamily="34" charset="0"/>
              <a:cs typeface="Arial" panose="020B0604020202020204" pitchFamily="34" charset="0"/>
            </a:rPr>
            <a:t>1- الضرر المادي: ويشمل الضرر المادي ما لحق المضرور من خسارة مالية وما فاته من كسب مالي. ويدخل ضمن الضرر المادي الضرر الجسدي وهو كل ما يصيب المضرور في  حياته أو في جسمه من عجز كلي أو جزئي، دائم أو مؤقت، أو وفاة.</a:t>
          </a:r>
        </a:p>
      </dgm:t>
    </dgm:pt>
    <dgm:pt modelId="{DB1DE8C6-35A8-443F-9A44-59A1B9B217CD}" type="parTrans" cxnId="{2D650835-C0E0-402B-A894-C95D8A7DB865}">
      <dgm:prSet/>
      <dgm:spPr/>
      <dgm:t>
        <a:bodyPr/>
        <a:lstStyle/>
        <a:p>
          <a:pPr algn="justLow"/>
          <a:endParaRPr lang="en-US"/>
        </a:p>
      </dgm:t>
    </dgm:pt>
    <dgm:pt modelId="{E711B601-0E2A-4FEE-914D-E9E925ED4284}" type="sibTrans" cxnId="{2D650835-C0E0-402B-A894-C95D8A7DB865}">
      <dgm:prSet/>
      <dgm:spPr/>
      <dgm:t>
        <a:bodyPr/>
        <a:lstStyle/>
        <a:p>
          <a:pPr algn="justLow" rtl="1"/>
          <a:endParaRPr lang="en-US" sz="2200">
            <a:solidFill>
              <a:schemeClr val="tx1"/>
            </a:solidFill>
            <a:latin typeface="Arial" panose="020B0604020202020204" pitchFamily="34" charset="0"/>
            <a:cs typeface="Arial" panose="020B0604020202020204" pitchFamily="34" charset="0"/>
          </a:endParaRPr>
        </a:p>
      </dgm:t>
    </dgm:pt>
    <dgm:pt modelId="{61B95484-E4B4-4E95-9F47-C149E4934B31}">
      <dgm:prSet custT="1"/>
      <dgm:spPr/>
      <dgm:t>
        <a:bodyPr/>
        <a:lstStyle/>
        <a:p>
          <a:pPr algn="justLow" rtl="1"/>
          <a:r>
            <a:rPr lang="ar-SY" sz="2200">
              <a:solidFill>
                <a:schemeClr val="tx1"/>
              </a:solidFill>
              <a:latin typeface="Arial" panose="020B0604020202020204" pitchFamily="34" charset="0"/>
              <a:cs typeface="Arial" panose="020B0604020202020204" pitchFamily="34" charset="0"/>
            </a:rPr>
            <a:t>2- الضرر الأدبي: الضرر الأدبي هو الضرر الذي يصيب الإنسان في شعوره أو عاطفته أو كرامته أو شرفه دون أن يسبب له خسارة مادية.</a:t>
          </a:r>
          <a:endParaRPr lang="ar-SY" sz="2200" dirty="0">
            <a:solidFill>
              <a:schemeClr val="tx1"/>
            </a:solidFill>
            <a:latin typeface="Arial" panose="020B0604020202020204" pitchFamily="34" charset="0"/>
            <a:cs typeface="Arial" panose="020B0604020202020204" pitchFamily="34" charset="0"/>
          </a:endParaRPr>
        </a:p>
      </dgm:t>
    </dgm:pt>
    <dgm:pt modelId="{F2222099-A1DA-4D59-BD10-656A7EF9524B}" type="parTrans" cxnId="{BD6D123B-7AB5-4B7A-82B1-EB546CA563C8}">
      <dgm:prSet/>
      <dgm:spPr/>
      <dgm:t>
        <a:bodyPr/>
        <a:lstStyle/>
        <a:p>
          <a:pPr algn="justLow"/>
          <a:endParaRPr lang="en-US"/>
        </a:p>
      </dgm:t>
    </dgm:pt>
    <dgm:pt modelId="{64DBBFCC-C950-4BCF-BD09-6F33D1538E05}" type="sibTrans" cxnId="{BD6D123B-7AB5-4B7A-82B1-EB546CA563C8}">
      <dgm:prSet/>
      <dgm:spPr/>
      <dgm:t>
        <a:bodyPr/>
        <a:lstStyle/>
        <a:p>
          <a:pPr algn="justLow"/>
          <a:endParaRPr lang="en-US"/>
        </a:p>
      </dgm:t>
    </dgm:pt>
    <dgm:pt modelId="{35D5F66C-6E98-4544-969A-9423C29F8905}" type="pres">
      <dgm:prSet presAssocID="{EED0B69C-4CD3-432C-84DD-24C5EEEA4DDC}" presName="Name0" presStyleCnt="0">
        <dgm:presLayoutVars>
          <dgm:chMax val="7"/>
          <dgm:chPref val="7"/>
          <dgm:dir val="rev"/>
        </dgm:presLayoutVars>
      </dgm:prSet>
      <dgm:spPr/>
    </dgm:pt>
    <dgm:pt modelId="{1B320071-0434-4506-AD88-88839534E2DA}" type="pres">
      <dgm:prSet presAssocID="{EED0B69C-4CD3-432C-84DD-24C5EEEA4DDC}" presName="Name1" presStyleCnt="0"/>
      <dgm:spPr/>
    </dgm:pt>
    <dgm:pt modelId="{0BE2B5D0-48D8-44D6-ACA4-AAAB4135E7C9}" type="pres">
      <dgm:prSet presAssocID="{EED0B69C-4CD3-432C-84DD-24C5EEEA4DDC}" presName="cycle" presStyleCnt="0"/>
      <dgm:spPr/>
    </dgm:pt>
    <dgm:pt modelId="{084FC9BB-25F2-4EAD-8A46-952306695C36}" type="pres">
      <dgm:prSet presAssocID="{EED0B69C-4CD3-432C-84DD-24C5EEEA4DDC}" presName="srcNode" presStyleLbl="node1" presStyleIdx="0" presStyleCnt="2"/>
      <dgm:spPr/>
    </dgm:pt>
    <dgm:pt modelId="{E5F2BBE3-D285-41D8-BF1F-6162F7DB29F3}" type="pres">
      <dgm:prSet presAssocID="{EED0B69C-4CD3-432C-84DD-24C5EEEA4DDC}" presName="conn" presStyleLbl="parChTrans1D2" presStyleIdx="0" presStyleCnt="1"/>
      <dgm:spPr/>
    </dgm:pt>
    <dgm:pt modelId="{EB12DE75-C898-496E-B0C6-9D2AC0AAB45E}" type="pres">
      <dgm:prSet presAssocID="{EED0B69C-4CD3-432C-84DD-24C5EEEA4DDC}" presName="extraNode" presStyleLbl="node1" presStyleIdx="0" presStyleCnt="2"/>
      <dgm:spPr/>
    </dgm:pt>
    <dgm:pt modelId="{FE46FB36-6E8B-4E7F-AD95-9A78CF6CE230}" type="pres">
      <dgm:prSet presAssocID="{EED0B69C-4CD3-432C-84DD-24C5EEEA4DDC}" presName="dstNode" presStyleLbl="node1" presStyleIdx="0" presStyleCnt="2"/>
      <dgm:spPr/>
    </dgm:pt>
    <dgm:pt modelId="{087A19C1-DCA4-4F75-93E6-F16ABEEA827B}" type="pres">
      <dgm:prSet presAssocID="{4C9EBAE0-25A9-4721-ADEA-DBD21298EB19}" presName="text_1" presStyleLbl="node1" presStyleIdx="0" presStyleCnt="2">
        <dgm:presLayoutVars>
          <dgm:bulletEnabled val="1"/>
        </dgm:presLayoutVars>
      </dgm:prSet>
      <dgm:spPr/>
    </dgm:pt>
    <dgm:pt modelId="{AE9F17F7-808F-451E-A3CA-FD336F077F17}" type="pres">
      <dgm:prSet presAssocID="{4C9EBAE0-25A9-4721-ADEA-DBD21298EB19}" presName="accent_1" presStyleCnt="0"/>
      <dgm:spPr/>
    </dgm:pt>
    <dgm:pt modelId="{5327482E-2129-45E9-A2FD-1073BD8DF3FA}" type="pres">
      <dgm:prSet presAssocID="{4C9EBAE0-25A9-4721-ADEA-DBD21298EB19}" presName="accentRepeatNode" presStyleLbl="solidFgAcc1" presStyleIdx="0" presStyleCnt="2"/>
      <dgm:spPr/>
    </dgm:pt>
    <dgm:pt modelId="{7224AE30-A749-4705-AC50-B650F6B59627}" type="pres">
      <dgm:prSet presAssocID="{61B95484-E4B4-4E95-9F47-C149E4934B31}" presName="text_2" presStyleLbl="node1" presStyleIdx="1" presStyleCnt="2">
        <dgm:presLayoutVars>
          <dgm:bulletEnabled val="1"/>
        </dgm:presLayoutVars>
      </dgm:prSet>
      <dgm:spPr/>
    </dgm:pt>
    <dgm:pt modelId="{DAEE9B50-F00A-4113-A946-430F7468D4C4}" type="pres">
      <dgm:prSet presAssocID="{61B95484-E4B4-4E95-9F47-C149E4934B31}" presName="accent_2" presStyleCnt="0"/>
      <dgm:spPr/>
    </dgm:pt>
    <dgm:pt modelId="{B9D8A1E5-7893-4245-8168-A277F6AC738A}" type="pres">
      <dgm:prSet presAssocID="{61B95484-E4B4-4E95-9F47-C149E4934B31}" presName="accentRepeatNode" presStyleLbl="solidFgAcc1" presStyleIdx="1" presStyleCnt="2"/>
      <dgm:spPr/>
    </dgm:pt>
  </dgm:ptLst>
  <dgm:cxnLst>
    <dgm:cxn modelId="{3C68EF17-2692-42D6-A0B5-A5BF0E02A8D8}" type="presOf" srcId="{4C9EBAE0-25A9-4721-ADEA-DBD21298EB19}" destId="{087A19C1-DCA4-4F75-93E6-F16ABEEA827B}" srcOrd="0" destOrd="0" presId="urn:microsoft.com/office/officeart/2008/layout/VerticalCurvedList"/>
    <dgm:cxn modelId="{2D650835-C0E0-402B-A894-C95D8A7DB865}" srcId="{EED0B69C-4CD3-432C-84DD-24C5EEEA4DDC}" destId="{4C9EBAE0-25A9-4721-ADEA-DBD21298EB19}" srcOrd="0" destOrd="0" parTransId="{DB1DE8C6-35A8-443F-9A44-59A1B9B217CD}" sibTransId="{E711B601-0E2A-4FEE-914D-E9E925ED4284}"/>
    <dgm:cxn modelId="{BD6D123B-7AB5-4B7A-82B1-EB546CA563C8}" srcId="{EED0B69C-4CD3-432C-84DD-24C5EEEA4DDC}" destId="{61B95484-E4B4-4E95-9F47-C149E4934B31}" srcOrd="1" destOrd="0" parTransId="{F2222099-A1DA-4D59-BD10-656A7EF9524B}" sibTransId="{64DBBFCC-C950-4BCF-BD09-6F33D1538E05}"/>
    <dgm:cxn modelId="{CDC8A041-AB3A-428B-81D3-2DBEEC046337}" type="presOf" srcId="{E711B601-0E2A-4FEE-914D-E9E925ED4284}" destId="{E5F2BBE3-D285-41D8-BF1F-6162F7DB29F3}" srcOrd="0" destOrd="0" presId="urn:microsoft.com/office/officeart/2008/layout/VerticalCurvedList"/>
    <dgm:cxn modelId="{EFCFF6C8-2F8A-48DE-AA4E-55C34C5E69EA}" type="presOf" srcId="{61B95484-E4B4-4E95-9F47-C149E4934B31}" destId="{7224AE30-A749-4705-AC50-B650F6B59627}" srcOrd="0" destOrd="0" presId="urn:microsoft.com/office/officeart/2008/layout/VerticalCurvedList"/>
    <dgm:cxn modelId="{B2750CE1-3B66-4E7F-8AF6-B218E31441BC}" type="presOf" srcId="{EED0B69C-4CD3-432C-84DD-24C5EEEA4DDC}" destId="{35D5F66C-6E98-4544-969A-9423C29F8905}" srcOrd="0" destOrd="0" presId="urn:microsoft.com/office/officeart/2008/layout/VerticalCurvedList"/>
    <dgm:cxn modelId="{3719F6FB-8FE6-4E5B-B1C2-F68C079FB0B7}" type="presParOf" srcId="{35D5F66C-6E98-4544-969A-9423C29F8905}" destId="{1B320071-0434-4506-AD88-88839534E2DA}" srcOrd="0" destOrd="0" presId="urn:microsoft.com/office/officeart/2008/layout/VerticalCurvedList"/>
    <dgm:cxn modelId="{6373196C-DE56-42DB-9444-CBF35004FF5B}" type="presParOf" srcId="{1B320071-0434-4506-AD88-88839534E2DA}" destId="{0BE2B5D0-48D8-44D6-ACA4-AAAB4135E7C9}" srcOrd="0" destOrd="0" presId="urn:microsoft.com/office/officeart/2008/layout/VerticalCurvedList"/>
    <dgm:cxn modelId="{2B4D3489-B2E0-4A6D-8006-39B88FBC7049}" type="presParOf" srcId="{0BE2B5D0-48D8-44D6-ACA4-AAAB4135E7C9}" destId="{084FC9BB-25F2-4EAD-8A46-952306695C36}" srcOrd="0" destOrd="0" presId="urn:microsoft.com/office/officeart/2008/layout/VerticalCurvedList"/>
    <dgm:cxn modelId="{31C7C818-5234-4841-AC94-1B3F7DD04A0D}" type="presParOf" srcId="{0BE2B5D0-48D8-44D6-ACA4-AAAB4135E7C9}" destId="{E5F2BBE3-D285-41D8-BF1F-6162F7DB29F3}" srcOrd="1" destOrd="0" presId="urn:microsoft.com/office/officeart/2008/layout/VerticalCurvedList"/>
    <dgm:cxn modelId="{233CA95E-311F-492C-9C57-6E86E410BDD8}" type="presParOf" srcId="{0BE2B5D0-48D8-44D6-ACA4-AAAB4135E7C9}" destId="{EB12DE75-C898-496E-B0C6-9D2AC0AAB45E}" srcOrd="2" destOrd="0" presId="urn:microsoft.com/office/officeart/2008/layout/VerticalCurvedList"/>
    <dgm:cxn modelId="{46A47854-0202-474B-99A1-7C05B6F4657E}" type="presParOf" srcId="{0BE2B5D0-48D8-44D6-ACA4-AAAB4135E7C9}" destId="{FE46FB36-6E8B-4E7F-AD95-9A78CF6CE230}" srcOrd="3" destOrd="0" presId="urn:microsoft.com/office/officeart/2008/layout/VerticalCurvedList"/>
    <dgm:cxn modelId="{21F35764-D08A-4655-B7DA-C538408A0894}" type="presParOf" srcId="{1B320071-0434-4506-AD88-88839534E2DA}" destId="{087A19C1-DCA4-4F75-93E6-F16ABEEA827B}" srcOrd="1" destOrd="0" presId="urn:microsoft.com/office/officeart/2008/layout/VerticalCurvedList"/>
    <dgm:cxn modelId="{7757FF6F-0DC6-4586-B13E-4EA978AEC0B9}" type="presParOf" srcId="{1B320071-0434-4506-AD88-88839534E2DA}" destId="{AE9F17F7-808F-451E-A3CA-FD336F077F17}" srcOrd="2" destOrd="0" presId="urn:microsoft.com/office/officeart/2008/layout/VerticalCurvedList"/>
    <dgm:cxn modelId="{A75092F4-9889-4EB6-AEE9-7257D9811A4A}" type="presParOf" srcId="{AE9F17F7-808F-451E-A3CA-FD336F077F17}" destId="{5327482E-2129-45E9-A2FD-1073BD8DF3FA}" srcOrd="0" destOrd="0" presId="urn:microsoft.com/office/officeart/2008/layout/VerticalCurvedList"/>
    <dgm:cxn modelId="{DB42E120-4496-4F57-892A-0BB2A6C94C22}" type="presParOf" srcId="{1B320071-0434-4506-AD88-88839534E2DA}" destId="{7224AE30-A749-4705-AC50-B650F6B59627}" srcOrd="3" destOrd="0" presId="urn:microsoft.com/office/officeart/2008/layout/VerticalCurvedList"/>
    <dgm:cxn modelId="{E2CB1BA5-6538-47D2-964A-ABE17904486D}" type="presParOf" srcId="{1B320071-0434-4506-AD88-88839534E2DA}" destId="{DAEE9B50-F00A-4113-A946-430F7468D4C4}" srcOrd="4" destOrd="0" presId="urn:microsoft.com/office/officeart/2008/layout/VerticalCurvedList"/>
    <dgm:cxn modelId="{05DE187E-2526-4C6C-8369-2CEF76215DF2}" type="presParOf" srcId="{DAEE9B50-F00A-4113-A946-430F7468D4C4}" destId="{B9D8A1E5-7893-4245-8168-A277F6AC738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78D57F-D1D7-4DE0-B76E-D2ED48DEB2BF}">
      <dsp:nvSpPr>
        <dsp:cNvPr id="0" name=""/>
        <dsp:cNvSpPr/>
      </dsp:nvSpPr>
      <dsp:spPr>
        <a:xfrm>
          <a:off x="9550591" y="-662669"/>
          <a:ext cx="5146674" cy="5146674"/>
        </a:xfrm>
        <a:prstGeom prst="blockArc">
          <a:avLst>
            <a:gd name="adj1" fmla="val 8100000"/>
            <a:gd name="adj2" fmla="val 13500000"/>
            <a:gd name="adj3" fmla="val 420"/>
          </a:avLst>
        </a:prstGeom>
        <a:noFill/>
        <a:ln w="22225" cap="rnd"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1D4C1C-8327-4EB9-B07B-5DEAD7B4B0A5}">
      <dsp:nvSpPr>
        <dsp:cNvPr id="0" name=""/>
        <dsp:cNvSpPr/>
      </dsp:nvSpPr>
      <dsp:spPr>
        <a:xfrm>
          <a:off x="51353" y="225285"/>
          <a:ext cx="9892931" cy="724872"/>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6662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أن يكون الضرر ناشئاً عن الإخلال بحق أو بمصلحة مشروعة: يقع الضرر إذا حصل إخلال بحق أو بمصلحة مالية للمضرور.</a:t>
          </a:r>
        </a:p>
      </dsp:txBody>
      <dsp:txXfrm>
        <a:off x="51353" y="225285"/>
        <a:ext cx="9892931" cy="724872"/>
      </dsp:txXfrm>
    </dsp:sp>
    <dsp:sp modelId="{0A1E106F-A139-4BB3-BF67-54C29DA80CE7}">
      <dsp:nvSpPr>
        <dsp:cNvPr id="0" name=""/>
        <dsp:cNvSpPr/>
      </dsp:nvSpPr>
      <dsp:spPr>
        <a:xfrm>
          <a:off x="9576864" y="220299"/>
          <a:ext cx="734842" cy="734842"/>
        </a:xfrm>
        <a:prstGeom prst="ellipse">
          <a:avLst/>
        </a:prstGeom>
        <a:solidFill>
          <a:schemeClr val="lt1">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F15644-3E83-4A3E-9201-1A1DBFBC1E6A}">
      <dsp:nvSpPr>
        <dsp:cNvPr id="0" name=""/>
        <dsp:cNvSpPr/>
      </dsp:nvSpPr>
      <dsp:spPr>
        <a:xfrm>
          <a:off x="51353" y="1175748"/>
          <a:ext cx="9555889" cy="587874"/>
        </a:xfrm>
        <a:prstGeom prst="rect">
          <a:avLst/>
        </a:prstGeom>
        <a:solidFill>
          <a:schemeClr val="accent3">
            <a:hueOff val="-471397"/>
            <a:satOff val="2142"/>
            <a:lumOff val="-248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66625"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2- يجب أن يكون الضرر محققاً: يشترط لقيام المسؤولية المدنية تحقق الضرر الذي يدّعيه المضرور. </a:t>
          </a:r>
        </a:p>
      </dsp:txBody>
      <dsp:txXfrm>
        <a:off x="51353" y="1175748"/>
        <a:ext cx="9555889" cy="587874"/>
      </dsp:txXfrm>
    </dsp:sp>
    <dsp:sp modelId="{36CB0975-5E0F-4372-A864-C1056221ECAD}">
      <dsp:nvSpPr>
        <dsp:cNvPr id="0" name=""/>
        <dsp:cNvSpPr/>
      </dsp:nvSpPr>
      <dsp:spPr>
        <a:xfrm>
          <a:off x="9239822" y="1102264"/>
          <a:ext cx="734842" cy="734842"/>
        </a:xfrm>
        <a:prstGeom prst="ellipse">
          <a:avLst/>
        </a:prstGeom>
        <a:solidFill>
          <a:schemeClr val="lt1">
            <a:hueOff val="0"/>
            <a:satOff val="0"/>
            <a:lumOff val="0"/>
            <a:alphaOff val="0"/>
          </a:schemeClr>
        </a:solidFill>
        <a:ln w="22225" cap="rnd" cmpd="sng" algn="ctr">
          <a:solidFill>
            <a:schemeClr val="accent3">
              <a:hueOff val="-471397"/>
              <a:satOff val="2142"/>
              <a:lumOff val="-2484"/>
              <a:alphaOff val="0"/>
            </a:schemeClr>
          </a:solidFill>
          <a:prstDash val="solid"/>
        </a:ln>
        <a:effectLst/>
      </dsp:spPr>
      <dsp:style>
        <a:lnRef idx="2">
          <a:scrgbClr r="0" g="0" b="0"/>
        </a:lnRef>
        <a:fillRef idx="1">
          <a:scrgbClr r="0" g="0" b="0"/>
        </a:fillRef>
        <a:effectRef idx="0">
          <a:scrgbClr r="0" g="0" b="0"/>
        </a:effectRef>
        <a:fontRef idx="minor"/>
      </dsp:style>
    </dsp:sp>
    <dsp:sp modelId="{AE0F92A8-BBF7-46F9-841A-B598CE2B0F07}">
      <dsp:nvSpPr>
        <dsp:cNvPr id="0" name=""/>
        <dsp:cNvSpPr/>
      </dsp:nvSpPr>
      <dsp:spPr>
        <a:xfrm>
          <a:off x="51353" y="1974572"/>
          <a:ext cx="9555889" cy="754154"/>
        </a:xfrm>
        <a:prstGeom prst="rect">
          <a:avLst/>
        </a:prstGeom>
        <a:solidFill>
          <a:schemeClr val="accent3">
            <a:hueOff val="-942795"/>
            <a:satOff val="4283"/>
            <a:lumOff val="-496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66625" bIns="5588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3- يجب أن يكون الضرر شخصياً: يجب أن يكون الشخص الذي رفع دعوى التعويض قد  تضرر شخصياً.</a:t>
          </a:r>
          <a:endParaRPr lang="ar-SY" sz="2200" kern="1200" dirty="0">
            <a:solidFill>
              <a:schemeClr val="tx1"/>
            </a:solidFill>
            <a:latin typeface="Arial" panose="020B0604020202020204" pitchFamily="34" charset="0"/>
            <a:cs typeface="Arial" panose="020B0604020202020204" pitchFamily="34" charset="0"/>
          </a:endParaRPr>
        </a:p>
      </dsp:txBody>
      <dsp:txXfrm>
        <a:off x="51353" y="1974572"/>
        <a:ext cx="9555889" cy="754154"/>
      </dsp:txXfrm>
    </dsp:sp>
    <dsp:sp modelId="{5B001E0A-026C-40BC-901B-9195F52F7481}">
      <dsp:nvSpPr>
        <dsp:cNvPr id="0" name=""/>
        <dsp:cNvSpPr/>
      </dsp:nvSpPr>
      <dsp:spPr>
        <a:xfrm>
          <a:off x="9239822" y="1984228"/>
          <a:ext cx="734842" cy="734842"/>
        </a:xfrm>
        <a:prstGeom prst="ellipse">
          <a:avLst/>
        </a:prstGeom>
        <a:solidFill>
          <a:schemeClr val="lt1">
            <a:hueOff val="0"/>
            <a:satOff val="0"/>
            <a:lumOff val="0"/>
            <a:alphaOff val="0"/>
          </a:schemeClr>
        </a:solidFill>
        <a:ln w="22225" cap="rnd" cmpd="sng" algn="ctr">
          <a:solidFill>
            <a:schemeClr val="accent3">
              <a:hueOff val="-942795"/>
              <a:satOff val="4283"/>
              <a:lumOff val="-4967"/>
              <a:alphaOff val="0"/>
            </a:schemeClr>
          </a:solidFill>
          <a:prstDash val="solid"/>
        </a:ln>
        <a:effectLst/>
      </dsp:spPr>
      <dsp:style>
        <a:lnRef idx="2">
          <a:scrgbClr r="0" g="0" b="0"/>
        </a:lnRef>
        <a:fillRef idx="1">
          <a:scrgbClr r="0" g="0" b="0"/>
        </a:fillRef>
        <a:effectRef idx="0">
          <a:scrgbClr r="0" g="0" b="0"/>
        </a:effectRef>
        <a:fontRef idx="minor"/>
      </dsp:style>
    </dsp:sp>
    <dsp:sp modelId="{CA582BDC-F262-4681-8C6C-89C79E46C941}">
      <dsp:nvSpPr>
        <dsp:cNvPr id="0" name=""/>
        <dsp:cNvSpPr/>
      </dsp:nvSpPr>
      <dsp:spPr>
        <a:xfrm>
          <a:off x="51353" y="2888972"/>
          <a:ext cx="9892931" cy="689282"/>
        </a:xfrm>
        <a:prstGeom prst="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466625" bIns="5588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4- يجب أن يكون الضرر مباشراً: يجب أن يكون الضرر نتيجة طبيعية للخطأ ويكون كذلك إذا لم يكن من الممكن تفاديه ببذل جهد معقول.</a:t>
          </a:r>
          <a:endParaRPr lang="ar-SY" sz="2200" kern="1200" dirty="0">
            <a:solidFill>
              <a:schemeClr val="tx1"/>
            </a:solidFill>
            <a:latin typeface="Arial" panose="020B0604020202020204" pitchFamily="34" charset="0"/>
            <a:cs typeface="Arial" panose="020B0604020202020204" pitchFamily="34" charset="0"/>
          </a:endParaRPr>
        </a:p>
      </dsp:txBody>
      <dsp:txXfrm>
        <a:off x="51353" y="2888972"/>
        <a:ext cx="9892931" cy="689282"/>
      </dsp:txXfrm>
    </dsp:sp>
    <dsp:sp modelId="{E354CF2C-0BC0-437D-BF0D-C201FF84D28F}">
      <dsp:nvSpPr>
        <dsp:cNvPr id="0" name=""/>
        <dsp:cNvSpPr/>
      </dsp:nvSpPr>
      <dsp:spPr>
        <a:xfrm>
          <a:off x="9576864" y="2866192"/>
          <a:ext cx="734842" cy="734842"/>
        </a:xfrm>
        <a:prstGeom prst="ellipse">
          <a:avLst/>
        </a:prstGeom>
        <a:solidFill>
          <a:schemeClr val="lt1">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F2BBE3-D285-41D8-BF1F-6162F7DB29F3}">
      <dsp:nvSpPr>
        <dsp:cNvPr id="0" name=""/>
        <dsp:cNvSpPr/>
      </dsp:nvSpPr>
      <dsp:spPr>
        <a:xfrm>
          <a:off x="9514822" y="-614328"/>
          <a:ext cx="4768940" cy="4768940"/>
        </a:xfrm>
        <a:prstGeom prst="blockArc">
          <a:avLst>
            <a:gd name="adj1" fmla="val 8100000"/>
            <a:gd name="adj2" fmla="val 13500000"/>
            <a:gd name="adj3" fmla="val 453"/>
          </a:avLst>
        </a:prstGeom>
        <a:noFill/>
        <a:ln w="22225" cap="rnd"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7A19C1-DCA4-4F75-93E6-F16ABEEA827B}">
      <dsp:nvSpPr>
        <dsp:cNvPr id="0" name=""/>
        <dsp:cNvSpPr/>
      </dsp:nvSpPr>
      <dsp:spPr>
        <a:xfrm>
          <a:off x="18674" y="505764"/>
          <a:ext cx="9640723" cy="1011388"/>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802789"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solidFill>
                <a:schemeClr val="tx1"/>
              </a:solidFill>
              <a:latin typeface="Arial" panose="020B0604020202020204" pitchFamily="34" charset="0"/>
              <a:cs typeface="Arial" panose="020B0604020202020204" pitchFamily="34" charset="0"/>
            </a:rPr>
            <a:t>1- الضرر المادي: ويشمل الضرر المادي ما لحق المضرور من خسارة مالية وما فاته من كسب مالي. ويدخل ضمن الضرر المادي الضرر الجسدي وهو كل ما يصيب المضرور في  حياته أو في جسمه من عجز كلي أو جزئي، دائم أو مؤقت، أو وفاة.</a:t>
          </a:r>
        </a:p>
      </dsp:txBody>
      <dsp:txXfrm>
        <a:off x="18674" y="505764"/>
        <a:ext cx="9640723" cy="1011388"/>
      </dsp:txXfrm>
    </dsp:sp>
    <dsp:sp modelId="{5327482E-2129-45E9-A2FD-1073BD8DF3FA}">
      <dsp:nvSpPr>
        <dsp:cNvPr id="0" name=""/>
        <dsp:cNvSpPr/>
      </dsp:nvSpPr>
      <dsp:spPr>
        <a:xfrm>
          <a:off x="9027280" y="379341"/>
          <a:ext cx="1264235" cy="1264235"/>
        </a:xfrm>
        <a:prstGeom prst="ellipse">
          <a:avLst/>
        </a:prstGeom>
        <a:solidFill>
          <a:schemeClr val="lt1">
            <a:hueOff val="0"/>
            <a:satOff val="0"/>
            <a:lumOff val="0"/>
            <a:alphaOff val="0"/>
          </a:schemeClr>
        </a:solidFill>
        <a:ln w="22225"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24AE30-A749-4705-AC50-B650F6B59627}">
      <dsp:nvSpPr>
        <dsp:cNvPr id="0" name=""/>
        <dsp:cNvSpPr/>
      </dsp:nvSpPr>
      <dsp:spPr>
        <a:xfrm>
          <a:off x="18674" y="2023130"/>
          <a:ext cx="9640723" cy="1011388"/>
        </a:xfrm>
        <a:prstGeom prst="rect">
          <a:avLst/>
        </a:prstGeom>
        <a:solidFill>
          <a:schemeClr val="accent3">
            <a:hueOff val="-1414192"/>
            <a:satOff val="6425"/>
            <a:lumOff val="-745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802789" bIns="55880" numCol="1" spcCol="1270" anchor="ctr" anchorCtr="0">
          <a:noAutofit/>
        </a:bodyPr>
        <a:lstStyle/>
        <a:p>
          <a:pPr marL="0" lvl="0" indent="0" algn="justLow" defTabSz="977900" rtl="1">
            <a:lnSpc>
              <a:spcPct val="90000"/>
            </a:lnSpc>
            <a:spcBef>
              <a:spcPct val="0"/>
            </a:spcBef>
            <a:spcAft>
              <a:spcPct val="35000"/>
            </a:spcAft>
            <a:buNone/>
          </a:pPr>
          <a:r>
            <a:rPr lang="ar-SY" sz="2200" kern="1200">
              <a:solidFill>
                <a:schemeClr val="tx1"/>
              </a:solidFill>
              <a:latin typeface="Arial" panose="020B0604020202020204" pitchFamily="34" charset="0"/>
              <a:cs typeface="Arial" panose="020B0604020202020204" pitchFamily="34" charset="0"/>
            </a:rPr>
            <a:t>2- الضرر الأدبي: الضرر الأدبي هو الضرر الذي يصيب الإنسان في شعوره أو عاطفته أو كرامته أو شرفه دون أن يسبب له خسارة مادية.</a:t>
          </a:r>
          <a:endParaRPr lang="ar-SY" sz="2200" kern="1200" dirty="0">
            <a:solidFill>
              <a:schemeClr val="tx1"/>
            </a:solidFill>
            <a:latin typeface="Arial" panose="020B0604020202020204" pitchFamily="34" charset="0"/>
            <a:cs typeface="Arial" panose="020B0604020202020204" pitchFamily="34" charset="0"/>
          </a:endParaRPr>
        </a:p>
      </dsp:txBody>
      <dsp:txXfrm>
        <a:off x="18674" y="2023130"/>
        <a:ext cx="9640723" cy="1011388"/>
      </dsp:txXfrm>
    </dsp:sp>
    <dsp:sp modelId="{B9D8A1E5-7893-4245-8168-A277F6AC738A}">
      <dsp:nvSpPr>
        <dsp:cNvPr id="0" name=""/>
        <dsp:cNvSpPr/>
      </dsp:nvSpPr>
      <dsp:spPr>
        <a:xfrm>
          <a:off x="9027280" y="1896706"/>
          <a:ext cx="1264235" cy="1264235"/>
        </a:xfrm>
        <a:prstGeom prst="ellipse">
          <a:avLst/>
        </a:prstGeom>
        <a:solidFill>
          <a:schemeClr val="lt1">
            <a:hueOff val="0"/>
            <a:satOff val="0"/>
            <a:lumOff val="0"/>
            <a:alphaOff val="0"/>
          </a:schemeClr>
        </a:solidFill>
        <a:ln w="22225" cap="rnd" cmpd="sng" algn="ctr">
          <a:solidFill>
            <a:schemeClr val="accent3">
              <a:hueOff val="-1414192"/>
              <a:satOff val="6425"/>
              <a:lumOff val="-7451"/>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02/02/1444</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02/02/1444</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8/29/2022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8104642" y="1413690"/>
            <a:ext cx="3822505" cy="3852199"/>
          </a:xfrm>
        </p:spPr>
        <p:txBody>
          <a:bodyPr>
            <a:normAutofit/>
          </a:bodyPr>
          <a:lstStyle/>
          <a:p>
            <a:r>
              <a:rPr lang="ar-SA" dirty="0"/>
              <a:t>القانون المدني 2</a:t>
            </a:r>
            <a:endParaRPr lang="en-US" dirty="0"/>
          </a:p>
          <a:p>
            <a:r>
              <a:rPr lang="en-US" dirty="0"/>
              <a:t>Civil Law 2</a:t>
            </a:r>
          </a:p>
          <a:p>
            <a:endParaRPr lang="ar-SY" sz="1800" dirty="0"/>
          </a:p>
          <a:p>
            <a:r>
              <a:rPr lang="en-US" sz="3200" dirty="0">
                <a:effectLst/>
                <a:latin typeface="Simplified Arabic" panose="02020603050405020304" pitchFamily="18" charset="-78"/>
                <a:ea typeface="Batang" panose="02030600000101010101" pitchFamily="18" charset="-127"/>
              </a:rPr>
              <a:t>CIV306</a:t>
            </a:r>
          </a:p>
          <a:p>
            <a:endParaRPr lang="en-US" sz="1800" dirty="0"/>
          </a:p>
          <a:p>
            <a:r>
              <a:rPr lang="ar-SY" dirty="0"/>
              <a:t>السنة: الثانية</a:t>
            </a:r>
          </a:p>
        </p:txBody>
      </p:sp>
      <p:sp>
        <p:nvSpPr>
          <p:cNvPr id="3" name="عنصر نائب للنص 2"/>
          <p:cNvSpPr>
            <a:spLocks noGrp="1"/>
          </p:cNvSpPr>
          <p:nvPr>
            <p:ph type="body" sz="quarter" idx="11"/>
          </p:nvPr>
        </p:nvSpPr>
        <p:spPr>
          <a:xfrm>
            <a:off x="8881967" y="5444310"/>
            <a:ext cx="3045180" cy="1283278"/>
          </a:xfrm>
        </p:spPr>
        <p:txBody>
          <a:bodyPr/>
          <a:lstStyle/>
          <a:p>
            <a:r>
              <a:rPr lang="en-US" dirty="0"/>
              <a:t>    </a:t>
            </a:r>
            <a:r>
              <a:rPr lang="ar-SA" dirty="0"/>
              <a:t>د. أحمد عبد الدائم                   د. عبد الكريم ظلّام</a:t>
            </a:r>
            <a:endParaRPr lang="en-US" dirty="0"/>
          </a:p>
        </p:txBody>
      </p:sp>
    </p:spTree>
    <p:extLst>
      <p:ext uri="{BB962C8B-B14F-4D97-AF65-F5344CB8AC3E}">
        <p14:creationId xmlns:p14="http://schemas.microsoft.com/office/powerpoint/2010/main" val="307012764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Y" dirty="0"/>
              <a:t>أجب عن الأسئلة التالية:</a:t>
            </a:r>
          </a:p>
          <a:p>
            <a:pPr marL="457200" indent="-457200">
              <a:buFont typeface="+mj-lt"/>
              <a:buAutoNum type="arabicParenR"/>
            </a:pPr>
            <a:r>
              <a:rPr lang="ar-SY" dirty="0"/>
              <a:t>بيّن أوجه الاختلاف بين الضرر المستقبلي والضرر الاحتمالي؟</a:t>
            </a:r>
          </a:p>
          <a:p>
            <a:pPr marL="457200" indent="-457200">
              <a:buFont typeface="+mj-lt"/>
              <a:buAutoNum type="arabicParenR"/>
            </a:pPr>
            <a:r>
              <a:rPr lang="ar-SY" dirty="0"/>
              <a:t>ما هي أوجه الشبه والاختلاف بين الضرر الحال والضرر المستقبلي؟</a:t>
            </a:r>
          </a:p>
        </p:txBody>
      </p:sp>
    </p:spTree>
    <p:extLst>
      <p:ext uri="{BB962C8B-B14F-4D97-AF65-F5344CB8AC3E}">
        <p14:creationId xmlns:p14="http://schemas.microsoft.com/office/powerpoint/2010/main" val="40696558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AB31E2-A87B-450F-9264-D3098516121B}"/>
              </a:ext>
            </a:extLst>
          </p:cNvPr>
          <p:cNvSpPr>
            <a:spLocks noGrp="1"/>
          </p:cNvSpPr>
          <p:nvPr>
            <p:ph sz="quarter" idx="12"/>
          </p:nvPr>
        </p:nvSpPr>
        <p:spPr>
          <a:xfrm>
            <a:off x="702365" y="1837060"/>
            <a:ext cx="10546521" cy="4605153"/>
          </a:xfrm>
        </p:spPr>
        <p:txBody>
          <a:bodyPr/>
          <a:lstStyle/>
          <a:p>
            <a:r>
              <a:rPr lang="ar-SY" dirty="0"/>
              <a:t>تم التعرف في هذا الفصل على :</a:t>
            </a:r>
          </a:p>
          <a:p>
            <a:pPr marL="342900" indent="-342900">
              <a:lnSpc>
                <a:spcPct val="200000"/>
              </a:lnSpc>
              <a:buFont typeface="Wingdings" panose="05000000000000000000" pitchFamily="2" charset="2"/>
              <a:buChar char="Ø"/>
            </a:pPr>
            <a:r>
              <a:rPr lang="ar-SY" dirty="0"/>
              <a:t>الضرر.</a:t>
            </a:r>
          </a:p>
          <a:p>
            <a:pPr marL="342900" indent="-342900">
              <a:lnSpc>
                <a:spcPct val="200000"/>
              </a:lnSpc>
              <a:buFont typeface="Wingdings" panose="05000000000000000000" pitchFamily="2" charset="2"/>
              <a:buChar char="Ø"/>
            </a:pPr>
            <a:endParaRPr lang="ar-SY" dirty="0"/>
          </a:p>
          <a:p>
            <a:pPr marL="342900" indent="-342900">
              <a:lnSpc>
                <a:spcPct val="200000"/>
              </a:lnSpc>
              <a:buFont typeface="Wingdings" panose="05000000000000000000" pitchFamily="2" charset="2"/>
              <a:buChar char="Ø"/>
            </a:pPr>
            <a:r>
              <a:rPr lang="ar-SY" dirty="0"/>
              <a:t>علاقة السببية بين الخطأ والضرر.</a:t>
            </a:r>
          </a:p>
          <a:p>
            <a:pPr marL="342900" indent="-342900">
              <a:lnSpc>
                <a:spcPct val="200000"/>
              </a:lnSpc>
              <a:buFont typeface="Wingdings" panose="05000000000000000000" pitchFamily="2" charset="2"/>
              <a:buChar char="v"/>
            </a:pPr>
            <a:endParaRPr lang="ar-SY" dirty="0"/>
          </a:p>
          <a:p>
            <a:endParaRPr lang="en-US" dirty="0"/>
          </a:p>
        </p:txBody>
      </p:sp>
    </p:spTree>
    <p:extLst>
      <p:ext uri="{BB962C8B-B14F-4D97-AF65-F5344CB8AC3E}">
        <p14:creationId xmlns:p14="http://schemas.microsoft.com/office/powerpoint/2010/main" val="256836891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sz="3200" dirty="0"/>
              <a:t>الضرر والعلاقة السببية</a:t>
            </a:r>
          </a:p>
        </p:txBody>
      </p:sp>
      <p:sp>
        <p:nvSpPr>
          <p:cNvPr id="3" name="عنصر نائب للنص 2"/>
          <p:cNvSpPr>
            <a:spLocks noGrp="1"/>
          </p:cNvSpPr>
          <p:nvPr>
            <p:ph type="body" sz="quarter" idx="11"/>
          </p:nvPr>
        </p:nvSpPr>
        <p:spPr>
          <a:xfrm>
            <a:off x="1196788" y="2528607"/>
            <a:ext cx="1425388" cy="1585913"/>
          </a:xfrm>
        </p:spPr>
        <p:txBody>
          <a:bodyPr/>
          <a:lstStyle/>
          <a:p>
            <a:r>
              <a:rPr lang="ar-SY" dirty="0"/>
              <a:t>3</a:t>
            </a:r>
          </a:p>
        </p:txBody>
      </p:sp>
    </p:spTree>
    <p:extLst>
      <p:ext uri="{BB962C8B-B14F-4D97-AF65-F5344CB8AC3E}">
        <p14:creationId xmlns:p14="http://schemas.microsoft.com/office/powerpoint/2010/main" val="26675713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7556" y="2520120"/>
            <a:ext cx="10656888" cy="4033839"/>
          </a:xfrm>
        </p:spPr>
        <p:txBody>
          <a:bodyPr/>
          <a:lstStyle/>
          <a:p>
            <a:pPr marL="342900" indent="-342900">
              <a:lnSpc>
                <a:spcPct val="200000"/>
              </a:lnSpc>
              <a:buFont typeface="Wingdings" panose="05000000000000000000" pitchFamily="2" charset="2"/>
              <a:buChar char="v"/>
            </a:pPr>
            <a:r>
              <a:rPr lang="ar-SY" dirty="0"/>
              <a:t>المبحث الأول: الضرر</a:t>
            </a:r>
            <a:r>
              <a:rPr lang="en-US" dirty="0"/>
              <a:t>.</a:t>
            </a:r>
            <a:endParaRPr lang="ar-SY" dirty="0"/>
          </a:p>
          <a:p>
            <a:pPr marL="342900" indent="-342900">
              <a:lnSpc>
                <a:spcPct val="200000"/>
              </a:lnSpc>
              <a:buFont typeface="Wingdings" panose="05000000000000000000" pitchFamily="2" charset="2"/>
              <a:buChar char="v"/>
            </a:pPr>
            <a:endParaRPr lang="ar-SY" dirty="0"/>
          </a:p>
          <a:p>
            <a:pPr marL="342900" indent="-342900">
              <a:lnSpc>
                <a:spcPct val="200000"/>
              </a:lnSpc>
              <a:buFont typeface="Wingdings" panose="05000000000000000000" pitchFamily="2" charset="2"/>
              <a:buChar char="v"/>
            </a:pPr>
            <a:r>
              <a:rPr lang="ar-SY" dirty="0"/>
              <a:t>المبحث الثاني: علاقة السببية بين الخطأ والضرر</a:t>
            </a:r>
            <a:r>
              <a:rPr lang="en-US" dirty="0"/>
              <a:t>.</a:t>
            </a:r>
            <a:endParaRPr lang="ar-SY" dirty="0"/>
          </a:p>
          <a:p>
            <a:pPr marL="342900" indent="-342900">
              <a:lnSpc>
                <a:spcPct val="200000"/>
              </a:lnSpc>
              <a:buFont typeface="Wingdings" panose="05000000000000000000" pitchFamily="2" charset="2"/>
              <a:buChar char="v"/>
            </a:pPr>
            <a:endParaRPr lang="ar-SY" dirty="0"/>
          </a:p>
        </p:txBody>
      </p:sp>
    </p:spTree>
    <p:extLst>
      <p:ext uri="{BB962C8B-B14F-4D97-AF65-F5344CB8AC3E}">
        <p14:creationId xmlns:p14="http://schemas.microsoft.com/office/powerpoint/2010/main" val="324375136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الضرر</a:t>
            </a:r>
          </a:p>
        </p:txBody>
      </p:sp>
      <p:sp>
        <p:nvSpPr>
          <p:cNvPr id="3" name="عنصر نائب للنص 2"/>
          <p:cNvSpPr>
            <a:spLocks noGrp="1"/>
          </p:cNvSpPr>
          <p:nvPr>
            <p:ph type="body" sz="quarter" idx="11"/>
          </p:nvPr>
        </p:nvSpPr>
        <p:spPr/>
        <p:txBody>
          <a:bodyPr/>
          <a:lstStyle/>
          <a:p>
            <a:r>
              <a:rPr lang="ar-SY" dirty="0"/>
              <a:t>شروط الضرر</a:t>
            </a:r>
          </a:p>
        </p:txBody>
      </p:sp>
      <p:sp>
        <p:nvSpPr>
          <p:cNvPr id="4" name="عنصر نائب للمحتوى 3"/>
          <p:cNvSpPr>
            <a:spLocks noGrp="1"/>
          </p:cNvSpPr>
          <p:nvPr>
            <p:ph sz="quarter" idx="12"/>
          </p:nvPr>
        </p:nvSpPr>
        <p:spPr>
          <a:xfrm>
            <a:off x="283027" y="2282110"/>
            <a:ext cx="11366667" cy="4336108"/>
          </a:xfrm>
        </p:spPr>
        <p:txBody>
          <a:bodyPr/>
          <a:lstStyle/>
          <a:p>
            <a:r>
              <a:rPr lang="ar-SY" dirty="0"/>
              <a:t>يشترط في الضرر توافر عدة شروط، وهي: </a:t>
            </a:r>
          </a:p>
        </p:txBody>
      </p:sp>
      <p:graphicFrame>
        <p:nvGraphicFramePr>
          <p:cNvPr id="5" name="Diagram 4">
            <a:extLst>
              <a:ext uri="{FF2B5EF4-FFF2-40B4-BE49-F238E27FC236}">
                <a16:creationId xmlns:a16="http://schemas.microsoft.com/office/drawing/2014/main" id="{2C41F940-02C0-4521-AC57-9BD27E857ECF}"/>
              </a:ext>
            </a:extLst>
          </p:cNvPr>
          <p:cNvGraphicFramePr/>
          <p:nvPr>
            <p:extLst>
              <p:ext uri="{D42A27DB-BD31-4B8C-83A1-F6EECF244321}">
                <p14:modId xmlns:p14="http://schemas.microsoft.com/office/powerpoint/2010/main" val="1519696454"/>
              </p:ext>
            </p:extLst>
          </p:nvPr>
        </p:nvGraphicFramePr>
        <p:xfrm>
          <a:off x="1152938" y="2849218"/>
          <a:ext cx="10377477" cy="38213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31233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الضرر</a:t>
            </a:r>
          </a:p>
        </p:txBody>
      </p:sp>
      <p:sp>
        <p:nvSpPr>
          <p:cNvPr id="3" name="عنصر نائب للنص 2"/>
          <p:cNvSpPr>
            <a:spLocks noGrp="1"/>
          </p:cNvSpPr>
          <p:nvPr>
            <p:ph type="body" sz="quarter" idx="11"/>
          </p:nvPr>
        </p:nvSpPr>
        <p:spPr/>
        <p:txBody>
          <a:bodyPr/>
          <a:lstStyle/>
          <a:p>
            <a:r>
              <a:rPr lang="ar-SY" dirty="0"/>
              <a:t>أنواع الضرر</a:t>
            </a:r>
          </a:p>
        </p:txBody>
      </p:sp>
      <p:sp>
        <p:nvSpPr>
          <p:cNvPr id="4" name="عنصر نائب للمحتوى 3"/>
          <p:cNvSpPr>
            <a:spLocks noGrp="1"/>
          </p:cNvSpPr>
          <p:nvPr>
            <p:ph sz="quarter" idx="12"/>
          </p:nvPr>
        </p:nvSpPr>
        <p:spPr/>
        <p:txBody>
          <a:bodyPr/>
          <a:lstStyle/>
          <a:p>
            <a:r>
              <a:rPr lang="ar-SY" dirty="0"/>
              <a:t> يقسم الضرر إلى مادي وأدبي:</a:t>
            </a:r>
          </a:p>
          <a:p>
            <a:endParaRPr lang="ar-SY" dirty="0"/>
          </a:p>
        </p:txBody>
      </p:sp>
      <p:graphicFrame>
        <p:nvGraphicFramePr>
          <p:cNvPr id="5" name="Diagram 4">
            <a:extLst>
              <a:ext uri="{FF2B5EF4-FFF2-40B4-BE49-F238E27FC236}">
                <a16:creationId xmlns:a16="http://schemas.microsoft.com/office/drawing/2014/main" id="{A4AE0ACB-84A3-4325-9B96-6561DB78C963}"/>
              </a:ext>
            </a:extLst>
          </p:cNvPr>
          <p:cNvGraphicFramePr/>
          <p:nvPr>
            <p:extLst>
              <p:ext uri="{D42A27DB-BD31-4B8C-83A1-F6EECF244321}">
                <p14:modId xmlns:p14="http://schemas.microsoft.com/office/powerpoint/2010/main" val="1907025698"/>
              </p:ext>
            </p:extLst>
          </p:nvPr>
        </p:nvGraphicFramePr>
        <p:xfrm>
          <a:off x="1220224" y="3008243"/>
          <a:ext cx="10310191" cy="35402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731620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dirty="0"/>
              <a:t>علاقة السببية بين الخطأ والضرر</a:t>
            </a:r>
          </a:p>
        </p:txBody>
      </p:sp>
      <p:sp>
        <p:nvSpPr>
          <p:cNvPr id="3" name="عنصر نائب للنص 2"/>
          <p:cNvSpPr>
            <a:spLocks noGrp="1"/>
          </p:cNvSpPr>
          <p:nvPr>
            <p:ph type="body" sz="quarter" idx="11"/>
          </p:nvPr>
        </p:nvSpPr>
        <p:spPr/>
        <p:txBody>
          <a:bodyPr/>
          <a:lstStyle/>
          <a:p>
            <a:r>
              <a:rPr lang="ar-SY" dirty="0"/>
              <a:t>إثبات العلاقة السببية</a:t>
            </a:r>
          </a:p>
        </p:txBody>
      </p:sp>
      <p:sp>
        <p:nvSpPr>
          <p:cNvPr id="5" name="Rectangle: Rounded Corners 4">
            <a:extLst>
              <a:ext uri="{FF2B5EF4-FFF2-40B4-BE49-F238E27FC236}">
                <a16:creationId xmlns:a16="http://schemas.microsoft.com/office/drawing/2014/main" id="{A4B1417B-6548-4A70-A42A-756FA732F666}"/>
              </a:ext>
            </a:extLst>
          </p:cNvPr>
          <p:cNvSpPr/>
          <p:nvPr/>
        </p:nvSpPr>
        <p:spPr>
          <a:xfrm>
            <a:off x="1325217" y="2718648"/>
            <a:ext cx="9952381" cy="377687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لا يكفي لقيام المسؤولية المدنية وقوع خطأ من شخص ما، وإصابة شخص آخر بضرر، بل يجب أن يكون هذا الخطأ هو الذي أحدث الضرر، أي يجب وجود علاقة سببية بين خطأ المدعى عليه والضرر الذي لحق المدعي.</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ولا تقوم علاقة السببية إلا إذا ارتبط الضرر بالفعل بعلاقة سببية محققة ومباشرة. ويقع إثبات علاقة السببية على عاتق المدعي أي المضرور.</a:t>
            </a:r>
          </a:p>
        </p:txBody>
      </p:sp>
    </p:spTree>
    <p:extLst>
      <p:ext uri="{BB962C8B-B14F-4D97-AF65-F5344CB8AC3E}">
        <p14:creationId xmlns:p14="http://schemas.microsoft.com/office/powerpoint/2010/main" val="406576427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fontScale="47500" lnSpcReduction="20000"/>
          </a:bodyPr>
          <a:lstStyle/>
          <a:p>
            <a:endParaRPr lang="ar-SY" dirty="0"/>
          </a:p>
          <a:p>
            <a:r>
              <a:rPr lang="ar-SY" sz="5900" dirty="0"/>
              <a:t>علاقة السببية بين الخطأ والضرر</a:t>
            </a:r>
          </a:p>
          <a:p>
            <a:endParaRPr lang="ar-SY" dirty="0"/>
          </a:p>
        </p:txBody>
      </p:sp>
      <p:sp>
        <p:nvSpPr>
          <p:cNvPr id="3" name="عنصر نائب للنص 2"/>
          <p:cNvSpPr>
            <a:spLocks noGrp="1"/>
          </p:cNvSpPr>
          <p:nvPr>
            <p:ph type="body" sz="quarter" idx="11"/>
          </p:nvPr>
        </p:nvSpPr>
        <p:spPr/>
        <p:txBody>
          <a:bodyPr/>
          <a:lstStyle/>
          <a:p>
            <a:r>
              <a:rPr lang="ar-SY" dirty="0"/>
              <a:t>نفي علاقة السببية </a:t>
            </a:r>
          </a:p>
        </p:txBody>
      </p:sp>
      <p:sp>
        <p:nvSpPr>
          <p:cNvPr id="5" name="Rectangle: Rounded Corners 4">
            <a:extLst>
              <a:ext uri="{FF2B5EF4-FFF2-40B4-BE49-F238E27FC236}">
                <a16:creationId xmlns:a16="http://schemas.microsoft.com/office/drawing/2014/main" id="{00CC4E29-1EE4-4E23-BA09-DB42ED11ABE4}"/>
              </a:ext>
            </a:extLst>
          </p:cNvPr>
          <p:cNvSpPr/>
          <p:nvPr/>
        </p:nvSpPr>
        <p:spPr>
          <a:xfrm>
            <a:off x="1523999" y="2612630"/>
            <a:ext cx="9753599" cy="377687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يمكن نفي رابطة السببية عن طريق إثبات السبب الأجنبي الذي يرجع إليه الضرر الذي لحق المضرور. والسبب الأجنبي هو ما يتسبب به كل فعل أو كل حادثة غير متوقعة وغير ممكنة الدفع في إحداث الضرر، ولا يمكن نسبتها إلى المدعى عليه. </a:t>
            </a:r>
          </a:p>
          <a:p>
            <a:pPr algn="justLow" rtl="1">
              <a:lnSpc>
                <a:spcPct val="150000"/>
              </a:lnSpc>
            </a:pPr>
            <a:r>
              <a:rPr lang="ar-SY" sz="2200" dirty="0">
                <a:solidFill>
                  <a:schemeClr val="tx1"/>
                </a:solidFill>
                <a:latin typeface="Arial" panose="020B0604020202020204" pitchFamily="34" charset="0"/>
                <a:cs typeface="Arial" panose="020B0604020202020204" pitchFamily="34" charset="0"/>
              </a:rPr>
              <a:t>ويقع إثبات السبب الأجنبي على عاتق المدعى عليه. والسبب الأجنبي إمّا أن يكون القوة القاهرة أو الحادث المفاجئ وإمّا أن يكون خطأ المضرور وأخيراً قد يكون خطأ الغير.</a:t>
            </a:r>
          </a:p>
        </p:txBody>
      </p:sp>
    </p:spTree>
    <p:extLst>
      <p:ext uri="{BB962C8B-B14F-4D97-AF65-F5344CB8AC3E}">
        <p14:creationId xmlns:p14="http://schemas.microsoft.com/office/powerpoint/2010/main" val="10402959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29809" y="2154250"/>
            <a:ext cx="6450615" cy="4497230"/>
          </a:xfrm>
        </p:spPr>
        <p:txBody>
          <a:bodyPr>
            <a:normAutofit/>
          </a:bodyPr>
          <a:lstStyle/>
          <a:p>
            <a:r>
              <a:rPr lang="ar-SY" sz="2400" dirty="0"/>
              <a:t>أجب بـــ صح / خطأ:</a:t>
            </a:r>
          </a:p>
          <a:p>
            <a:r>
              <a:rPr lang="ar-SY" sz="2400" dirty="0"/>
              <a:t>1- الضرر المستقبلي هو الضرر الذي يحتمل وقوعه ويحتمل عدم وقوعه.</a:t>
            </a:r>
          </a:p>
          <a:p>
            <a:r>
              <a:rPr lang="ar-SY" sz="2400" dirty="0"/>
              <a:t>2- يشمل الضرر المادي ما لحق المضرور من خسارة مالية فقط.</a:t>
            </a:r>
          </a:p>
          <a:p>
            <a:r>
              <a:rPr lang="ar-SY" sz="2400" dirty="0"/>
              <a:t>3-	لا تقوم علاقة السببية إلا إذا ارتبط الضرر بالفعل بعلاقة سببية </a:t>
            </a:r>
          </a:p>
          <a:p>
            <a:r>
              <a:rPr lang="ar-SY" sz="2400" dirty="0"/>
              <a:t>محققة ومباشرة.</a:t>
            </a:r>
          </a:p>
        </p:txBody>
      </p:sp>
    </p:spTree>
    <p:extLst>
      <p:ext uri="{BB962C8B-B14F-4D97-AF65-F5344CB8AC3E}">
        <p14:creationId xmlns:p14="http://schemas.microsoft.com/office/powerpoint/2010/main" val="317102387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062989" y="2194006"/>
            <a:ext cx="7304183" cy="4497230"/>
          </a:xfrm>
        </p:spPr>
        <p:txBody>
          <a:bodyPr>
            <a:normAutofit/>
          </a:bodyPr>
          <a:lstStyle/>
          <a:p>
            <a:r>
              <a:rPr lang="ar-SY" sz="2400" dirty="0"/>
              <a:t>حدّد الإجابة الصحيحة:</a:t>
            </a:r>
          </a:p>
          <a:p>
            <a:pPr marL="342900" indent="-342900">
              <a:buFontTx/>
              <a:buChar char="-"/>
            </a:pPr>
            <a:r>
              <a:rPr lang="ar-SY" sz="2400" dirty="0"/>
              <a:t>الضرر الجسدي الذي يصيب المتوفى قبل وفاته:</a:t>
            </a:r>
          </a:p>
          <a:p>
            <a:pPr marL="457200" indent="-457200">
              <a:buFont typeface="+mj-lt"/>
              <a:buAutoNum type="alphaUcPeriod"/>
            </a:pPr>
            <a:r>
              <a:rPr lang="ar-SY" sz="2400" dirty="0"/>
              <a:t>يستطيع الورثة المطالبة بالتعويض عنه.</a:t>
            </a:r>
          </a:p>
          <a:p>
            <a:pPr marL="457200" indent="-457200">
              <a:buFont typeface="+mj-lt"/>
              <a:buAutoNum type="alphaUcPeriod"/>
            </a:pPr>
            <a:r>
              <a:rPr lang="ar-SY" sz="2400" dirty="0"/>
              <a:t>لا يستطيع الورثة المطالبة بالتعويض عنه.</a:t>
            </a:r>
          </a:p>
          <a:p>
            <a:pPr marL="457200" indent="-457200">
              <a:buFont typeface="+mj-lt"/>
              <a:buAutoNum type="alphaUcPeriod"/>
            </a:pPr>
            <a:r>
              <a:rPr lang="ar-SY" sz="2400" dirty="0"/>
              <a:t>التعويض عنه للورثة لا يدخل في التركة.</a:t>
            </a:r>
          </a:p>
          <a:p>
            <a:pPr marL="457200" indent="-457200">
              <a:buFont typeface="+mj-lt"/>
              <a:buAutoNum type="alphaUcPeriod"/>
            </a:pPr>
            <a:r>
              <a:rPr lang="ar-SY" sz="2400" dirty="0"/>
              <a:t>التعويض عنه يقتصر على الأزواج والأقارب إلى الدرجة الثانية.</a:t>
            </a:r>
          </a:p>
        </p:txBody>
      </p:sp>
    </p:spTree>
    <p:extLst>
      <p:ext uri="{BB962C8B-B14F-4D97-AF65-F5344CB8AC3E}">
        <p14:creationId xmlns:p14="http://schemas.microsoft.com/office/powerpoint/2010/main" val="21075601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2.xml><?xml version="1.0" encoding="utf-8"?>
<ds:datastoreItem xmlns:ds="http://schemas.openxmlformats.org/officeDocument/2006/customXml" ds:itemID="{F2455B2D-BAB7-438A-85DA-0266A24CB79F}">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1781</TotalTime>
  <Words>504</Words>
  <Application>Microsoft Office PowerPoint</Application>
  <PresentationFormat>Widescreen</PresentationFormat>
  <Paragraphs>51</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Franklin Gothic Book</vt:lpstr>
      <vt:lpstr>Franklin Gothic Demi</vt:lpstr>
      <vt:lpstr>Gill Sans MT</vt:lpstr>
      <vt:lpstr>Simplified Arabic</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Meray</cp:lastModifiedBy>
  <cp:revision>285</cp:revision>
  <dcterms:created xsi:type="dcterms:W3CDTF">2020-10-27T07:33:32Z</dcterms:created>
  <dcterms:modified xsi:type="dcterms:W3CDTF">2022-08-29T08:04:30Z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