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30"/>
  </p:notesMasterIdLst>
  <p:handoutMasterIdLst>
    <p:handoutMasterId r:id="rId31"/>
  </p:handoutMasterIdLst>
  <p:sldIdLst>
    <p:sldId id="338" r:id="rId5"/>
    <p:sldId id="258" r:id="rId6"/>
    <p:sldId id="319" r:id="rId7"/>
    <p:sldId id="259" r:id="rId8"/>
    <p:sldId id="339" r:id="rId9"/>
    <p:sldId id="307" r:id="rId10"/>
    <p:sldId id="322" r:id="rId11"/>
    <p:sldId id="340" r:id="rId12"/>
    <p:sldId id="320" r:id="rId13"/>
    <p:sldId id="323" r:id="rId14"/>
    <p:sldId id="324" r:id="rId15"/>
    <p:sldId id="325" r:id="rId16"/>
    <p:sldId id="326" r:id="rId17"/>
    <p:sldId id="327" r:id="rId18"/>
    <p:sldId id="328" r:id="rId19"/>
    <p:sldId id="329" r:id="rId20"/>
    <p:sldId id="330" r:id="rId21"/>
    <p:sldId id="331" r:id="rId22"/>
    <p:sldId id="332" r:id="rId23"/>
    <p:sldId id="333" r:id="rId24"/>
    <p:sldId id="334" r:id="rId25"/>
    <p:sldId id="335" r:id="rId26"/>
    <p:sldId id="336" r:id="rId27"/>
    <p:sldId id="337" r:id="rId28"/>
    <p:sldId id="30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6368"/>
    <a:srgbClr val="414A4D"/>
    <a:srgbClr val="962207"/>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19" autoAdjust="0"/>
  </p:normalViewPr>
  <p:slideViewPr>
    <p:cSldViewPr snapToGrid="0">
      <p:cViewPr varScale="1">
        <p:scale>
          <a:sx n="90" d="100"/>
          <a:sy n="90" d="100"/>
        </p:scale>
        <p:origin x="432" y="114"/>
      </p:cViewPr>
      <p:guideLst/>
    </p:cSldViewPr>
  </p:slideViewPr>
  <p:notesTextViewPr>
    <p:cViewPr>
      <p:scale>
        <a:sx n="1" d="1"/>
        <a:sy n="1" d="1"/>
      </p:scale>
      <p:origin x="0" y="0"/>
    </p:cViewPr>
  </p:notesTextViewPr>
  <p:sorterViewPr>
    <p:cViewPr>
      <p:scale>
        <a:sx n="100" d="100"/>
        <a:sy n="100" d="100"/>
      </p:scale>
      <p:origin x="0" y="-2520"/>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9048EB-03E0-4B92-814F-4C881C22C9FE}"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DB443572-D9F6-4B61-961C-BFFB62106150}">
      <dgm:prSet phldrT="[Text]" custT="1"/>
      <dgm:spPr/>
      <dgm:t>
        <a:bodyPr/>
        <a:lstStyle/>
        <a:p>
          <a:pPr algn="ctr" rtl="1"/>
          <a:r>
            <a:rPr lang="en-US" sz="2200" b="1" dirty="0">
              <a:latin typeface="Arial" panose="020B0604020202020204" pitchFamily="34" charset="0"/>
              <a:ea typeface="Times New Roman" panose="02020603050405020304" pitchFamily="18" charset="0"/>
              <a:cs typeface="Arial" panose="020B0604020202020204" pitchFamily="34" charset="0"/>
            </a:rPr>
            <a:t>1</a:t>
          </a:r>
          <a:r>
            <a:rPr lang="ar-SY" sz="2200" b="1" dirty="0">
              <a:effectLst/>
              <a:latin typeface="Arial" panose="020B0604020202020204" pitchFamily="34" charset="0"/>
              <a:ea typeface="Times New Roman" panose="02020603050405020304" pitchFamily="18" charset="0"/>
              <a:cs typeface="Arial" panose="020B0604020202020204" pitchFamily="34" charset="0"/>
            </a:rPr>
            <a:t>- الصورة الأولى:</a:t>
          </a:r>
          <a:endParaRPr lang="ar-SY" sz="2200" dirty="0"/>
        </a:p>
      </dgm:t>
    </dgm:pt>
    <dgm:pt modelId="{401DA238-8ED2-433B-AE64-CA2789A345B5}" type="parTrans" cxnId="{E6495902-B480-4DBB-B510-626EA4EC59A4}">
      <dgm:prSet/>
      <dgm:spPr/>
      <dgm:t>
        <a:bodyPr/>
        <a:lstStyle/>
        <a:p>
          <a:pPr rtl="1"/>
          <a:endParaRPr lang="ar-SY"/>
        </a:p>
      </dgm:t>
    </dgm:pt>
    <dgm:pt modelId="{755CCDB1-6C1E-4155-B617-8FB8DA6F88A5}" type="sibTrans" cxnId="{E6495902-B480-4DBB-B510-626EA4EC59A4}">
      <dgm:prSet/>
      <dgm:spPr/>
      <dgm:t>
        <a:bodyPr/>
        <a:lstStyle/>
        <a:p>
          <a:pPr rtl="1"/>
          <a:endParaRPr lang="ar-SY"/>
        </a:p>
      </dgm:t>
    </dgm:pt>
    <dgm:pt modelId="{8DE0355E-1D67-4F49-A8BC-D7F72C723189}">
      <dgm:prSet phldrT="[Text]" custT="1"/>
      <dgm:spPr/>
      <dgm:t>
        <a:bodyPr anchor="ctr"/>
        <a:lstStyle/>
        <a:p>
          <a:pPr algn="justLow" rtl="1">
            <a:buFont typeface="Arial" panose="020B0604020202020204" pitchFamily="34" charset="0"/>
            <a:buChar char="•"/>
          </a:pPr>
          <a:r>
            <a:rPr lang="ar-SY" sz="2200" b="0" dirty="0">
              <a:effectLst/>
              <a:latin typeface="Arial" panose="020B0604020202020204" pitchFamily="34" charset="0"/>
              <a:ea typeface="Times New Roman" panose="02020603050405020304" pitchFamily="18" charset="0"/>
              <a:cs typeface="Arial" panose="020B0604020202020204" pitchFamily="34" charset="0"/>
            </a:rPr>
            <a:t>تكون الإرادة فيها متجهة إلى عناصر الركن المادي للجريمة ومسيطرة عليها، وقادرة على توجيهها، فيكون العلم والإرادة متجهين إلى السلوك والنتجة. وهذا ما يسمى بالقصد الجرمي. يعبّر المشرع السوري عن "القصد" بـ"النية" التي هي حسب تعريف المادة 187 من قانون العقوبات "إرادة ارتكاب الجريمة على ما عرفها القانون". فالإرادة هي جوهر القصد الإجرامي، وهي التي تعبّر عن اتجاه الفاعل إلى إحداث الفعل المكون للجريمة وتحقيق نتيجته.</a:t>
          </a:r>
          <a:endParaRPr lang="ar-SY" sz="2200" b="0" dirty="0"/>
        </a:p>
      </dgm:t>
    </dgm:pt>
    <dgm:pt modelId="{C42D47AA-7DA3-485D-9489-A6869FC2F21A}" type="parTrans" cxnId="{17EDDCA8-1027-4EA8-940D-5DA56199FBC6}">
      <dgm:prSet/>
      <dgm:spPr/>
      <dgm:t>
        <a:bodyPr/>
        <a:lstStyle/>
        <a:p>
          <a:pPr rtl="1"/>
          <a:endParaRPr lang="ar-SY"/>
        </a:p>
      </dgm:t>
    </dgm:pt>
    <dgm:pt modelId="{DD93EEE7-E9EF-47E7-8367-27AC5513A02D}" type="sibTrans" cxnId="{17EDDCA8-1027-4EA8-940D-5DA56199FBC6}">
      <dgm:prSet/>
      <dgm:spPr/>
      <dgm:t>
        <a:bodyPr/>
        <a:lstStyle/>
        <a:p>
          <a:pPr rtl="1"/>
          <a:endParaRPr lang="ar-SY"/>
        </a:p>
      </dgm:t>
    </dgm:pt>
    <dgm:pt modelId="{C5EC09B7-FD1A-46E1-A22A-472703EDB439}" type="pres">
      <dgm:prSet presAssocID="{369048EB-03E0-4B92-814F-4C881C22C9FE}" presName="Name0" presStyleCnt="0">
        <dgm:presLayoutVars>
          <dgm:dir val="rev"/>
          <dgm:animLvl val="lvl"/>
          <dgm:resizeHandles/>
        </dgm:presLayoutVars>
      </dgm:prSet>
      <dgm:spPr/>
    </dgm:pt>
    <dgm:pt modelId="{EBE55CF8-7670-4163-9F56-5CC0C4EFAA33}" type="pres">
      <dgm:prSet presAssocID="{DB443572-D9F6-4B61-961C-BFFB62106150}" presName="linNode" presStyleCnt="0"/>
      <dgm:spPr/>
    </dgm:pt>
    <dgm:pt modelId="{1508142B-F458-4734-81BC-5BCEF8C90165}" type="pres">
      <dgm:prSet presAssocID="{DB443572-D9F6-4B61-961C-BFFB62106150}" presName="parentShp" presStyleLbl="node1" presStyleIdx="0" presStyleCnt="1" custScaleX="73159" custScaleY="91855">
        <dgm:presLayoutVars>
          <dgm:bulletEnabled val="1"/>
        </dgm:presLayoutVars>
      </dgm:prSet>
      <dgm:spPr/>
    </dgm:pt>
    <dgm:pt modelId="{5CFDB736-38FD-47FF-B295-EA5E0F63C3AD}" type="pres">
      <dgm:prSet presAssocID="{DB443572-D9F6-4B61-961C-BFFB62106150}" presName="childShp" presStyleLbl="bgAccFollowNode1" presStyleIdx="0" presStyleCnt="1" custScaleX="107335">
        <dgm:presLayoutVars>
          <dgm:bulletEnabled val="1"/>
        </dgm:presLayoutVars>
      </dgm:prSet>
      <dgm:spPr/>
    </dgm:pt>
  </dgm:ptLst>
  <dgm:cxnLst>
    <dgm:cxn modelId="{3A848A01-C452-4A33-A067-69670CD91B8C}" type="presOf" srcId="{8DE0355E-1D67-4F49-A8BC-D7F72C723189}" destId="{5CFDB736-38FD-47FF-B295-EA5E0F63C3AD}" srcOrd="0" destOrd="0" presId="urn:microsoft.com/office/officeart/2005/8/layout/vList6"/>
    <dgm:cxn modelId="{E6495902-B480-4DBB-B510-626EA4EC59A4}" srcId="{369048EB-03E0-4B92-814F-4C881C22C9FE}" destId="{DB443572-D9F6-4B61-961C-BFFB62106150}" srcOrd="0" destOrd="0" parTransId="{401DA238-8ED2-433B-AE64-CA2789A345B5}" sibTransId="{755CCDB1-6C1E-4155-B617-8FB8DA6F88A5}"/>
    <dgm:cxn modelId="{88621C9F-BCDB-4E5B-9570-4698F16BC45F}" type="presOf" srcId="{DB443572-D9F6-4B61-961C-BFFB62106150}" destId="{1508142B-F458-4734-81BC-5BCEF8C90165}" srcOrd="0" destOrd="0" presId="urn:microsoft.com/office/officeart/2005/8/layout/vList6"/>
    <dgm:cxn modelId="{17EDDCA8-1027-4EA8-940D-5DA56199FBC6}" srcId="{DB443572-D9F6-4B61-961C-BFFB62106150}" destId="{8DE0355E-1D67-4F49-A8BC-D7F72C723189}" srcOrd="0" destOrd="0" parTransId="{C42D47AA-7DA3-485D-9489-A6869FC2F21A}" sibTransId="{DD93EEE7-E9EF-47E7-8367-27AC5513A02D}"/>
    <dgm:cxn modelId="{17A751F5-D21C-48E7-BCFF-096847A1D658}" type="presOf" srcId="{369048EB-03E0-4B92-814F-4C881C22C9FE}" destId="{C5EC09B7-FD1A-46E1-A22A-472703EDB439}" srcOrd="0" destOrd="0" presId="urn:microsoft.com/office/officeart/2005/8/layout/vList6"/>
    <dgm:cxn modelId="{471CA37B-2A0A-47D2-81D9-579D95081297}" type="presParOf" srcId="{C5EC09B7-FD1A-46E1-A22A-472703EDB439}" destId="{EBE55CF8-7670-4163-9F56-5CC0C4EFAA33}" srcOrd="0" destOrd="0" presId="urn:microsoft.com/office/officeart/2005/8/layout/vList6"/>
    <dgm:cxn modelId="{A6F690D7-325B-4F73-AD75-9A4483A17FBF}" type="presParOf" srcId="{EBE55CF8-7670-4163-9F56-5CC0C4EFAA33}" destId="{1508142B-F458-4734-81BC-5BCEF8C90165}" srcOrd="0" destOrd="0" presId="urn:microsoft.com/office/officeart/2005/8/layout/vList6"/>
    <dgm:cxn modelId="{DD020373-7EF6-4B7B-B622-3FCF9B0DE399}" type="presParOf" srcId="{EBE55CF8-7670-4163-9F56-5CC0C4EFAA33}" destId="{5CFDB736-38FD-47FF-B295-EA5E0F63C3A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9048EB-03E0-4B92-814F-4C881C22C9FE}"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DB443572-D9F6-4B61-961C-BFFB62106150}">
      <dgm:prSet phldrT="[Text]" custT="1"/>
      <dgm:spPr/>
      <dgm:t>
        <a:bodyPr/>
        <a:lstStyle/>
        <a:p>
          <a:pPr algn="ctr" rtl="1"/>
          <a:r>
            <a:rPr lang="ar-SY" sz="2200" b="1" dirty="0">
              <a:latin typeface="Arial" panose="020B0604020202020204" pitchFamily="34" charset="0"/>
              <a:cs typeface="Arial" panose="020B0604020202020204" pitchFamily="34" charset="0"/>
            </a:rPr>
            <a:t>2- الصورة الثانية:</a:t>
          </a:r>
        </a:p>
      </dgm:t>
    </dgm:pt>
    <dgm:pt modelId="{401DA238-8ED2-433B-AE64-CA2789A345B5}" type="parTrans" cxnId="{E6495902-B480-4DBB-B510-626EA4EC59A4}">
      <dgm:prSet/>
      <dgm:spPr/>
      <dgm:t>
        <a:bodyPr/>
        <a:lstStyle/>
        <a:p>
          <a:pPr rtl="1"/>
          <a:endParaRPr lang="ar-SY"/>
        </a:p>
      </dgm:t>
    </dgm:pt>
    <dgm:pt modelId="{755CCDB1-6C1E-4155-B617-8FB8DA6F88A5}" type="sibTrans" cxnId="{E6495902-B480-4DBB-B510-626EA4EC59A4}">
      <dgm:prSet/>
      <dgm:spPr/>
      <dgm:t>
        <a:bodyPr/>
        <a:lstStyle/>
        <a:p>
          <a:pPr rtl="1"/>
          <a:endParaRPr lang="ar-SY"/>
        </a:p>
      </dgm:t>
    </dgm:pt>
    <dgm:pt modelId="{8DE0355E-1D67-4F49-A8BC-D7F72C723189}">
      <dgm:prSet phldrT="[Text]" custT="1"/>
      <dgm:spPr/>
      <dgm:t>
        <a:bodyPr anchor="ctr"/>
        <a:lstStyle/>
        <a:p>
          <a:pPr algn="justLow" rtl="1">
            <a:buFont typeface="Arial" panose="020B0604020202020204" pitchFamily="34" charset="0"/>
            <a:buChar char="•"/>
          </a:pPr>
          <a:r>
            <a:rPr lang="ar-SY" sz="2200" b="0" dirty="0">
              <a:effectLst/>
              <a:latin typeface="Arial" panose="020B0604020202020204" pitchFamily="34" charset="0"/>
              <a:cs typeface="Arial" panose="020B0604020202020204" pitchFamily="34" charset="0"/>
            </a:rPr>
            <a:t>وتكون الإرادة فيها مسيطرة على جزء من الركن المادي للجريمة فقط وهو السلوك، وغير مسيطرة على الجزء الثاني وهو النتيجة وهي الخطأ. حيث يقف العلم والإرادة عند الفعل، ولا يتجاوزانه إلى النتيجة إلا بمقدار محدود يتعلق بواجب توقع النتيجة واستطاعة توقعها.</a:t>
          </a:r>
          <a:endParaRPr lang="ar-SY" sz="2200" b="0" dirty="0"/>
        </a:p>
      </dgm:t>
    </dgm:pt>
    <dgm:pt modelId="{C42D47AA-7DA3-485D-9489-A6869FC2F21A}" type="parTrans" cxnId="{17EDDCA8-1027-4EA8-940D-5DA56199FBC6}">
      <dgm:prSet/>
      <dgm:spPr/>
      <dgm:t>
        <a:bodyPr/>
        <a:lstStyle/>
        <a:p>
          <a:pPr rtl="1"/>
          <a:endParaRPr lang="ar-SY"/>
        </a:p>
      </dgm:t>
    </dgm:pt>
    <dgm:pt modelId="{DD93EEE7-E9EF-47E7-8367-27AC5513A02D}" type="sibTrans" cxnId="{17EDDCA8-1027-4EA8-940D-5DA56199FBC6}">
      <dgm:prSet/>
      <dgm:spPr/>
      <dgm:t>
        <a:bodyPr/>
        <a:lstStyle/>
        <a:p>
          <a:pPr rtl="1"/>
          <a:endParaRPr lang="ar-SY"/>
        </a:p>
      </dgm:t>
    </dgm:pt>
    <dgm:pt modelId="{C5EC09B7-FD1A-46E1-A22A-472703EDB439}" type="pres">
      <dgm:prSet presAssocID="{369048EB-03E0-4B92-814F-4C881C22C9FE}" presName="Name0" presStyleCnt="0">
        <dgm:presLayoutVars>
          <dgm:dir val="rev"/>
          <dgm:animLvl val="lvl"/>
          <dgm:resizeHandles/>
        </dgm:presLayoutVars>
      </dgm:prSet>
      <dgm:spPr/>
    </dgm:pt>
    <dgm:pt modelId="{EBE55CF8-7670-4163-9F56-5CC0C4EFAA33}" type="pres">
      <dgm:prSet presAssocID="{DB443572-D9F6-4B61-961C-BFFB62106150}" presName="linNode" presStyleCnt="0"/>
      <dgm:spPr/>
    </dgm:pt>
    <dgm:pt modelId="{1508142B-F458-4734-81BC-5BCEF8C90165}" type="pres">
      <dgm:prSet presAssocID="{DB443572-D9F6-4B61-961C-BFFB62106150}" presName="parentShp" presStyleLbl="node1" presStyleIdx="0" presStyleCnt="1" custScaleX="73159" custScaleY="91855">
        <dgm:presLayoutVars>
          <dgm:bulletEnabled val="1"/>
        </dgm:presLayoutVars>
      </dgm:prSet>
      <dgm:spPr/>
    </dgm:pt>
    <dgm:pt modelId="{5CFDB736-38FD-47FF-B295-EA5E0F63C3AD}" type="pres">
      <dgm:prSet presAssocID="{DB443572-D9F6-4B61-961C-BFFB62106150}" presName="childShp" presStyleLbl="bgAccFollowNode1" presStyleIdx="0" presStyleCnt="1" custScaleX="107335">
        <dgm:presLayoutVars>
          <dgm:bulletEnabled val="1"/>
        </dgm:presLayoutVars>
      </dgm:prSet>
      <dgm:spPr/>
    </dgm:pt>
  </dgm:ptLst>
  <dgm:cxnLst>
    <dgm:cxn modelId="{3A848A01-C452-4A33-A067-69670CD91B8C}" type="presOf" srcId="{8DE0355E-1D67-4F49-A8BC-D7F72C723189}" destId="{5CFDB736-38FD-47FF-B295-EA5E0F63C3AD}" srcOrd="0" destOrd="0" presId="urn:microsoft.com/office/officeart/2005/8/layout/vList6"/>
    <dgm:cxn modelId="{E6495902-B480-4DBB-B510-626EA4EC59A4}" srcId="{369048EB-03E0-4B92-814F-4C881C22C9FE}" destId="{DB443572-D9F6-4B61-961C-BFFB62106150}" srcOrd="0" destOrd="0" parTransId="{401DA238-8ED2-433B-AE64-CA2789A345B5}" sibTransId="{755CCDB1-6C1E-4155-B617-8FB8DA6F88A5}"/>
    <dgm:cxn modelId="{88621C9F-BCDB-4E5B-9570-4698F16BC45F}" type="presOf" srcId="{DB443572-D9F6-4B61-961C-BFFB62106150}" destId="{1508142B-F458-4734-81BC-5BCEF8C90165}" srcOrd="0" destOrd="0" presId="urn:microsoft.com/office/officeart/2005/8/layout/vList6"/>
    <dgm:cxn modelId="{17EDDCA8-1027-4EA8-940D-5DA56199FBC6}" srcId="{DB443572-D9F6-4B61-961C-BFFB62106150}" destId="{8DE0355E-1D67-4F49-A8BC-D7F72C723189}" srcOrd="0" destOrd="0" parTransId="{C42D47AA-7DA3-485D-9489-A6869FC2F21A}" sibTransId="{DD93EEE7-E9EF-47E7-8367-27AC5513A02D}"/>
    <dgm:cxn modelId="{17A751F5-D21C-48E7-BCFF-096847A1D658}" type="presOf" srcId="{369048EB-03E0-4B92-814F-4C881C22C9FE}" destId="{C5EC09B7-FD1A-46E1-A22A-472703EDB439}" srcOrd="0" destOrd="0" presId="urn:microsoft.com/office/officeart/2005/8/layout/vList6"/>
    <dgm:cxn modelId="{471CA37B-2A0A-47D2-81D9-579D95081297}" type="presParOf" srcId="{C5EC09B7-FD1A-46E1-A22A-472703EDB439}" destId="{EBE55CF8-7670-4163-9F56-5CC0C4EFAA33}" srcOrd="0" destOrd="0" presId="urn:microsoft.com/office/officeart/2005/8/layout/vList6"/>
    <dgm:cxn modelId="{A6F690D7-325B-4F73-AD75-9A4483A17FBF}" type="presParOf" srcId="{EBE55CF8-7670-4163-9F56-5CC0C4EFAA33}" destId="{1508142B-F458-4734-81BC-5BCEF8C90165}" srcOrd="0" destOrd="0" presId="urn:microsoft.com/office/officeart/2005/8/layout/vList6"/>
    <dgm:cxn modelId="{DD020373-7EF6-4B7B-B622-3FCF9B0DE399}" type="presParOf" srcId="{EBE55CF8-7670-4163-9F56-5CC0C4EFAA33}" destId="{5CFDB736-38FD-47FF-B295-EA5E0F63C3A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71EFBF-0535-4E28-B257-E8D4E9A46A72}"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6E147CA4-BE5F-4E16-8177-530F9C985613}">
      <dgm:prSet custT="1"/>
      <dgm:spPr/>
      <dgm:t>
        <a:bodyPr/>
        <a:lstStyle/>
        <a:p>
          <a:pPr algn="justLow" rtl="1"/>
          <a:r>
            <a:rPr lang="ar-SY" sz="2200" b="1" dirty="0">
              <a:effectLst/>
              <a:latin typeface="Arial" panose="020B0604020202020204" pitchFamily="34" charset="0"/>
              <a:ea typeface="Times New Roman" panose="02020603050405020304" pitchFamily="18" charset="0"/>
              <a:cs typeface="Arial" panose="020B0604020202020204" pitchFamily="34" charset="0"/>
            </a:rPr>
            <a:t>الأول:</a:t>
          </a:r>
          <a:r>
            <a:rPr lang="ar-SY" sz="2200" dirty="0">
              <a:effectLst/>
              <a:latin typeface="Arial" panose="020B0604020202020204" pitchFamily="34" charset="0"/>
              <a:ea typeface="Times New Roman" panose="02020603050405020304" pitchFamily="18" charset="0"/>
              <a:cs typeface="Arial" panose="020B0604020202020204" pitchFamily="34" charset="0"/>
            </a:rPr>
            <a:t> ويضم الركن المعنوي للجريمة بصورتيه القصد والخطأ. </a:t>
          </a:r>
          <a:endParaRPr lang="en-US" sz="2200" b="1" dirty="0">
            <a:effectLst/>
            <a:latin typeface="Arial" panose="020B0604020202020204" pitchFamily="34" charset="0"/>
            <a:ea typeface="Times New Roman" panose="02020603050405020304" pitchFamily="18" charset="0"/>
            <a:cs typeface="Arial" panose="020B0604020202020204" pitchFamily="34" charset="0"/>
          </a:endParaRPr>
        </a:p>
      </dgm:t>
    </dgm:pt>
    <dgm:pt modelId="{42ED2327-0ADD-465E-B8BC-80B16352EEF1}" type="parTrans" cxnId="{3E2CD747-F893-483C-8717-125B1058A4AE}">
      <dgm:prSet/>
      <dgm:spPr/>
      <dgm:t>
        <a:bodyPr/>
        <a:lstStyle/>
        <a:p>
          <a:pPr rtl="1"/>
          <a:endParaRPr lang="ar-SY"/>
        </a:p>
      </dgm:t>
    </dgm:pt>
    <dgm:pt modelId="{2CC5C8B2-59AC-4CFD-8307-637D91878C9F}" type="sibTrans" cxnId="{3E2CD747-F893-483C-8717-125B1058A4AE}">
      <dgm:prSet/>
      <dgm:spPr/>
      <dgm:t>
        <a:bodyPr/>
        <a:lstStyle/>
        <a:p>
          <a:pPr rtl="1"/>
          <a:endParaRPr lang="ar-SY"/>
        </a:p>
      </dgm:t>
    </dgm:pt>
    <dgm:pt modelId="{6363A3C2-5EF4-48BD-B717-BCEF6B87F03E}">
      <dgm:prSet custT="1"/>
      <dgm:spPr/>
      <dgm:t>
        <a:bodyPr/>
        <a:lstStyle/>
        <a:p>
          <a:pPr algn="justLow" rtl="1"/>
          <a:r>
            <a:rPr lang="ar-SY" sz="2200" b="1">
              <a:effectLst/>
              <a:latin typeface="Arial" panose="020B0604020202020204" pitchFamily="34" charset="0"/>
              <a:ea typeface="Times New Roman" panose="02020603050405020304" pitchFamily="18" charset="0"/>
              <a:cs typeface="Arial" panose="020B0604020202020204" pitchFamily="34" charset="0"/>
            </a:rPr>
            <a:t>الثاني:</a:t>
          </a:r>
          <a:r>
            <a:rPr lang="ar-SY" sz="2200">
              <a:effectLst/>
              <a:latin typeface="Arial" panose="020B0604020202020204" pitchFamily="34" charset="0"/>
              <a:ea typeface="Times New Roman" panose="02020603050405020304" pitchFamily="18" charset="0"/>
              <a:cs typeface="Arial" panose="020B0604020202020204" pitchFamily="34" charset="0"/>
            </a:rPr>
            <a:t> ويضم شروط المسؤولية الجزائية: وهي الإدراك، التي هي حالة عقلية تتعلق بسلامة العقل أو اعتلاله، وحرية الاختيار، التي هي حالة نفسية تتعلق باعتلال الإرادة في حريتها لخضوعها لقوة قاهرة. وهاتان الحالتان تختلفان في طبيعتهما عن الركن المعنوي للجريمة.</a:t>
          </a:r>
          <a:endParaRPr lang="en-US" sz="2200" dirty="0">
            <a:effectLst/>
            <a:latin typeface="Arial" panose="020B0604020202020204" pitchFamily="34" charset="0"/>
            <a:ea typeface="Calibri" panose="020F0502020204030204" pitchFamily="34" charset="0"/>
            <a:cs typeface="Arial" panose="020B0604020202020204" pitchFamily="34" charset="0"/>
          </a:endParaRPr>
        </a:p>
      </dgm:t>
    </dgm:pt>
    <dgm:pt modelId="{78EF929F-1507-4DFF-970E-05D479AF55BF}" type="parTrans" cxnId="{6F3B818D-F9F2-46C0-83C9-ED0930C25304}">
      <dgm:prSet/>
      <dgm:spPr/>
      <dgm:t>
        <a:bodyPr/>
        <a:lstStyle/>
        <a:p>
          <a:pPr rtl="1"/>
          <a:endParaRPr lang="ar-SY"/>
        </a:p>
      </dgm:t>
    </dgm:pt>
    <dgm:pt modelId="{B9C9095C-1E6F-4F04-B374-7E8387071C3F}" type="sibTrans" cxnId="{6F3B818D-F9F2-46C0-83C9-ED0930C25304}">
      <dgm:prSet/>
      <dgm:spPr/>
      <dgm:t>
        <a:bodyPr/>
        <a:lstStyle/>
        <a:p>
          <a:pPr rtl="1"/>
          <a:endParaRPr lang="ar-SY"/>
        </a:p>
      </dgm:t>
    </dgm:pt>
    <dgm:pt modelId="{6FE17384-EBD0-41E8-AB5E-A6AC25AE1AE0}" type="pres">
      <dgm:prSet presAssocID="{8A71EFBF-0535-4E28-B257-E8D4E9A46A72}" presName="linear" presStyleCnt="0">
        <dgm:presLayoutVars>
          <dgm:dir val="rev"/>
          <dgm:animLvl val="lvl"/>
          <dgm:resizeHandles val="exact"/>
        </dgm:presLayoutVars>
      </dgm:prSet>
      <dgm:spPr/>
    </dgm:pt>
    <dgm:pt modelId="{D599E0E9-8983-4FD5-9A84-2A71B5277F40}" type="pres">
      <dgm:prSet presAssocID="{6E147CA4-BE5F-4E16-8177-530F9C985613}" presName="parentLin" presStyleCnt="0"/>
      <dgm:spPr/>
    </dgm:pt>
    <dgm:pt modelId="{00B79579-E5D1-4367-A742-616D43E48CC6}" type="pres">
      <dgm:prSet presAssocID="{6E147CA4-BE5F-4E16-8177-530F9C985613}" presName="parentLeftMargin" presStyleLbl="node1" presStyleIdx="0" presStyleCnt="2"/>
      <dgm:spPr/>
    </dgm:pt>
    <dgm:pt modelId="{F968BC88-CC1C-40A9-9FBC-6FFF12E55310}" type="pres">
      <dgm:prSet presAssocID="{6E147CA4-BE5F-4E16-8177-530F9C985613}" presName="parentText" presStyleLbl="node1" presStyleIdx="0" presStyleCnt="2" custScaleX="142857">
        <dgm:presLayoutVars>
          <dgm:chMax val="0"/>
          <dgm:bulletEnabled val="1"/>
        </dgm:presLayoutVars>
      </dgm:prSet>
      <dgm:spPr/>
    </dgm:pt>
    <dgm:pt modelId="{DE748AFF-69B6-4033-B757-45721153E7D3}" type="pres">
      <dgm:prSet presAssocID="{6E147CA4-BE5F-4E16-8177-530F9C985613}" presName="negativeSpace" presStyleCnt="0"/>
      <dgm:spPr/>
    </dgm:pt>
    <dgm:pt modelId="{25037052-6FEF-42DA-A1B8-8E3895A70397}" type="pres">
      <dgm:prSet presAssocID="{6E147CA4-BE5F-4E16-8177-530F9C985613}" presName="childText" presStyleLbl="conFgAcc1" presStyleIdx="0" presStyleCnt="2">
        <dgm:presLayoutVars>
          <dgm:bulletEnabled val="1"/>
        </dgm:presLayoutVars>
      </dgm:prSet>
      <dgm:spPr/>
    </dgm:pt>
    <dgm:pt modelId="{FACE716D-9A01-4F0C-875F-6E01725C9DCC}" type="pres">
      <dgm:prSet presAssocID="{2CC5C8B2-59AC-4CFD-8307-637D91878C9F}" presName="spaceBetweenRectangles" presStyleCnt="0"/>
      <dgm:spPr/>
    </dgm:pt>
    <dgm:pt modelId="{154500B7-3424-4D09-8D3C-6B2E4026C9A1}" type="pres">
      <dgm:prSet presAssocID="{6363A3C2-5EF4-48BD-B717-BCEF6B87F03E}" presName="parentLin" presStyleCnt="0"/>
      <dgm:spPr/>
    </dgm:pt>
    <dgm:pt modelId="{11ECCA23-695B-4949-9AA3-C39F595E64B2}" type="pres">
      <dgm:prSet presAssocID="{6363A3C2-5EF4-48BD-B717-BCEF6B87F03E}" presName="parentLeftMargin" presStyleLbl="node1" presStyleIdx="0" presStyleCnt="2"/>
      <dgm:spPr/>
    </dgm:pt>
    <dgm:pt modelId="{FEE2D553-9602-43D7-814E-7CABBECDDEA2}" type="pres">
      <dgm:prSet presAssocID="{6363A3C2-5EF4-48BD-B717-BCEF6B87F03E}" presName="parentText" presStyleLbl="node1" presStyleIdx="1" presStyleCnt="2" custScaleX="142857">
        <dgm:presLayoutVars>
          <dgm:chMax val="0"/>
          <dgm:bulletEnabled val="1"/>
        </dgm:presLayoutVars>
      </dgm:prSet>
      <dgm:spPr/>
    </dgm:pt>
    <dgm:pt modelId="{081DFFE0-CE88-473F-8F3E-69624EDA9997}" type="pres">
      <dgm:prSet presAssocID="{6363A3C2-5EF4-48BD-B717-BCEF6B87F03E}" presName="negativeSpace" presStyleCnt="0"/>
      <dgm:spPr/>
    </dgm:pt>
    <dgm:pt modelId="{3D3DE869-AF27-4CB7-B6BB-876DC0CE932F}" type="pres">
      <dgm:prSet presAssocID="{6363A3C2-5EF4-48BD-B717-BCEF6B87F03E}" presName="childText" presStyleLbl="conFgAcc1" presStyleIdx="1" presStyleCnt="2">
        <dgm:presLayoutVars>
          <dgm:bulletEnabled val="1"/>
        </dgm:presLayoutVars>
      </dgm:prSet>
      <dgm:spPr/>
    </dgm:pt>
  </dgm:ptLst>
  <dgm:cxnLst>
    <dgm:cxn modelId="{429EAD0D-30D5-4943-8D9C-086DB61D6811}" type="presOf" srcId="{8A71EFBF-0535-4E28-B257-E8D4E9A46A72}" destId="{6FE17384-EBD0-41E8-AB5E-A6AC25AE1AE0}" srcOrd="0" destOrd="0" presId="urn:microsoft.com/office/officeart/2005/8/layout/list1"/>
    <dgm:cxn modelId="{CA86991E-08D4-4F13-91C9-746DF2EB1DCD}" type="presOf" srcId="{6363A3C2-5EF4-48BD-B717-BCEF6B87F03E}" destId="{FEE2D553-9602-43D7-814E-7CABBECDDEA2}" srcOrd="1" destOrd="0" presId="urn:microsoft.com/office/officeart/2005/8/layout/list1"/>
    <dgm:cxn modelId="{ADA0653D-28EE-436A-9B26-4E0D02D2B2FE}" type="presOf" srcId="{6363A3C2-5EF4-48BD-B717-BCEF6B87F03E}" destId="{11ECCA23-695B-4949-9AA3-C39F595E64B2}" srcOrd="0" destOrd="0" presId="urn:microsoft.com/office/officeart/2005/8/layout/list1"/>
    <dgm:cxn modelId="{3E2CD747-F893-483C-8717-125B1058A4AE}" srcId="{8A71EFBF-0535-4E28-B257-E8D4E9A46A72}" destId="{6E147CA4-BE5F-4E16-8177-530F9C985613}" srcOrd="0" destOrd="0" parTransId="{42ED2327-0ADD-465E-B8BC-80B16352EEF1}" sibTransId="{2CC5C8B2-59AC-4CFD-8307-637D91878C9F}"/>
    <dgm:cxn modelId="{AF99924A-2F4C-4BBD-A81D-4129E00289E5}" type="presOf" srcId="{6E147CA4-BE5F-4E16-8177-530F9C985613}" destId="{00B79579-E5D1-4367-A742-616D43E48CC6}" srcOrd="0" destOrd="0" presId="urn:microsoft.com/office/officeart/2005/8/layout/list1"/>
    <dgm:cxn modelId="{6F3B818D-F9F2-46C0-83C9-ED0930C25304}" srcId="{8A71EFBF-0535-4E28-B257-E8D4E9A46A72}" destId="{6363A3C2-5EF4-48BD-B717-BCEF6B87F03E}" srcOrd="1" destOrd="0" parTransId="{78EF929F-1507-4DFF-970E-05D479AF55BF}" sibTransId="{B9C9095C-1E6F-4F04-B374-7E8387071C3F}"/>
    <dgm:cxn modelId="{6FB3E4CF-37E6-4421-B4DE-AE46BC3A5F10}" type="presOf" srcId="{6E147CA4-BE5F-4E16-8177-530F9C985613}" destId="{F968BC88-CC1C-40A9-9FBC-6FFF12E55310}" srcOrd="1" destOrd="0" presId="urn:microsoft.com/office/officeart/2005/8/layout/list1"/>
    <dgm:cxn modelId="{97A692D4-5335-4F7A-B138-0725FE4AED5E}" type="presParOf" srcId="{6FE17384-EBD0-41E8-AB5E-A6AC25AE1AE0}" destId="{D599E0E9-8983-4FD5-9A84-2A71B5277F40}" srcOrd="0" destOrd="0" presId="urn:microsoft.com/office/officeart/2005/8/layout/list1"/>
    <dgm:cxn modelId="{4E010E46-45C8-49DF-93E1-3769759D7885}" type="presParOf" srcId="{D599E0E9-8983-4FD5-9A84-2A71B5277F40}" destId="{00B79579-E5D1-4367-A742-616D43E48CC6}" srcOrd="0" destOrd="0" presId="urn:microsoft.com/office/officeart/2005/8/layout/list1"/>
    <dgm:cxn modelId="{0CD77450-AE50-4763-85C7-A11E0AB5763B}" type="presParOf" srcId="{D599E0E9-8983-4FD5-9A84-2A71B5277F40}" destId="{F968BC88-CC1C-40A9-9FBC-6FFF12E55310}" srcOrd="1" destOrd="0" presId="urn:microsoft.com/office/officeart/2005/8/layout/list1"/>
    <dgm:cxn modelId="{A3DC92DA-BBF8-451E-B0E5-E771A332D81B}" type="presParOf" srcId="{6FE17384-EBD0-41E8-AB5E-A6AC25AE1AE0}" destId="{DE748AFF-69B6-4033-B757-45721153E7D3}" srcOrd="1" destOrd="0" presId="urn:microsoft.com/office/officeart/2005/8/layout/list1"/>
    <dgm:cxn modelId="{EC8F34B4-8994-460C-B48D-AFE108A8C93B}" type="presParOf" srcId="{6FE17384-EBD0-41E8-AB5E-A6AC25AE1AE0}" destId="{25037052-6FEF-42DA-A1B8-8E3895A70397}" srcOrd="2" destOrd="0" presId="urn:microsoft.com/office/officeart/2005/8/layout/list1"/>
    <dgm:cxn modelId="{03C0112D-B879-440F-B058-14D3AAEDEFA2}" type="presParOf" srcId="{6FE17384-EBD0-41E8-AB5E-A6AC25AE1AE0}" destId="{FACE716D-9A01-4F0C-875F-6E01725C9DCC}" srcOrd="3" destOrd="0" presId="urn:microsoft.com/office/officeart/2005/8/layout/list1"/>
    <dgm:cxn modelId="{78BADAB0-9CBC-40BA-91F7-E8536E388CCD}" type="presParOf" srcId="{6FE17384-EBD0-41E8-AB5E-A6AC25AE1AE0}" destId="{154500B7-3424-4D09-8D3C-6B2E4026C9A1}" srcOrd="4" destOrd="0" presId="urn:microsoft.com/office/officeart/2005/8/layout/list1"/>
    <dgm:cxn modelId="{038B4F3C-DDC1-4926-88FD-B2988D7019A8}" type="presParOf" srcId="{154500B7-3424-4D09-8D3C-6B2E4026C9A1}" destId="{11ECCA23-695B-4949-9AA3-C39F595E64B2}" srcOrd="0" destOrd="0" presId="urn:microsoft.com/office/officeart/2005/8/layout/list1"/>
    <dgm:cxn modelId="{4E20E4B9-F9E0-479E-9E19-9DBE196AF67D}" type="presParOf" srcId="{154500B7-3424-4D09-8D3C-6B2E4026C9A1}" destId="{FEE2D553-9602-43D7-814E-7CABBECDDEA2}" srcOrd="1" destOrd="0" presId="urn:microsoft.com/office/officeart/2005/8/layout/list1"/>
    <dgm:cxn modelId="{E8731341-6692-4903-BF87-25CA865344DF}" type="presParOf" srcId="{6FE17384-EBD0-41E8-AB5E-A6AC25AE1AE0}" destId="{081DFFE0-CE88-473F-8F3E-69624EDA9997}" srcOrd="5" destOrd="0" presId="urn:microsoft.com/office/officeart/2005/8/layout/list1"/>
    <dgm:cxn modelId="{37E94C3E-9DFA-4550-9C3C-D60C8D792F1A}" type="presParOf" srcId="{6FE17384-EBD0-41E8-AB5E-A6AC25AE1AE0}" destId="{3D3DE869-AF27-4CB7-B6BB-876DC0CE932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06E7E03-C4B6-4E55-9F85-EA99360219A0}"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E1A94939-FEF2-4133-85B6-26A9202D67FA}">
      <dgm:prSet phldrT="[Text]" custT="1"/>
      <dgm:spPr/>
      <dgm:t>
        <a:bodyPr/>
        <a:lstStyle/>
        <a:p>
          <a:r>
            <a:rPr lang="ar-SY" sz="2200" b="1" dirty="0">
              <a:latin typeface="Arial" panose="020B0604020202020204" pitchFamily="34" charset="0"/>
              <a:cs typeface="Arial" panose="020B0604020202020204" pitchFamily="34" charset="0"/>
            </a:rPr>
            <a:t>1- العلم بطبيعة الفعل</a:t>
          </a:r>
          <a:r>
            <a:rPr lang="ar-SY" sz="2200" dirty="0">
              <a:latin typeface="Arial" panose="020B0604020202020204" pitchFamily="34" charset="0"/>
              <a:cs typeface="Arial" panose="020B0604020202020204" pitchFamily="34" charset="0"/>
            </a:rPr>
            <a:t>. </a:t>
          </a:r>
          <a:endParaRPr lang="en-US" sz="2200" dirty="0">
            <a:latin typeface="Arial" panose="020B0604020202020204" pitchFamily="34" charset="0"/>
            <a:cs typeface="Arial" panose="020B0604020202020204" pitchFamily="34" charset="0"/>
          </a:endParaRPr>
        </a:p>
      </dgm:t>
    </dgm:pt>
    <dgm:pt modelId="{0CC1AD95-B0A0-4B6D-8B65-285B4A14D5AF}" type="parTrans" cxnId="{929393FF-E979-4469-8408-DB273F327CFC}">
      <dgm:prSet/>
      <dgm:spPr/>
      <dgm:t>
        <a:bodyPr/>
        <a:lstStyle/>
        <a:p>
          <a:endParaRPr lang="en-US"/>
        </a:p>
      </dgm:t>
    </dgm:pt>
    <dgm:pt modelId="{3F2EEB55-A9C0-47F1-8197-13BBC44B6868}" type="sibTrans" cxnId="{929393FF-E979-4469-8408-DB273F327CFC}">
      <dgm:prSet/>
      <dgm:spPr/>
      <dgm:t>
        <a:bodyPr/>
        <a:lstStyle/>
        <a:p>
          <a:endParaRPr lang="en-US"/>
        </a:p>
      </dgm:t>
    </dgm:pt>
    <dgm:pt modelId="{AA019D13-47A8-4675-A7B6-C5354E01B239}">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فيجب أن يكون الجاني عالماً بطبيعة الفعل. </a:t>
          </a:r>
          <a:endParaRPr lang="en-US" sz="2200" dirty="0">
            <a:latin typeface="Arial" panose="020B0604020202020204" pitchFamily="34" charset="0"/>
            <a:cs typeface="Arial" panose="020B0604020202020204" pitchFamily="34" charset="0"/>
          </a:endParaRPr>
        </a:p>
      </dgm:t>
    </dgm:pt>
    <dgm:pt modelId="{33AB536F-0AD8-451B-83C7-0A89F9BB29C8}" type="parTrans" cxnId="{BE43B2F8-8E96-448C-91CD-C29D4B8E25CE}">
      <dgm:prSet/>
      <dgm:spPr/>
      <dgm:t>
        <a:bodyPr/>
        <a:lstStyle/>
        <a:p>
          <a:endParaRPr lang="en-US"/>
        </a:p>
      </dgm:t>
    </dgm:pt>
    <dgm:pt modelId="{4974D880-2DA1-48E9-AA6F-F9628927E536}" type="sibTrans" cxnId="{BE43B2F8-8E96-448C-91CD-C29D4B8E25CE}">
      <dgm:prSet/>
      <dgm:spPr/>
      <dgm:t>
        <a:bodyPr/>
        <a:lstStyle/>
        <a:p>
          <a:endParaRPr lang="en-US"/>
        </a:p>
      </dgm:t>
    </dgm:pt>
    <dgm:pt modelId="{0295E427-0531-4911-8319-0423840E9503}">
      <dgm:prSet phldrT="[Text]" custT="1"/>
      <dgm:spPr/>
      <dgm:t>
        <a:bodyPr/>
        <a:lstStyle/>
        <a:p>
          <a:pPr rtl="1"/>
          <a:r>
            <a:rPr lang="en-US" sz="2200" b="1" dirty="0">
              <a:latin typeface="Arial" panose="020B0604020202020204" pitchFamily="34" charset="0"/>
              <a:cs typeface="Arial" panose="020B0604020202020204" pitchFamily="34" charset="0"/>
            </a:rPr>
            <a:t>2</a:t>
          </a:r>
          <a:r>
            <a:rPr lang="ar-SY" sz="2200" b="1" dirty="0">
              <a:latin typeface="Arial" panose="020B0604020202020204" pitchFamily="34" charset="0"/>
              <a:cs typeface="Arial" panose="020B0604020202020204" pitchFamily="34" charset="0"/>
            </a:rPr>
            <a:t>- العلم بطبيعة النتيجة:</a:t>
          </a:r>
          <a:endParaRPr lang="en-US" sz="2200" dirty="0">
            <a:latin typeface="Arial" panose="020B0604020202020204" pitchFamily="34" charset="0"/>
            <a:cs typeface="Arial" panose="020B0604020202020204" pitchFamily="34" charset="0"/>
          </a:endParaRPr>
        </a:p>
      </dgm:t>
    </dgm:pt>
    <dgm:pt modelId="{7590925D-C576-4B08-A547-0B0D22185C79}" type="parTrans" cxnId="{515444E8-D24E-42CA-AF91-A6B2D717EFC9}">
      <dgm:prSet/>
      <dgm:spPr/>
      <dgm:t>
        <a:bodyPr/>
        <a:lstStyle/>
        <a:p>
          <a:endParaRPr lang="en-US"/>
        </a:p>
      </dgm:t>
    </dgm:pt>
    <dgm:pt modelId="{68A8CC7E-CAAC-4DEE-8941-B8E13AC5C384}" type="sibTrans" cxnId="{515444E8-D24E-42CA-AF91-A6B2D717EFC9}">
      <dgm:prSet/>
      <dgm:spPr/>
      <dgm:t>
        <a:bodyPr/>
        <a:lstStyle/>
        <a:p>
          <a:endParaRPr lang="en-US"/>
        </a:p>
      </dgm:t>
    </dgm:pt>
    <dgm:pt modelId="{42484DD2-0FFF-4249-A7A1-A774433ECC6F}">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يجب أن يكون الجاني عالماً بطبيعة النتيجة التي ستترتب على فعله ومتوقعاً حدوثها.</a:t>
          </a:r>
          <a:endParaRPr lang="en-US" sz="2200" dirty="0">
            <a:latin typeface="Arial" panose="020B0604020202020204" pitchFamily="34" charset="0"/>
            <a:cs typeface="Arial" panose="020B0604020202020204" pitchFamily="34" charset="0"/>
          </a:endParaRPr>
        </a:p>
      </dgm:t>
    </dgm:pt>
    <dgm:pt modelId="{C87E1E71-53AC-4B3A-BF8F-8A6D3E4BF42B}" type="parTrans" cxnId="{7C321A1B-0210-473B-83B7-CA8577B3490D}">
      <dgm:prSet/>
      <dgm:spPr/>
      <dgm:t>
        <a:bodyPr/>
        <a:lstStyle/>
        <a:p>
          <a:endParaRPr lang="en-US"/>
        </a:p>
      </dgm:t>
    </dgm:pt>
    <dgm:pt modelId="{070AE009-105A-4969-AD92-CF907494B433}" type="sibTrans" cxnId="{7C321A1B-0210-473B-83B7-CA8577B3490D}">
      <dgm:prSet/>
      <dgm:spPr/>
      <dgm:t>
        <a:bodyPr/>
        <a:lstStyle/>
        <a:p>
          <a:endParaRPr lang="en-US"/>
        </a:p>
      </dgm:t>
    </dgm:pt>
    <dgm:pt modelId="{978916B7-708D-4405-9145-BBF334531FB1}">
      <dgm:prSet phldrT="[Text]" custT="1"/>
      <dgm:spPr/>
      <dgm:t>
        <a:bodyPr/>
        <a:lstStyle/>
        <a:p>
          <a:r>
            <a:rPr lang="ar-SY" sz="2200" b="1" dirty="0">
              <a:latin typeface="Arial" panose="020B0604020202020204" pitchFamily="34" charset="0"/>
              <a:cs typeface="Arial" panose="020B0604020202020204" pitchFamily="34" charset="0"/>
            </a:rPr>
            <a:t>3- العلم بالظروف التي تدخل في تكوين الجريمة:</a:t>
          </a:r>
          <a:endParaRPr lang="en-US" sz="2200" dirty="0">
            <a:latin typeface="Arial" panose="020B0604020202020204" pitchFamily="34" charset="0"/>
            <a:cs typeface="Arial" panose="020B0604020202020204" pitchFamily="34" charset="0"/>
          </a:endParaRPr>
        </a:p>
      </dgm:t>
    </dgm:pt>
    <dgm:pt modelId="{8CE119F9-BBFB-487A-A43F-1BA8AB4C6537}" type="parTrans" cxnId="{1581D178-EA87-42D4-BBA9-13B5523F13C0}">
      <dgm:prSet/>
      <dgm:spPr/>
      <dgm:t>
        <a:bodyPr/>
        <a:lstStyle/>
        <a:p>
          <a:endParaRPr lang="en-US"/>
        </a:p>
      </dgm:t>
    </dgm:pt>
    <dgm:pt modelId="{7D614562-CFD1-47F9-9D7B-F7C0EB76EB0D}" type="sibTrans" cxnId="{1581D178-EA87-42D4-BBA9-13B5523F13C0}">
      <dgm:prSet/>
      <dgm:spPr/>
      <dgm:t>
        <a:bodyPr/>
        <a:lstStyle/>
        <a:p>
          <a:endParaRPr lang="en-US"/>
        </a:p>
      </dgm:t>
    </dgm:pt>
    <dgm:pt modelId="{10DE4689-889B-46BB-8220-FBB3F9C8116B}">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يجب أن يكون الجاني عالماً بالظروف التي تدخل في تكوين الجريمة، كظروف المكان، وظروف الزمان، وصفة الفعل، وصفة الفاعل، وصفة المجني عليه. </a:t>
          </a:r>
          <a:endParaRPr lang="en-US" sz="2200" dirty="0">
            <a:latin typeface="Arial" panose="020B0604020202020204" pitchFamily="34" charset="0"/>
            <a:cs typeface="Arial" panose="020B0604020202020204" pitchFamily="34" charset="0"/>
          </a:endParaRPr>
        </a:p>
      </dgm:t>
    </dgm:pt>
    <dgm:pt modelId="{A4D25578-B0C9-4A60-A12D-1E877072EA90}" type="parTrans" cxnId="{BFEE04A7-B73E-49AD-B1BE-A7D24D758501}">
      <dgm:prSet/>
      <dgm:spPr/>
      <dgm:t>
        <a:bodyPr/>
        <a:lstStyle/>
        <a:p>
          <a:endParaRPr lang="en-US"/>
        </a:p>
      </dgm:t>
    </dgm:pt>
    <dgm:pt modelId="{93BF5A0A-DF60-43E6-BDB6-FB040893F006}" type="sibTrans" cxnId="{BFEE04A7-B73E-49AD-B1BE-A7D24D758501}">
      <dgm:prSet/>
      <dgm:spPr/>
      <dgm:t>
        <a:bodyPr/>
        <a:lstStyle/>
        <a:p>
          <a:endParaRPr lang="en-US"/>
        </a:p>
      </dgm:t>
    </dgm:pt>
    <dgm:pt modelId="{FD589810-23AD-442A-9181-4E898F34EF48}" type="pres">
      <dgm:prSet presAssocID="{006E7E03-C4B6-4E55-9F85-EA99360219A0}" presName="Name0" presStyleCnt="0">
        <dgm:presLayoutVars>
          <dgm:dir val="rev"/>
          <dgm:animLvl val="lvl"/>
          <dgm:resizeHandles val="exact"/>
        </dgm:presLayoutVars>
      </dgm:prSet>
      <dgm:spPr/>
    </dgm:pt>
    <dgm:pt modelId="{5DDA38A9-C110-408E-803F-7F4E03A6577B}" type="pres">
      <dgm:prSet presAssocID="{E1A94939-FEF2-4133-85B6-26A9202D67FA}" presName="linNode" presStyleCnt="0"/>
      <dgm:spPr/>
    </dgm:pt>
    <dgm:pt modelId="{CA01866E-ECB0-4C44-8874-1FEB44B139D9}" type="pres">
      <dgm:prSet presAssocID="{E1A94939-FEF2-4133-85B6-26A9202D67FA}" presName="parentText" presStyleLbl="node1" presStyleIdx="0" presStyleCnt="3">
        <dgm:presLayoutVars>
          <dgm:chMax val="1"/>
          <dgm:bulletEnabled val="1"/>
        </dgm:presLayoutVars>
      </dgm:prSet>
      <dgm:spPr/>
    </dgm:pt>
    <dgm:pt modelId="{558CAFF7-BAFF-459E-BD1C-93B926453017}" type="pres">
      <dgm:prSet presAssocID="{E1A94939-FEF2-4133-85B6-26A9202D67FA}" presName="descendantText" presStyleLbl="alignAccFollowNode1" presStyleIdx="0" presStyleCnt="3">
        <dgm:presLayoutVars>
          <dgm:bulletEnabled val="1"/>
        </dgm:presLayoutVars>
      </dgm:prSet>
      <dgm:spPr/>
    </dgm:pt>
    <dgm:pt modelId="{6F3204CC-9529-476D-82B9-9D457057C2BF}" type="pres">
      <dgm:prSet presAssocID="{3F2EEB55-A9C0-47F1-8197-13BBC44B6868}" presName="sp" presStyleCnt="0"/>
      <dgm:spPr/>
    </dgm:pt>
    <dgm:pt modelId="{A6CF1E1D-1E51-4576-875C-1C200311C414}" type="pres">
      <dgm:prSet presAssocID="{0295E427-0531-4911-8319-0423840E9503}" presName="linNode" presStyleCnt="0"/>
      <dgm:spPr/>
    </dgm:pt>
    <dgm:pt modelId="{403A1036-5FDC-4AA8-9C1A-6E23763527E5}" type="pres">
      <dgm:prSet presAssocID="{0295E427-0531-4911-8319-0423840E9503}" presName="parentText" presStyleLbl="node1" presStyleIdx="1" presStyleCnt="3">
        <dgm:presLayoutVars>
          <dgm:chMax val="1"/>
          <dgm:bulletEnabled val="1"/>
        </dgm:presLayoutVars>
      </dgm:prSet>
      <dgm:spPr/>
    </dgm:pt>
    <dgm:pt modelId="{1D02C8A0-CDAB-4467-B21F-5E866728C92E}" type="pres">
      <dgm:prSet presAssocID="{0295E427-0531-4911-8319-0423840E9503}" presName="descendantText" presStyleLbl="alignAccFollowNode1" presStyleIdx="1" presStyleCnt="3">
        <dgm:presLayoutVars>
          <dgm:bulletEnabled val="1"/>
        </dgm:presLayoutVars>
      </dgm:prSet>
      <dgm:spPr/>
    </dgm:pt>
    <dgm:pt modelId="{FDE63189-3FE3-4612-BF23-0AACEF9548D5}" type="pres">
      <dgm:prSet presAssocID="{68A8CC7E-CAAC-4DEE-8941-B8E13AC5C384}" presName="sp" presStyleCnt="0"/>
      <dgm:spPr/>
    </dgm:pt>
    <dgm:pt modelId="{BD4DDA3F-052C-43C2-8C16-9ABC77310D1C}" type="pres">
      <dgm:prSet presAssocID="{978916B7-708D-4405-9145-BBF334531FB1}" presName="linNode" presStyleCnt="0"/>
      <dgm:spPr/>
    </dgm:pt>
    <dgm:pt modelId="{5F4B99CC-3997-43B4-A043-6C6323B582BF}" type="pres">
      <dgm:prSet presAssocID="{978916B7-708D-4405-9145-BBF334531FB1}" presName="parentText" presStyleLbl="node1" presStyleIdx="2" presStyleCnt="3">
        <dgm:presLayoutVars>
          <dgm:chMax val="1"/>
          <dgm:bulletEnabled val="1"/>
        </dgm:presLayoutVars>
      </dgm:prSet>
      <dgm:spPr/>
    </dgm:pt>
    <dgm:pt modelId="{0455BDD4-C886-4001-A4FB-2226BB08A642}" type="pres">
      <dgm:prSet presAssocID="{978916B7-708D-4405-9145-BBF334531FB1}" presName="descendantText" presStyleLbl="alignAccFollowNode1" presStyleIdx="2" presStyleCnt="3">
        <dgm:presLayoutVars>
          <dgm:bulletEnabled val="1"/>
        </dgm:presLayoutVars>
      </dgm:prSet>
      <dgm:spPr/>
    </dgm:pt>
  </dgm:ptLst>
  <dgm:cxnLst>
    <dgm:cxn modelId="{CB49E804-623C-4E64-9062-59535BFBB7C2}" type="presOf" srcId="{10DE4689-889B-46BB-8220-FBB3F9C8116B}" destId="{0455BDD4-C886-4001-A4FB-2226BB08A642}" srcOrd="0" destOrd="0" presId="urn:microsoft.com/office/officeart/2005/8/layout/vList5"/>
    <dgm:cxn modelId="{E9374308-1805-4630-B456-35E9A077769B}" type="presOf" srcId="{0295E427-0531-4911-8319-0423840E9503}" destId="{403A1036-5FDC-4AA8-9C1A-6E23763527E5}" srcOrd="0" destOrd="0" presId="urn:microsoft.com/office/officeart/2005/8/layout/vList5"/>
    <dgm:cxn modelId="{7C321A1B-0210-473B-83B7-CA8577B3490D}" srcId="{0295E427-0531-4911-8319-0423840E9503}" destId="{42484DD2-0FFF-4249-A7A1-A774433ECC6F}" srcOrd="0" destOrd="0" parTransId="{C87E1E71-53AC-4B3A-BF8F-8A6D3E4BF42B}" sibTransId="{070AE009-105A-4969-AD92-CF907494B433}"/>
    <dgm:cxn modelId="{90CF8945-B6A5-4244-8D02-1E4724B20B8E}" type="presOf" srcId="{978916B7-708D-4405-9145-BBF334531FB1}" destId="{5F4B99CC-3997-43B4-A043-6C6323B582BF}" srcOrd="0" destOrd="0" presId="urn:microsoft.com/office/officeart/2005/8/layout/vList5"/>
    <dgm:cxn modelId="{1581D178-EA87-42D4-BBA9-13B5523F13C0}" srcId="{006E7E03-C4B6-4E55-9F85-EA99360219A0}" destId="{978916B7-708D-4405-9145-BBF334531FB1}" srcOrd="2" destOrd="0" parTransId="{8CE119F9-BBFB-487A-A43F-1BA8AB4C6537}" sibTransId="{7D614562-CFD1-47F9-9D7B-F7C0EB76EB0D}"/>
    <dgm:cxn modelId="{07416391-AE97-497C-8EF0-5D051371B520}" type="presOf" srcId="{AA019D13-47A8-4675-A7B6-C5354E01B239}" destId="{558CAFF7-BAFF-459E-BD1C-93B926453017}" srcOrd="0" destOrd="0" presId="urn:microsoft.com/office/officeart/2005/8/layout/vList5"/>
    <dgm:cxn modelId="{C9352AA2-1DD8-4320-B71A-84833162FDD9}" type="presOf" srcId="{006E7E03-C4B6-4E55-9F85-EA99360219A0}" destId="{FD589810-23AD-442A-9181-4E898F34EF48}" srcOrd="0" destOrd="0" presId="urn:microsoft.com/office/officeart/2005/8/layout/vList5"/>
    <dgm:cxn modelId="{ACDC30A3-8C69-4DD1-80A3-A421DE5AD078}" type="presOf" srcId="{E1A94939-FEF2-4133-85B6-26A9202D67FA}" destId="{CA01866E-ECB0-4C44-8874-1FEB44B139D9}" srcOrd="0" destOrd="0" presId="urn:microsoft.com/office/officeart/2005/8/layout/vList5"/>
    <dgm:cxn modelId="{BFEE04A7-B73E-49AD-B1BE-A7D24D758501}" srcId="{978916B7-708D-4405-9145-BBF334531FB1}" destId="{10DE4689-889B-46BB-8220-FBB3F9C8116B}" srcOrd="0" destOrd="0" parTransId="{A4D25578-B0C9-4A60-A12D-1E877072EA90}" sibTransId="{93BF5A0A-DF60-43E6-BDB6-FB040893F006}"/>
    <dgm:cxn modelId="{E5ED1CCF-2545-4883-BE92-61B911F018A2}" type="presOf" srcId="{42484DD2-0FFF-4249-A7A1-A774433ECC6F}" destId="{1D02C8A0-CDAB-4467-B21F-5E866728C92E}" srcOrd="0" destOrd="0" presId="urn:microsoft.com/office/officeart/2005/8/layout/vList5"/>
    <dgm:cxn modelId="{515444E8-D24E-42CA-AF91-A6B2D717EFC9}" srcId="{006E7E03-C4B6-4E55-9F85-EA99360219A0}" destId="{0295E427-0531-4911-8319-0423840E9503}" srcOrd="1" destOrd="0" parTransId="{7590925D-C576-4B08-A547-0B0D22185C79}" sibTransId="{68A8CC7E-CAAC-4DEE-8941-B8E13AC5C384}"/>
    <dgm:cxn modelId="{BE43B2F8-8E96-448C-91CD-C29D4B8E25CE}" srcId="{E1A94939-FEF2-4133-85B6-26A9202D67FA}" destId="{AA019D13-47A8-4675-A7B6-C5354E01B239}" srcOrd="0" destOrd="0" parTransId="{33AB536F-0AD8-451B-83C7-0A89F9BB29C8}" sibTransId="{4974D880-2DA1-48E9-AA6F-F9628927E536}"/>
    <dgm:cxn modelId="{929393FF-E979-4469-8408-DB273F327CFC}" srcId="{006E7E03-C4B6-4E55-9F85-EA99360219A0}" destId="{E1A94939-FEF2-4133-85B6-26A9202D67FA}" srcOrd="0" destOrd="0" parTransId="{0CC1AD95-B0A0-4B6D-8B65-285B4A14D5AF}" sibTransId="{3F2EEB55-A9C0-47F1-8197-13BBC44B6868}"/>
    <dgm:cxn modelId="{5A5A47C0-9AFD-4BD1-8118-88A9CDF00D0E}" type="presParOf" srcId="{FD589810-23AD-442A-9181-4E898F34EF48}" destId="{5DDA38A9-C110-408E-803F-7F4E03A6577B}" srcOrd="0" destOrd="0" presId="urn:microsoft.com/office/officeart/2005/8/layout/vList5"/>
    <dgm:cxn modelId="{9F5DE6B1-70F0-4646-AEBE-6682D4E893EE}" type="presParOf" srcId="{5DDA38A9-C110-408E-803F-7F4E03A6577B}" destId="{CA01866E-ECB0-4C44-8874-1FEB44B139D9}" srcOrd="0" destOrd="0" presId="urn:microsoft.com/office/officeart/2005/8/layout/vList5"/>
    <dgm:cxn modelId="{C0240574-DFA8-4FBF-9492-DF6DA76C8BC0}" type="presParOf" srcId="{5DDA38A9-C110-408E-803F-7F4E03A6577B}" destId="{558CAFF7-BAFF-459E-BD1C-93B926453017}" srcOrd="1" destOrd="0" presId="urn:microsoft.com/office/officeart/2005/8/layout/vList5"/>
    <dgm:cxn modelId="{AECA63C9-E77D-4B43-9B8A-DEF430479175}" type="presParOf" srcId="{FD589810-23AD-442A-9181-4E898F34EF48}" destId="{6F3204CC-9529-476D-82B9-9D457057C2BF}" srcOrd="1" destOrd="0" presId="urn:microsoft.com/office/officeart/2005/8/layout/vList5"/>
    <dgm:cxn modelId="{A28B6AD6-98F6-4A83-BE69-F5E6480E9BFE}" type="presParOf" srcId="{FD589810-23AD-442A-9181-4E898F34EF48}" destId="{A6CF1E1D-1E51-4576-875C-1C200311C414}" srcOrd="2" destOrd="0" presId="urn:microsoft.com/office/officeart/2005/8/layout/vList5"/>
    <dgm:cxn modelId="{72E8770D-FEB6-4052-B259-F3B13A9F8F8B}" type="presParOf" srcId="{A6CF1E1D-1E51-4576-875C-1C200311C414}" destId="{403A1036-5FDC-4AA8-9C1A-6E23763527E5}" srcOrd="0" destOrd="0" presId="urn:microsoft.com/office/officeart/2005/8/layout/vList5"/>
    <dgm:cxn modelId="{70890AF7-0ED1-45AA-A5E8-6E2D9F36F643}" type="presParOf" srcId="{A6CF1E1D-1E51-4576-875C-1C200311C414}" destId="{1D02C8A0-CDAB-4467-B21F-5E866728C92E}" srcOrd="1" destOrd="0" presId="urn:microsoft.com/office/officeart/2005/8/layout/vList5"/>
    <dgm:cxn modelId="{11C519B2-B5D9-4627-8AB1-DD0E47745053}" type="presParOf" srcId="{FD589810-23AD-442A-9181-4E898F34EF48}" destId="{FDE63189-3FE3-4612-BF23-0AACEF9548D5}" srcOrd="3" destOrd="0" presId="urn:microsoft.com/office/officeart/2005/8/layout/vList5"/>
    <dgm:cxn modelId="{B1645A4A-799C-4C7A-9A6E-32743E8EE3FA}" type="presParOf" srcId="{FD589810-23AD-442A-9181-4E898F34EF48}" destId="{BD4DDA3F-052C-43C2-8C16-9ABC77310D1C}" srcOrd="4" destOrd="0" presId="urn:microsoft.com/office/officeart/2005/8/layout/vList5"/>
    <dgm:cxn modelId="{8EB36139-ABEA-4040-8E50-4445F4676515}" type="presParOf" srcId="{BD4DDA3F-052C-43C2-8C16-9ABC77310D1C}" destId="{5F4B99CC-3997-43B4-A043-6C6323B582BF}" srcOrd="0" destOrd="0" presId="urn:microsoft.com/office/officeart/2005/8/layout/vList5"/>
    <dgm:cxn modelId="{7C802178-0674-4244-945F-C3E1B5512308}" type="presParOf" srcId="{BD4DDA3F-052C-43C2-8C16-9ABC77310D1C}" destId="{0455BDD4-C886-4001-A4FB-2226BB08A64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06E7E03-C4B6-4E55-9F85-EA99360219A0}" type="doc">
      <dgm:prSet loTypeId="urn:diagrams.loki3.com/VaryingWidthList" loCatId="list" qsTypeId="urn:microsoft.com/office/officeart/2005/8/quickstyle/simple3" qsCatId="simple" csTypeId="urn:microsoft.com/office/officeart/2005/8/colors/accent1_2" csCatId="accent1" phldr="1"/>
      <dgm:spPr/>
      <dgm:t>
        <a:bodyPr/>
        <a:lstStyle/>
        <a:p>
          <a:endParaRPr lang="en-US"/>
        </a:p>
      </dgm:t>
    </dgm:pt>
    <dgm:pt modelId="{4871F687-8029-4004-8CC9-785E0A23F2E7}">
      <dgm:prSet custT="1"/>
      <dgm:spPr/>
      <dgm:t>
        <a:bodyPr/>
        <a:lstStyle/>
        <a:p>
          <a:pPr algn="justLow" rtl="1"/>
          <a:r>
            <a:rPr lang="ar-SY" sz="2200" dirty="0">
              <a:latin typeface="Arial" panose="020B0604020202020204" pitchFamily="34" charset="0"/>
              <a:cs typeface="Arial" panose="020B0604020202020204" pitchFamily="34" charset="0"/>
            </a:rPr>
            <a:t>1- شروط الأهلية الجزائية: أي شروط العقل، أو الإدراك أو الوعي أو العقل، أو التمييز، كسن الرشد والصحة العقلية.</a:t>
          </a:r>
          <a:endParaRPr lang="en-US" sz="2200" dirty="0">
            <a:latin typeface="Arial" panose="020B0604020202020204" pitchFamily="34" charset="0"/>
            <a:cs typeface="Arial" panose="020B0604020202020204" pitchFamily="34" charset="0"/>
          </a:endParaRPr>
        </a:p>
      </dgm:t>
    </dgm:pt>
    <dgm:pt modelId="{16EABDE6-93F9-49AF-9B44-B338192E7016}" type="parTrans" cxnId="{09F86304-540E-46C5-B804-460D07C02318}">
      <dgm:prSet/>
      <dgm:spPr/>
      <dgm:t>
        <a:bodyPr/>
        <a:lstStyle/>
        <a:p>
          <a:pPr rtl="1"/>
          <a:endParaRPr lang="en-US"/>
        </a:p>
      </dgm:t>
    </dgm:pt>
    <dgm:pt modelId="{FC27F745-86E8-4F1C-90E5-FBFF932A7786}" type="sibTrans" cxnId="{09F86304-540E-46C5-B804-460D07C02318}">
      <dgm:prSet/>
      <dgm:spPr/>
      <dgm:t>
        <a:bodyPr/>
        <a:lstStyle/>
        <a:p>
          <a:pPr algn="justLow" rtl="1"/>
          <a:endParaRPr lang="en-US" sz="2200">
            <a:latin typeface="Arial" panose="020B0604020202020204" pitchFamily="34" charset="0"/>
            <a:cs typeface="Arial" panose="020B0604020202020204" pitchFamily="34" charset="0"/>
          </a:endParaRPr>
        </a:p>
      </dgm:t>
    </dgm:pt>
    <dgm:pt modelId="{4E1E2A98-C5D5-419D-B396-4AE606CD64BC}">
      <dgm:prSet custT="1"/>
      <dgm:spPr/>
      <dgm:t>
        <a:bodyPr/>
        <a:lstStyle/>
        <a:p>
          <a:pPr algn="justLow" rtl="1"/>
          <a:r>
            <a:rPr lang="ar-SY" sz="2200" dirty="0">
              <a:latin typeface="Arial" panose="020B0604020202020204" pitchFamily="34" charset="0"/>
              <a:cs typeface="Arial" panose="020B0604020202020204" pitchFamily="34" charset="0"/>
            </a:rPr>
            <a:t>2- شروط العقاب: أي الشروط التي يتوجب توافرها لفرض العقاب، ولا تدخل في التكوين القانوني للجريمة</a:t>
          </a:r>
          <a:r>
            <a:rPr lang="en-US" sz="2200" dirty="0">
              <a:latin typeface="Arial" panose="020B0604020202020204" pitchFamily="34" charset="0"/>
              <a:cs typeface="Arial" panose="020B0604020202020204" pitchFamily="34" charset="0"/>
            </a:rPr>
            <a:t>.</a:t>
          </a:r>
        </a:p>
      </dgm:t>
    </dgm:pt>
    <dgm:pt modelId="{92F2E508-9685-4AE5-91E6-C9E210F711C3}" type="parTrans" cxnId="{CD2C460A-A944-46B8-8C14-8248CF5BBD2D}">
      <dgm:prSet/>
      <dgm:spPr/>
      <dgm:t>
        <a:bodyPr/>
        <a:lstStyle/>
        <a:p>
          <a:pPr rtl="1"/>
          <a:endParaRPr lang="en-US"/>
        </a:p>
      </dgm:t>
    </dgm:pt>
    <dgm:pt modelId="{0DCDEB1F-A06B-4035-8A68-166F33B652F1}" type="sibTrans" cxnId="{CD2C460A-A944-46B8-8C14-8248CF5BBD2D}">
      <dgm:prSet/>
      <dgm:spPr/>
      <dgm:t>
        <a:bodyPr/>
        <a:lstStyle/>
        <a:p>
          <a:pPr rtl="1"/>
          <a:endParaRPr lang="en-US"/>
        </a:p>
      </dgm:t>
    </dgm:pt>
    <dgm:pt modelId="{7B6A7DFF-E947-4D94-B4D1-A664234AEE3C}">
      <dgm:prSet custT="1"/>
      <dgm:spPr/>
      <dgm:t>
        <a:bodyPr/>
        <a:lstStyle/>
        <a:p>
          <a:pPr algn="justLow" rtl="1"/>
          <a:r>
            <a:rPr lang="ar-SY" sz="2200" dirty="0">
              <a:latin typeface="Arial" panose="020B0604020202020204" pitchFamily="34" charset="0"/>
              <a:cs typeface="Arial" panose="020B0604020202020204" pitchFamily="34" charset="0"/>
            </a:rPr>
            <a:t>3- الظروف المشددة التي لا تغير وصف الجريمة: أي الظروف التي تشدد العقاب فقط، ولا تمتد إلى أركان الجريمة فتغير من وصفها، كالتكرار والليل في السرقة.</a:t>
          </a:r>
          <a:endParaRPr lang="en-US" sz="2200" dirty="0">
            <a:latin typeface="Arial" panose="020B0604020202020204" pitchFamily="34" charset="0"/>
            <a:cs typeface="Arial" panose="020B0604020202020204" pitchFamily="34" charset="0"/>
          </a:endParaRPr>
        </a:p>
      </dgm:t>
    </dgm:pt>
    <dgm:pt modelId="{28179B84-B672-44C7-8395-69C2E9D57562}" type="parTrans" cxnId="{9A79ED4B-1B3E-43B1-A9C8-C8EBA2B527A2}">
      <dgm:prSet/>
      <dgm:spPr/>
      <dgm:t>
        <a:bodyPr/>
        <a:lstStyle/>
        <a:p>
          <a:pPr rtl="1"/>
          <a:endParaRPr lang="en-US"/>
        </a:p>
      </dgm:t>
    </dgm:pt>
    <dgm:pt modelId="{79FD35FB-2488-4001-8501-7BC7B39AFFDE}" type="sibTrans" cxnId="{9A79ED4B-1B3E-43B1-A9C8-C8EBA2B527A2}">
      <dgm:prSet/>
      <dgm:spPr/>
      <dgm:t>
        <a:bodyPr/>
        <a:lstStyle/>
        <a:p>
          <a:pPr rtl="1"/>
          <a:endParaRPr lang="en-US"/>
        </a:p>
      </dgm:t>
    </dgm:pt>
    <dgm:pt modelId="{4C727820-952C-4991-94E7-6ACA4EA348CD}">
      <dgm:prSet custT="1"/>
      <dgm:spPr/>
      <dgm:t>
        <a:bodyPr/>
        <a:lstStyle/>
        <a:p>
          <a:pPr algn="justLow" rtl="1"/>
          <a:r>
            <a:rPr lang="ar-SY" sz="2200" dirty="0">
              <a:latin typeface="Arial" panose="020B0604020202020204" pitchFamily="34" charset="0"/>
              <a:cs typeface="Arial" panose="020B0604020202020204" pitchFamily="34" charset="0"/>
            </a:rPr>
            <a:t>4- الوقائع التي تؤدي إلى زيادة جسامة النتيجة الجرمية، وتشكل ظرفاً مشدداً للعقوبة: أي بلوغ النتيجة درجة أشد جسامة مما كان الجاني يتوقعه، كالضرب الذي يفضي إلى الموت أو إلى إحداث عاهة دائمة، في الوقت الذي لا يكون فيه الجاني عالماً أو متوقعاً للنتيجة الجسيمة.</a:t>
          </a:r>
          <a:endParaRPr lang="en-US" sz="2200" dirty="0">
            <a:latin typeface="Arial" panose="020B0604020202020204" pitchFamily="34" charset="0"/>
            <a:cs typeface="Arial" panose="020B0604020202020204" pitchFamily="34" charset="0"/>
          </a:endParaRPr>
        </a:p>
      </dgm:t>
    </dgm:pt>
    <dgm:pt modelId="{62CC94C4-3045-47AE-A28E-C59CBE1DAD80}" type="parTrans" cxnId="{72D2B71E-0822-4EA5-8749-333EEE00D4AF}">
      <dgm:prSet/>
      <dgm:spPr/>
      <dgm:t>
        <a:bodyPr/>
        <a:lstStyle/>
        <a:p>
          <a:pPr rtl="1"/>
          <a:endParaRPr lang="en-US"/>
        </a:p>
      </dgm:t>
    </dgm:pt>
    <dgm:pt modelId="{03EC122D-4EFC-43A4-8442-3CA652A7867E}" type="sibTrans" cxnId="{72D2B71E-0822-4EA5-8749-333EEE00D4AF}">
      <dgm:prSet/>
      <dgm:spPr/>
      <dgm:t>
        <a:bodyPr/>
        <a:lstStyle/>
        <a:p>
          <a:pPr rtl="1"/>
          <a:endParaRPr lang="en-US"/>
        </a:p>
      </dgm:t>
    </dgm:pt>
    <dgm:pt modelId="{F5714F98-4E90-4D26-91B0-D50CC9E240A5}" type="pres">
      <dgm:prSet presAssocID="{006E7E03-C4B6-4E55-9F85-EA99360219A0}" presName="Name0" presStyleCnt="0">
        <dgm:presLayoutVars>
          <dgm:resizeHandles/>
        </dgm:presLayoutVars>
      </dgm:prSet>
      <dgm:spPr/>
    </dgm:pt>
    <dgm:pt modelId="{405F40E3-9BC7-4D31-8219-E22AD9A7BE17}" type="pres">
      <dgm:prSet presAssocID="{4871F687-8029-4004-8CC9-785E0A23F2E7}" presName="text" presStyleLbl="node1" presStyleIdx="0" presStyleCnt="4" custScaleX="198802" custScaleY="80612">
        <dgm:presLayoutVars>
          <dgm:bulletEnabled val="1"/>
        </dgm:presLayoutVars>
      </dgm:prSet>
      <dgm:spPr/>
    </dgm:pt>
    <dgm:pt modelId="{03F79CEC-F2C2-4673-A7BA-3FEEBC76D022}" type="pres">
      <dgm:prSet presAssocID="{FC27F745-86E8-4F1C-90E5-FBFF932A7786}" presName="space" presStyleCnt="0"/>
      <dgm:spPr/>
    </dgm:pt>
    <dgm:pt modelId="{4EE82C6A-91B7-44EB-9A00-501A6C0DECDE}" type="pres">
      <dgm:prSet presAssocID="{4E1E2A98-C5D5-419D-B396-4AE606CD64BC}" presName="text" presStyleLbl="node1" presStyleIdx="1" presStyleCnt="4" custScaleX="216875" custScaleY="78716">
        <dgm:presLayoutVars>
          <dgm:bulletEnabled val="1"/>
        </dgm:presLayoutVars>
      </dgm:prSet>
      <dgm:spPr/>
    </dgm:pt>
    <dgm:pt modelId="{0113F407-65DB-40B5-926A-59495698E9B5}" type="pres">
      <dgm:prSet presAssocID="{0DCDEB1F-A06B-4035-8A68-166F33B652F1}" presName="space" presStyleCnt="0"/>
      <dgm:spPr/>
    </dgm:pt>
    <dgm:pt modelId="{9EB66BE6-2BC9-491B-A2B3-3D8B35F41CCB}" type="pres">
      <dgm:prSet presAssocID="{7B6A7DFF-E947-4D94-B4D1-A664234AEE3C}" presName="text" presStyleLbl="node1" presStyleIdx="2" presStyleCnt="4" custScaleX="145465" custScaleY="79697">
        <dgm:presLayoutVars>
          <dgm:bulletEnabled val="1"/>
        </dgm:presLayoutVars>
      </dgm:prSet>
      <dgm:spPr/>
    </dgm:pt>
    <dgm:pt modelId="{C7C7859F-F124-4A2E-A949-A5A385114AC7}" type="pres">
      <dgm:prSet presAssocID="{79FD35FB-2488-4001-8501-7BC7B39AFFDE}" presName="space" presStyleCnt="0"/>
      <dgm:spPr/>
    </dgm:pt>
    <dgm:pt modelId="{2BE95A59-277A-414C-9051-E1CDDB6FCEF9}" type="pres">
      <dgm:prSet presAssocID="{4C727820-952C-4991-94E7-6ACA4EA348CD}" presName="text" presStyleLbl="node1" presStyleIdx="3" presStyleCnt="4" custScaleX="131885">
        <dgm:presLayoutVars>
          <dgm:bulletEnabled val="1"/>
        </dgm:presLayoutVars>
      </dgm:prSet>
      <dgm:spPr/>
    </dgm:pt>
  </dgm:ptLst>
  <dgm:cxnLst>
    <dgm:cxn modelId="{09F86304-540E-46C5-B804-460D07C02318}" srcId="{006E7E03-C4B6-4E55-9F85-EA99360219A0}" destId="{4871F687-8029-4004-8CC9-785E0A23F2E7}" srcOrd="0" destOrd="0" parTransId="{16EABDE6-93F9-49AF-9B44-B338192E7016}" sibTransId="{FC27F745-86E8-4F1C-90E5-FBFF932A7786}"/>
    <dgm:cxn modelId="{CD2C460A-A944-46B8-8C14-8248CF5BBD2D}" srcId="{006E7E03-C4B6-4E55-9F85-EA99360219A0}" destId="{4E1E2A98-C5D5-419D-B396-4AE606CD64BC}" srcOrd="1" destOrd="0" parTransId="{92F2E508-9685-4AE5-91E6-C9E210F711C3}" sibTransId="{0DCDEB1F-A06B-4035-8A68-166F33B652F1}"/>
    <dgm:cxn modelId="{72D2B71E-0822-4EA5-8749-333EEE00D4AF}" srcId="{006E7E03-C4B6-4E55-9F85-EA99360219A0}" destId="{4C727820-952C-4991-94E7-6ACA4EA348CD}" srcOrd="3" destOrd="0" parTransId="{62CC94C4-3045-47AE-A28E-C59CBE1DAD80}" sibTransId="{03EC122D-4EFC-43A4-8442-3CA652A7867E}"/>
    <dgm:cxn modelId="{5617FD2B-541D-44CF-81B4-BA1F96F590A2}" type="presOf" srcId="{4871F687-8029-4004-8CC9-785E0A23F2E7}" destId="{405F40E3-9BC7-4D31-8219-E22AD9A7BE17}" srcOrd="0" destOrd="0" presId="urn:diagrams.loki3.com/VaryingWidthList"/>
    <dgm:cxn modelId="{4B41B943-DCC6-42AB-BC40-F85ADB5751B9}" type="presOf" srcId="{4C727820-952C-4991-94E7-6ACA4EA348CD}" destId="{2BE95A59-277A-414C-9051-E1CDDB6FCEF9}" srcOrd="0" destOrd="0" presId="urn:diagrams.loki3.com/VaryingWidthList"/>
    <dgm:cxn modelId="{9A79ED4B-1B3E-43B1-A9C8-C8EBA2B527A2}" srcId="{006E7E03-C4B6-4E55-9F85-EA99360219A0}" destId="{7B6A7DFF-E947-4D94-B4D1-A664234AEE3C}" srcOrd="2" destOrd="0" parTransId="{28179B84-B672-44C7-8395-69C2E9D57562}" sibTransId="{79FD35FB-2488-4001-8501-7BC7B39AFFDE}"/>
    <dgm:cxn modelId="{D5CB1D50-4D24-40FA-BB5F-0BDACF3C6C86}" type="presOf" srcId="{7B6A7DFF-E947-4D94-B4D1-A664234AEE3C}" destId="{9EB66BE6-2BC9-491B-A2B3-3D8B35F41CCB}" srcOrd="0" destOrd="0" presId="urn:diagrams.loki3.com/VaryingWidthList"/>
    <dgm:cxn modelId="{3EE67FA7-BB47-4926-8FF8-3C20143478C4}" type="presOf" srcId="{006E7E03-C4B6-4E55-9F85-EA99360219A0}" destId="{F5714F98-4E90-4D26-91B0-D50CC9E240A5}" srcOrd="0" destOrd="0" presId="urn:diagrams.loki3.com/VaryingWidthList"/>
    <dgm:cxn modelId="{A5B2A4F4-2C73-45AD-8BA9-CA37269F6E5C}" type="presOf" srcId="{4E1E2A98-C5D5-419D-B396-4AE606CD64BC}" destId="{4EE82C6A-91B7-44EB-9A00-501A6C0DECDE}" srcOrd="0" destOrd="0" presId="urn:diagrams.loki3.com/VaryingWidthList"/>
    <dgm:cxn modelId="{17BD2F9E-0D20-4ECE-BC55-E78526B1DAB9}" type="presParOf" srcId="{F5714F98-4E90-4D26-91B0-D50CC9E240A5}" destId="{405F40E3-9BC7-4D31-8219-E22AD9A7BE17}" srcOrd="0" destOrd="0" presId="urn:diagrams.loki3.com/VaryingWidthList"/>
    <dgm:cxn modelId="{AA52C64A-14DB-4180-8183-49174138898B}" type="presParOf" srcId="{F5714F98-4E90-4D26-91B0-D50CC9E240A5}" destId="{03F79CEC-F2C2-4673-A7BA-3FEEBC76D022}" srcOrd="1" destOrd="0" presId="urn:diagrams.loki3.com/VaryingWidthList"/>
    <dgm:cxn modelId="{58D3BFF1-4E18-425E-B2E2-071D0B1BF84E}" type="presParOf" srcId="{F5714F98-4E90-4D26-91B0-D50CC9E240A5}" destId="{4EE82C6A-91B7-44EB-9A00-501A6C0DECDE}" srcOrd="2" destOrd="0" presId="urn:diagrams.loki3.com/VaryingWidthList"/>
    <dgm:cxn modelId="{ED39F3BA-DA16-4BDB-BEEC-D1385317C263}" type="presParOf" srcId="{F5714F98-4E90-4D26-91B0-D50CC9E240A5}" destId="{0113F407-65DB-40B5-926A-59495698E9B5}" srcOrd="3" destOrd="0" presId="urn:diagrams.loki3.com/VaryingWidthList"/>
    <dgm:cxn modelId="{4FC523FB-C354-4B55-B35A-07AEDA8DF7AA}" type="presParOf" srcId="{F5714F98-4E90-4D26-91B0-D50CC9E240A5}" destId="{9EB66BE6-2BC9-491B-A2B3-3D8B35F41CCB}" srcOrd="4" destOrd="0" presId="urn:diagrams.loki3.com/VaryingWidthList"/>
    <dgm:cxn modelId="{30B082D7-A381-45ED-A512-EA84992C6588}" type="presParOf" srcId="{F5714F98-4E90-4D26-91B0-D50CC9E240A5}" destId="{C7C7859F-F124-4A2E-A949-A5A385114AC7}" srcOrd="5" destOrd="0" presId="urn:diagrams.loki3.com/VaryingWidthList"/>
    <dgm:cxn modelId="{EB227CD3-C1B6-4F32-99E3-DDE664D0BDE1}" type="presParOf" srcId="{F5714F98-4E90-4D26-91B0-D50CC9E240A5}" destId="{2BE95A59-277A-414C-9051-E1CDDB6FCEF9}" srcOrd="6"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AE3D856-595B-498C-85F6-68EAFCF4DE9F}"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08715F75-C2FD-445C-9E41-3AC9A8A3B761}">
      <dgm:prSet custT="1"/>
      <dgm:spPr/>
      <dgm:t>
        <a:bodyPr/>
        <a:lstStyle/>
        <a:p>
          <a:pPr algn="justLow" rtl="1"/>
          <a:r>
            <a:rPr lang="ar-SY" sz="2200" b="0" dirty="0">
              <a:effectLst/>
              <a:latin typeface="Arial" panose="020B0604020202020204" pitchFamily="34" charset="0"/>
              <a:ea typeface="Times New Roman" panose="02020603050405020304" pitchFamily="18" charset="0"/>
              <a:cs typeface="Arial" panose="020B0604020202020204" pitchFamily="34" charset="0"/>
            </a:rPr>
            <a:t>أ- الجهل بقانون جديد إذا اقترف الجرم خلال الأيام الثلاثة التي تلت نشره.</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74040829-E639-4057-8F84-D4FE3EC4B510}" type="parTrans" cxnId="{840E1F19-327A-441D-9EC2-7BF735CFAAD5}">
      <dgm:prSet/>
      <dgm:spPr/>
      <dgm:t>
        <a:bodyPr/>
        <a:lstStyle/>
        <a:p>
          <a:pPr rtl="1"/>
          <a:endParaRPr lang="ar-SY"/>
        </a:p>
      </dgm:t>
    </dgm:pt>
    <dgm:pt modelId="{F5EB3E52-19E5-450A-9E5D-2CAED07C7D1C}" type="sibTrans" cxnId="{840E1F19-327A-441D-9EC2-7BF735CFAAD5}">
      <dgm:prSet/>
      <dgm:spPr/>
      <dgm:t>
        <a:bodyPr/>
        <a:lstStyle/>
        <a:p>
          <a:pPr rtl="1"/>
          <a:endParaRPr lang="ar-SY"/>
        </a:p>
      </dgm:t>
    </dgm:pt>
    <dgm:pt modelId="{C7B2B036-407E-42E8-8A4F-D9D2348681CE}">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ب- جهل الأجنبي الذي قدم سورية منذ ثلاثة أيام على الأكثر بوجود جريمة مخالفة للقوانين الوضعية لا تعاقب عليها قوانين بلاده أو قوانين البلاد التي كان مقيماً فيها".</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33693D54-50EC-4DBF-8EC0-56ABA794901C}" type="parTrans" cxnId="{61F5CE5D-F2A3-43D5-A52B-1AB3233118FB}">
      <dgm:prSet/>
      <dgm:spPr/>
      <dgm:t>
        <a:bodyPr/>
        <a:lstStyle/>
        <a:p>
          <a:pPr rtl="1"/>
          <a:endParaRPr lang="ar-SY"/>
        </a:p>
      </dgm:t>
    </dgm:pt>
    <dgm:pt modelId="{E37C92FF-AF90-4A19-9A31-A0D8D83F67C2}" type="sibTrans" cxnId="{61F5CE5D-F2A3-43D5-A52B-1AB3233118FB}">
      <dgm:prSet/>
      <dgm:spPr/>
      <dgm:t>
        <a:bodyPr/>
        <a:lstStyle/>
        <a:p>
          <a:pPr rtl="1"/>
          <a:endParaRPr lang="ar-SY"/>
        </a:p>
      </dgm:t>
    </dgm:pt>
    <dgm:pt modelId="{0E1C8DFB-BF88-4D51-9F79-7D079700D40E}" type="pres">
      <dgm:prSet presAssocID="{0AE3D856-595B-498C-85F6-68EAFCF4DE9F}" presName="linear" presStyleCnt="0">
        <dgm:presLayoutVars>
          <dgm:dir val="rev"/>
          <dgm:animLvl val="lvl"/>
          <dgm:resizeHandles val="exact"/>
        </dgm:presLayoutVars>
      </dgm:prSet>
      <dgm:spPr/>
    </dgm:pt>
    <dgm:pt modelId="{BA48A0C4-8342-4028-8354-656A0CC2E7C3}" type="pres">
      <dgm:prSet presAssocID="{08715F75-C2FD-445C-9E41-3AC9A8A3B761}" presName="parentLin" presStyleCnt="0"/>
      <dgm:spPr/>
    </dgm:pt>
    <dgm:pt modelId="{989EE788-9F46-48D2-8E18-49B64F36C7B3}" type="pres">
      <dgm:prSet presAssocID="{08715F75-C2FD-445C-9E41-3AC9A8A3B761}" presName="parentLeftMargin" presStyleLbl="node1" presStyleIdx="0" presStyleCnt="2"/>
      <dgm:spPr/>
    </dgm:pt>
    <dgm:pt modelId="{CB109B4A-D1B2-47C9-808C-C70B081234DB}" type="pres">
      <dgm:prSet presAssocID="{08715F75-C2FD-445C-9E41-3AC9A8A3B761}" presName="parentText" presStyleLbl="node1" presStyleIdx="0" presStyleCnt="2" custScaleX="142857">
        <dgm:presLayoutVars>
          <dgm:chMax val="0"/>
          <dgm:bulletEnabled val="1"/>
        </dgm:presLayoutVars>
      </dgm:prSet>
      <dgm:spPr/>
    </dgm:pt>
    <dgm:pt modelId="{8507BB99-10D6-4E5F-A24F-4E29EDA1F2E1}" type="pres">
      <dgm:prSet presAssocID="{08715F75-C2FD-445C-9E41-3AC9A8A3B761}" presName="negativeSpace" presStyleCnt="0"/>
      <dgm:spPr/>
    </dgm:pt>
    <dgm:pt modelId="{DBFAE870-7FFE-439B-A9AA-0F90C0B0214D}" type="pres">
      <dgm:prSet presAssocID="{08715F75-C2FD-445C-9E41-3AC9A8A3B761}" presName="childText" presStyleLbl="conFgAcc1" presStyleIdx="0" presStyleCnt="2">
        <dgm:presLayoutVars>
          <dgm:bulletEnabled val="1"/>
        </dgm:presLayoutVars>
      </dgm:prSet>
      <dgm:spPr/>
    </dgm:pt>
    <dgm:pt modelId="{350F2D2B-2DDB-4FF3-9681-CD3B97FC9ABA}" type="pres">
      <dgm:prSet presAssocID="{F5EB3E52-19E5-450A-9E5D-2CAED07C7D1C}" presName="spaceBetweenRectangles" presStyleCnt="0"/>
      <dgm:spPr/>
    </dgm:pt>
    <dgm:pt modelId="{0FE62E60-B3ED-4802-8A38-FB736F2B7FB6}" type="pres">
      <dgm:prSet presAssocID="{C7B2B036-407E-42E8-8A4F-D9D2348681CE}" presName="parentLin" presStyleCnt="0"/>
      <dgm:spPr/>
    </dgm:pt>
    <dgm:pt modelId="{589A3E0A-B2ED-42CA-9F70-19586B3EA319}" type="pres">
      <dgm:prSet presAssocID="{C7B2B036-407E-42E8-8A4F-D9D2348681CE}" presName="parentLeftMargin" presStyleLbl="node1" presStyleIdx="0" presStyleCnt="2"/>
      <dgm:spPr/>
    </dgm:pt>
    <dgm:pt modelId="{46D49306-C70A-4CB5-A4AF-9188B7D66ABF}" type="pres">
      <dgm:prSet presAssocID="{C7B2B036-407E-42E8-8A4F-D9D2348681CE}" presName="parentText" presStyleLbl="node1" presStyleIdx="1" presStyleCnt="2" custScaleX="142857">
        <dgm:presLayoutVars>
          <dgm:chMax val="0"/>
          <dgm:bulletEnabled val="1"/>
        </dgm:presLayoutVars>
      </dgm:prSet>
      <dgm:spPr/>
    </dgm:pt>
    <dgm:pt modelId="{B958051C-90F7-45F3-B40D-96FE6BD4B6BF}" type="pres">
      <dgm:prSet presAssocID="{C7B2B036-407E-42E8-8A4F-D9D2348681CE}" presName="negativeSpace" presStyleCnt="0"/>
      <dgm:spPr/>
    </dgm:pt>
    <dgm:pt modelId="{64F87B38-1C5A-4D09-8FB2-AA43D1B12140}" type="pres">
      <dgm:prSet presAssocID="{C7B2B036-407E-42E8-8A4F-D9D2348681CE}" presName="childText" presStyleLbl="conFgAcc1" presStyleIdx="1" presStyleCnt="2">
        <dgm:presLayoutVars>
          <dgm:bulletEnabled val="1"/>
        </dgm:presLayoutVars>
      </dgm:prSet>
      <dgm:spPr/>
    </dgm:pt>
  </dgm:ptLst>
  <dgm:cxnLst>
    <dgm:cxn modelId="{B1DF9A0C-FDC0-494E-9C2E-A8B4D159ED0E}" type="presOf" srcId="{08715F75-C2FD-445C-9E41-3AC9A8A3B761}" destId="{989EE788-9F46-48D2-8E18-49B64F36C7B3}" srcOrd="0" destOrd="0" presId="urn:microsoft.com/office/officeart/2005/8/layout/list1"/>
    <dgm:cxn modelId="{4AC51618-0DC6-4455-B030-C8FB28DAE376}" type="presOf" srcId="{C7B2B036-407E-42E8-8A4F-D9D2348681CE}" destId="{589A3E0A-B2ED-42CA-9F70-19586B3EA319}" srcOrd="0" destOrd="0" presId="urn:microsoft.com/office/officeart/2005/8/layout/list1"/>
    <dgm:cxn modelId="{840E1F19-327A-441D-9EC2-7BF735CFAAD5}" srcId="{0AE3D856-595B-498C-85F6-68EAFCF4DE9F}" destId="{08715F75-C2FD-445C-9E41-3AC9A8A3B761}" srcOrd="0" destOrd="0" parTransId="{74040829-E639-4057-8F84-D4FE3EC4B510}" sibTransId="{F5EB3E52-19E5-450A-9E5D-2CAED07C7D1C}"/>
    <dgm:cxn modelId="{A8466320-071F-410D-AE7D-8EA0E1082E51}" type="presOf" srcId="{0AE3D856-595B-498C-85F6-68EAFCF4DE9F}" destId="{0E1C8DFB-BF88-4D51-9F79-7D079700D40E}" srcOrd="0" destOrd="0" presId="urn:microsoft.com/office/officeart/2005/8/layout/list1"/>
    <dgm:cxn modelId="{61F5CE5D-F2A3-43D5-A52B-1AB3233118FB}" srcId="{0AE3D856-595B-498C-85F6-68EAFCF4DE9F}" destId="{C7B2B036-407E-42E8-8A4F-D9D2348681CE}" srcOrd="1" destOrd="0" parTransId="{33693D54-50EC-4DBF-8EC0-56ABA794901C}" sibTransId="{E37C92FF-AF90-4A19-9A31-A0D8D83F67C2}"/>
    <dgm:cxn modelId="{DE1AE0A3-F6E6-4235-97E9-265A8E0293E7}" type="presOf" srcId="{C7B2B036-407E-42E8-8A4F-D9D2348681CE}" destId="{46D49306-C70A-4CB5-A4AF-9188B7D66ABF}" srcOrd="1" destOrd="0" presId="urn:microsoft.com/office/officeart/2005/8/layout/list1"/>
    <dgm:cxn modelId="{427A8DBC-A54E-4246-9524-915299F094EF}" type="presOf" srcId="{08715F75-C2FD-445C-9E41-3AC9A8A3B761}" destId="{CB109B4A-D1B2-47C9-808C-C70B081234DB}" srcOrd="1" destOrd="0" presId="urn:microsoft.com/office/officeart/2005/8/layout/list1"/>
    <dgm:cxn modelId="{FFD241F1-C160-4F8E-8C03-80A6CD618E86}" type="presParOf" srcId="{0E1C8DFB-BF88-4D51-9F79-7D079700D40E}" destId="{BA48A0C4-8342-4028-8354-656A0CC2E7C3}" srcOrd="0" destOrd="0" presId="urn:microsoft.com/office/officeart/2005/8/layout/list1"/>
    <dgm:cxn modelId="{D924ECD5-930B-4096-A090-1EAB59981F9A}" type="presParOf" srcId="{BA48A0C4-8342-4028-8354-656A0CC2E7C3}" destId="{989EE788-9F46-48D2-8E18-49B64F36C7B3}" srcOrd="0" destOrd="0" presId="urn:microsoft.com/office/officeart/2005/8/layout/list1"/>
    <dgm:cxn modelId="{5569FF40-2493-41DE-8911-63E248855D58}" type="presParOf" srcId="{BA48A0C4-8342-4028-8354-656A0CC2E7C3}" destId="{CB109B4A-D1B2-47C9-808C-C70B081234DB}" srcOrd="1" destOrd="0" presId="urn:microsoft.com/office/officeart/2005/8/layout/list1"/>
    <dgm:cxn modelId="{9974576A-7A0D-430E-85AF-8C554A357C2E}" type="presParOf" srcId="{0E1C8DFB-BF88-4D51-9F79-7D079700D40E}" destId="{8507BB99-10D6-4E5F-A24F-4E29EDA1F2E1}" srcOrd="1" destOrd="0" presId="urn:microsoft.com/office/officeart/2005/8/layout/list1"/>
    <dgm:cxn modelId="{80D0FC99-B5A9-4450-9B78-D99E1D0EA701}" type="presParOf" srcId="{0E1C8DFB-BF88-4D51-9F79-7D079700D40E}" destId="{DBFAE870-7FFE-439B-A9AA-0F90C0B0214D}" srcOrd="2" destOrd="0" presId="urn:microsoft.com/office/officeart/2005/8/layout/list1"/>
    <dgm:cxn modelId="{CF752416-8466-4B51-9536-C05D78F14399}" type="presParOf" srcId="{0E1C8DFB-BF88-4D51-9F79-7D079700D40E}" destId="{350F2D2B-2DDB-4FF3-9681-CD3B97FC9ABA}" srcOrd="3" destOrd="0" presId="urn:microsoft.com/office/officeart/2005/8/layout/list1"/>
    <dgm:cxn modelId="{936CB474-DEB8-4AE9-B733-EE52DC7E8E66}" type="presParOf" srcId="{0E1C8DFB-BF88-4D51-9F79-7D079700D40E}" destId="{0FE62E60-B3ED-4802-8A38-FB736F2B7FB6}" srcOrd="4" destOrd="0" presId="urn:microsoft.com/office/officeart/2005/8/layout/list1"/>
    <dgm:cxn modelId="{7DD3B443-F698-458F-8245-6AD1EDD1CDBB}" type="presParOf" srcId="{0FE62E60-B3ED-4802-8A38-FB736F2B7FB6}" destId="{589A3E0A-B2ED-42CA-9F70-19586B3EA319}" srcOrd="0" destOrd="0" presId="urn:microsoft.com/office/officeart/2005/8/layout/list1"/>
    <dgm:cxn modelId="{ADCA40F9-AC42-4598-88AF-9A6C261E6621}" type="presParOf" srcId="{0FE62E60-B3ED-4802-8A38-FB736F2B7FB6}" destId="{46D49306-C70A-4CB5-A4AF-9188B7D66ABF}" srcOrd="1" destOrd="0" presId="urn:microsoft.com/office/officeart/2005/8/layout/list1"/>
    <dgm:cxn modelId="{C04378D6-567B-4C21-874E-A43478EB0F8F}" type="presParOf" srcId="{0E1C8DFB-BF88-4D51-9F79-7D079700D40E}" destId="{B958051C-90F7-45F3-B40D-96FE6BD4B6BF}" srcOrd="5" destOrd="0" presId="urn:microsoft.com/office/officeart/2005/8/layout/list1"/>
    <dgm:cxn modelId="{8B7BAA5F-DE09-4243-8A6C-4BB1CA8F525F}" type="presParOf" srcId="{0E1C8DFB-BF88-4D51-9F79-7D079700D40E}" destId="{64F87B38-1C5A-4D09-8FB2-AA43D1B12140}"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D558599-D682-48E8-A4A1-4224100CC24F}"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A321DDA2-253F-4D2F-B15F-179C2E38CE0E}">
      <dgm:prSet phldrT="[Text]" custT="1"/>
      <dgm:spPr/>
      <dgm:t>
        <a:bodyPr/>
        <a:lstStyle/>
        <a:p>
          <a:pPr algn="ctr" rtl="1"/>
          <a:r>
            <a:rPr lang="ar-SY" sz="2200" b="1" dirty="0">
              <a:effectLst/>
              <a:latin typeface="Arial" panose="020B0604020202020204" pitchFamily="34" charset="0"/>
              <a:ea typeface="Times New Roman" panose="02020603050405020304" pitchFamily="18" charset="0"/>
              <a:cs typeface="Arial" panose="020B0604020202020204" pitchFamily="34" charset="0"/>
            </a:rPr>
            <a:t>أولاً - إرادة الفعل</a:t>
          </a:r>
          <a:endParaRPr lang="ar-SY" sz="2200" dirty="0">
            <a:latin typeface="Arial" panose="020B0604020202020204" pitchFamily="34" charset="0"/>
            <a:cs typeface="Arial" panose="020B0604020202020204" pitchFamily="34" charset="0"/>
          </a:endParaRPr>
        </a:p>
      </dgm:t>
    </dgm:pt>
    <dgm:pt modelId="{42BF345B-EC74-4025-B1AC-A7AA2ADB9C43}" type="parTrans" cxnId="{2B279C4D-23F9-4194-BF1C-ED9E7E3670B0}">
      <dgm:prSet/>
      <dgm:spPr/>
      <dgm:t>
        <a:bodyPr/>
        <a:lstStyle/>
        <a:p>
          <a:pPr rtl="1"/>
          <a:endParaRPr lang="ar-SY"/>
        </a:p>
      </dgm:t>
    </dgm:pt>
    <dgm:pt modelId="{92B49DC7-37D9-4876-9AEC-8FBE5BF6EA31}" type="sibTrans" cxnId="{2B279C4D-23F9-4194-BF1C-ED9E7E3670B0}">
      <dgm:prSet/>
      <dgm:spPr/>
      <dgm:t>
        <a:bodyPr/>
        <a:lstStyle/>
        <a:p>
          <a:pPr rtl="1"/>
          <a:endParaRPr lang="ar-SY"/>
        </a:p>
      </dgm:t>
    </dgm:pt>
    <dgm:pt modelId="{A1AF1598-EF0A-4586-BEB0-761151CCBB2B}">
      <dgm:prSet phldrT="[Text]" custT="1"/>
      <dgm:spPr/>
      <dgm:t>
        <a:bodyPr anchor="ctr"/>
        <a:lstStyle/>
        <a:p>
          <a:pPr algn="justLow" rtl="1"/>
          <a:r>
            <a:rPr lang="ar-SY" sz="2200" dirty="0">
              <a:effectLst/>
              <a:latin typeface="Arial" panose="020B0604020202020204" pitchFamily="34" charset="0"/>
              <a:ea typeface="Times New Roman" panose="02020603050405020304" pitchFamily="18" charset="0"/>
              <a:cs typeface="Arial" panose="020B0604020202020204" pitchFamily="34" charset="0"/>
            </a:rPr>
            <a:t>تعني إرادة الفعل، النشاط الذهني والنفسي لدى الجاني، الذي يوجهه لإحداث فعل معين، وإخراجه إلى حيز الوجود بكامل عناصره. </a:t>
          </a:r>
          <a:endParaRPr lang="ar-SY" sz="2200" dirty="0">
            <a:latin typeface="Arial" panose="020B0604020202020204" pitchFamily="34" charset="0"/>
            <a:cs typeface="Arial" panose="020B0604020202020204" pitchFamily="34" charset="0"/>
          </a:endParaRPr>
        </a:p>
      </dgm:t>
    </dgm:pt>
    <dgm:pt modelId="{D9E810B7-CAF2-4612-9CC7-47067C2BBBB0}" type="parTrans" cxnId="{1BEF2131-00F9-488C-BF2B-FDA97408E8B8}">
      <dgm:prSet/>
      <dgm:spPr/>
      <dgm:t>
        <a:bodyPr/>
        <a:lstStyle/>
        <a:p>
          <a:pPr rtl="1"/>
          <a:endParaRPr lang="ar-SY"/>
        </a:p>
      </dgm:t>
    </dgm:pt>
    <dgm:pt modelId="{8CEA4895-B546-4239-8BCE-33AACC582F8C}" type="sibTrans" cxnId="{1BEF2131-00F9-488C-BF2B-FDA97408E8B8}">
      <dgm:prSet/>
      <dgm:spPr/>
      <dgm:t>
        <a:bodyPr/>
        <a:lstStyle/>
        <a:p>
          <a:pPr rtl="1"/>
          <a:endParaRPr lang="ar-SY"/>
        </a:p>
      </dgm:t>
    </dgm:pt>
    <dgm:pt modelId="{2DA14654-83C6-4CEE-B095-F6A6EB9FDC29}" type="pres">
      <dgm:prSet presAssocID="{6D558599-D682-48E8-A4A1-4224100CC24F}" presName="Name0" presStyleCnt="0">
        <dgm:presLayoutVars>
          <dgm:dir val="rev"/>
          <dgm:animLvl val="lvl"/>
          <dgm:resizeHandles/>
        </dgm:presLayoutVars>
      </dgm:prSet>
      <dgm:spPr/>
    </dgm:pt>
    <dgm:pt modelId="{42101AD2-432E-4E46-9822-F9D771CD92A6}" type="pres">
      <dgm:prSet presAssocID="{A321DDA2-253F-4D2F-B15F-179C2E38CE0E}" presName="linNode" presStyleCnt="0"/>
      <dgm:spPr/>
    </dgm:pt>
    <dgm:pt modelId="{362BF72C-D3DF-4C6E-97A9-CD47CE6D2209}" type="pres">
      <dgm:prSet presAssocID="{A321DDA2-253F-4D2F-B15F-179C2E38CE0E}" presName="parentShp" presStyleLbl="node1" presStyleIdx="0" presStyleCnt="1">
        <dgm:presLayoutVars>
          <dgm:bulletEnabled val="1"/>
        </dgm:presLayoutVars>
      </dgm:prSet>
      <dgm:spPr/>
    </dgm:pt>
    <dgm:pt modelId="{C89BCC19-4EFB-438B-A6B6-25380058BF61}" type="pres">
      <dgm:prSet presAssocID="{A321DDA2-253F-4D2F-B15F-179C2E38CE0E}" presName="childShp" presStyleLbl="bgAccFollowNode1" presStyleIdx="0" presStyleCnt="1">
        <dgm:presLayoutVars>
          <dgm:bulletEnabled val="1"/>
        </dgm:presLayoutVars>
      </dgm:prSet>
      <dgm:spPr/>
    </dgm:pt>
  </dgm:ptLst>
  <dgm:cxnLst>
    <dgm:cxn modelId="{78DC6C09-5BA7-464E-8311-FA7C7E748210}" type="presOf" srcId="{A321DDA2-253F-4D2F-B15F-179C2E38CE0E}" destId="{362BF72C-D3DF-4C6E-97A9-CD47CE6D2209}" srcOrd="0" destOrd="0" presId="urn:microsoft.com/office/officeart/2005/8/layout/vList6"/>
    <dgm:cxn modelId="{3D25FD26-B3A1-40C2-8115-D12E53A76368}" type="presOf" srcId="{A1AF1598-EF0A-4586-BEB0-761151CCBB2B}" destId="{C89BCC19-4EFB-438B-A6B6-25380058BF61}" srcOrd="0" destOrd="0" presId="urn:microsoft.com/office/officeart/2005/8/layout/vList6"/>
    <dgm:cxn modelId="{1BEF2131-00F9-488C-BF2B-FDA97408E8B8}" srcId="{A321DDA2-253F-4D2F-B15F-179C2E38CE0E}" destId="{A1AF1598-EF0A-4586-BEB0-761151CCBB2B}" srcOrd="0" destOrd="0" parTransId="{D9E810B7-CAF2-4612-9CC7-47067C2BBBB0}" sibTransId="{8CEA4895-B546-4239-8BCE-33AACC582F8C}"/>
    <dgm:cxn modelId="{2B279C4D-23F9-4194-BF1C-ED9E7E3670B0}" srcId="{6D558599-D682-48E8-A4A1-4224100CC24F}" destId="{A321DDA2-253F-4D2F-B15F-179C2E38CE0E}" srcOrd="0" destOrd="0" parTransId="{42BF345B-EC74-4025-B1AC-A7AA2ADB9C43}" sibTransId="{92B49DC7-37D9-4876-9AEC-8FBE5BF6EA31}"/>
    <dgm:cxn modelId="{F97809C0-78CB-458C-9B33-D67DB1C60FE2}" type="presOf" srcId="{6D558599-D682-48E8-A4A1-4224100CC24F}" destId="{2DA14654-83C6-4CEE-B095-F6A6EB9FDC29}" srcOrd="0" destOrd="0" presId="urn:microsoft.com/office/officeart/2005/8/layout/vList6"/>
    <dgm:cxn modelId="{CF50B27B-DD61-42CB-B78A-CDB0ACE77661}" type="presParOf" srcId="{2DA14654-83C6-4CEE-B095-F6A6EB9FDC29}" destId="{42101AD2-432E-4E46-9822-F9D771CD92A6}" srcOrd="0" destOrd="0" presId="urn:microsoft.com/office/officeart/2005/8/layout/vList6"/>
    <dgm:cxn modelId="{90F3C60D-33FD-4C31-8CBC-FB31E879D897}" type="presParOf" srcId="{42101AD2-432E-4E46-9822-F9D771CD92A6}" destId="{362BF72C-D3DF-4C6E-97A9-CD47CE6D2209}" srcOrd="0" destOrd="0" presId="urn:microsoft.com/office/officeart/2005/8/layout/vList6"/>
    <dgm:cxn modelId="{EED5C135-47D3-4094-BFCA-BD3355AACC7E}" type="presParOf" srcId="{42101AD2-432E-4E46-9822-F9D771CD92A6}" destId="{C89BCC19-4EFB-438B-A6B6-25380058BF6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6D558599-D682-48E8-A4A1-4224100CC24F}" type="doc">
      <dgm:prSet loTypeId="urn:microsoft.com/office/officeart/2005/8/layout/vList6" loCatId="list" qsTypeId="urn:microsoft.com/office/officeart/2005/8/quickstyle/simple3" qsCatId="simple" csTypeId="urn:microsoft.com/office/officeart/2005/8/colors/accent1_2" csCatId="accent1" phldr="1"/>
      <dgm:spPr/>
      <dgm:t>
        <a:bodyPr/>
        <a:lstStyle/>
        <a:p>
          <a:pPr rtl="1"/>
          <a:endParaRPr lang="ar-SY"/>
        </a:p>
      </dgm:t>
    </dgm:pt>
    <dgm:pt modelId="{A321DDA2-253F-4D2F-B15F-179C2E38CE0E}">
      <dgm:prSet phldrT="[Text]" custT="1"/>
      <dgm:spPr/>
      <dgm:t>
        <a:bodyPr/>
        <a:lstStyle/>
        <a:p>
          <a:pPr algn="ctr" rtl="1"/>
          <a:r>
            <a:rPr lang="ar-SY" sz="2200" b="1" dirty="0">
              <a:effectLst/>
              <a:latin typeface="Arial" panose="020B0604020202020204" pitchFamily="34" charset="0"/>
              <a:cs typeface="Arial" panose="020B0604020202020204" pitchFamily="34" charset="0"/>
            </a:rPr>
            <a:t>ثانياً - إرادة النتيجة</a:t>
          </a:r>
        </a:p>
      </dgm:t>
    </dgm:pt>
    <dgm:pt modelId="{42BF345B-EC74-4025-B1AC-A7AA2ADB9C43}" type="parTrans" cxnId="{2B279C4D-23F9-4194-BF1C-ED9E7E3670B0}">
      <dgm:prSet/>
      <dgm:spPr/>
      <dgm:t>
        <a:bodyPr/>
        <a:lstStyle/>
        <a:p>
          <a:pPr rtl="1"/>
          <a:endParaRPr lang="ar-SY"/>
        </a:p>
      </dgm:t>
    </dgm:pt>
    <dgm:pt modelId="{92B49DC7-37D9-4876-9AEC-8FBE5BF6EA31}" type="sibTrans" cxnId="{2B279C4D-23F9-4194-BF1C-ED9E7E3670B0}">
      <dgm:prSet/>
      <dgm:spPr/>
      <dgm:t>
        <a:bodyPr/>
        <a:lstStyle/>
        <a:p>
          <a:pPr rtl="1"/>
          <a:endParaRPr lang="ar-SY"/>
        </a:p>
      </dgm:t>
    </dgm:pt>
    <dgm:pt modelId="{A1AF1598-EF0A-4586-BEB0-761151CCBB2B}">
      <dgm:prSet phldrT="[Text]" custT="1"/>
      <dgm:spPr/>
      <dgm:t>
        <a:bodyPr anchor="ctr"/>
        <a:lstStyle/>
        <a:p>
          <a:pPr algn="justLow" rtl="1"/>
          <a:r>
            <a:rPr lang="ar-SY" sz="2200" dirty="0">
              <a:effectLst/>
              <a:latin typeface="Arial" panose="020B0604020202020204" pitchFamily="34" charset="0"/>
              <a:cs typeface="Arial" panose="020B0604020202020204" pitchFamily="34" charset="0"/>
            </a:rPr>
            <a:t>لا يتحقق القصد الجرمي في الجرائم ذات النتيجة إلا إذا كانت الإرادة متجهة إلى النتيجة أيضاً. </a:t>
          </a:r>
          <a:endParaRPr lang="ar-SY" sz="2200" dirty="0">
            <a:latin typeface="Arial" panose="020B0604020202020204" pitchFamily="34" charset="0"/>
            <a:cs typeface="Arial" panose="020B0604020202020204" pitchFamily="34" charset="0"/>
          </a:endParaRPr>
        </a:p>
      </dgm:t>
    </dgm:pt>
    <dgm:pt modelId="{D9E810B7-CAF2-4612-9CC7-47067C2BBBB0}" type="parTrans" cxnId="{1BEF2131-00F9-488C-BF2B-FDA97408E8B8}">
      <dgm:prSet/>
      <dgm:spPr/>
      <dgm:t>
        <a:bodyPr/>
        <a:lstStyle/>
        <a:p>
          <a:pPr rtl="1"/>
          <a:endParaRPr lang="ar-SY"/>
        </a:p>
      </dgm:t>
    </dgm:pt>
    <dgm:pt modelId="{8CEA4895-B546-4239-8BCE-33AACC582F8C}" type="sibTrans" cxnId="{1BEF2131-00F9-488C-BF2B-FDA97408E8B8}">
      <dgm:prSet/>
      <dgm:spPr/>
      <dgm:t>
        <a:bodyPr/>
        <a:lstStyle/>
        <a:p>
          <a:pPr rtl="1"/>
          <a:endParaRPr lang="ar-SY"/>
        </a:p>
      </dgm:t>
    </dgm:pt>
    <dgm:pt modelId="{2DA14654-83C6-4CEE-B095-F6A6EB9FDC29}" type="pres">
      <dgm:prSet presAssocID="{6D558599-D682-48E8-A4A1-4224100CC24F}" presName="Name0" presStyleCnt="0">
        <dgm:presLayoutVars>
          <dgm:dir val="rev"/>
          <dgm:animLvl val="lvl"/>
          <dgm:resizeHandles/>
        </dgm:presLayoutVars>
      </dgm:prSet>
      <dgm:spPr/>
    </dgm:pt>
    <dgm:pt modelId="{42101AD2-432E-4E46-9822-F9D771CD92A6}" type="pres">
      <dgm:prSet presAssocID="{A321DDA2-253F-4D2F-B15F-179C2E38CE0E}" presName="linNode" presStyleCnt="0"/>
      <dgm:spPr/>
    </dgm:pt>
    <dgm:pt modelId="{362BF72C-D3DF-4C6E-97A9-CD47CE6D2209}" type="pres">
      <dgm:prSet presAssocID="{A321DDA2-253F-4D2F-B15F-179C2E38CE0E}" presName="parentShp" presStyleLbl="node1" presStyleIdx="0" presStyleCnt="1">
        <dgm:presLayoutVars>
          <dgm:bulletEnabled val="1"/>
        </dgm:presLayoutVars>
      </dgm:prSet>
      <dgm:spPr/>
    </dgm:pt>
    <dgm:pt modelId="{C89BCC19-4EFB-438B-A6B6-25380058BF61}" type="pres">
      <dgm:prSet presAssocID="{A321DDA2-253F-4D2F-B15F-179C2E38CE0E}" presName="childShp" presStyleLbl="bgAccFollowNode1" presStyleIdx="0" presStyleCnt="1">
        <dgm:presLayoutVars>
          <dgm:bulletEnabled val="1"/>
        </dgm:presLayoutVars>
      </dgm:prSet>
      <dgm:spPr/>
    </dgm:pt>
  </dgm:ptLst>
  <dgm:cxnLst>
    <dgm:cxn modelId="{78DC6C09-5BA7-464E-8311-FA7C7E748210}" type="presOf" srcId="{A321DDA2-253F-4D2F-B15F-179C2E38CE0E}" destId="{362BF72C-D3DF-4C6E-97A9-CD47CE6D2209}" srcOrd="0" destOrd="0" presId="urn:microsoft.com/office/officeart/2005/8/layout/vList6"/>
    <dgm:cxn modelId="{3D25FD26-B3A1-40C2-8115-D12E53A76368}" type="presOf" srcId="{A1AF1598-EF0A-4586-BEB0-761151CCBB2B}" destId="{C89BCC19-4EFB-438B-A6B6-25380058BF61}" srcOrd="0" destOrd="0" presId="urn:microsoft.com/office/officeart/2005/8/layout/vList6"/>
    <dgm:cxn modelId="{1BEF2131-00F9-488C-BF2B-FDA97408E8B8}" srcId="{A321DDA2-253F-4D2F-B15F-179C2E38CE0E}" destId="{A1AF1598-EF0A-4586-BEB0-761151CCBB2B}" srcOrd="0" destOrd="0" parTransId="{D9E810B7-CAF2-4612-9CC7-47067C2BBBB0}" sibTransId="{8CEA4895-B546-4239-8BCE-33AACC582F8C}"/>
    <dgm:cxn modelId="{2B279C4D-23F9-4194-BF1C-ED9E7E3670B0}" srcId="{6D558599-D682-48E8-A4A1-4224100CC24F}" destId="{A321DDA2-253F-4D2F-B15F-179C2E38CE0E}" srcOrd="0" destOrd="0" parTransId="{42BF345B-EC74-4025-B1AC-A7AA2ADB9C43}" sibTransId="{92B49DC7-37D9-4876-9AEC-8FBE5BF6EA31}"/>
    <dgm:cxn modelId="{F97809C0-78CB-458C-9B33-D67DB1C60FE2}" type="presOf" srcId="{6D558599-D682-48E8-A4A1-4224100CC24F}" destId="{2DA14654-83C6-4CEE-B095-F6A6EB9FDC29}" srcOrd="0" destOrd="0" presId="urn:microsoft.com/office/officeart/2005/8/layout/vList6"/>
    <dgm:cxn modelId="{CF50B27B-DD61-42CB-B78A-CDB0ACE77661}" type="presParOf" srcId="{2DA14654-83C6-4CEE-B095-F6A6EB9FDC29}" destId="{42101AD2-432E-4E46-9822-F9D771CD92A6}" srcOrd="0" destOrd="0" presId="urn:microsoft.com/office/officeart/2005/8/layout/vList6"/>
    <dgm:cxn modelId="{90F3C60D-33FD-4C31-8CBC-FB31E879D897}" type="presParOf" srcId="{42101AD2-432E-4E46-9822-F9D771CD92A6}" destId="{362BF72C-D3DF-4C6E-97A9-CD47CE6D2209}" srcOrd="0" destOrd="0" presId="urn:microsoft.com/office/officeart/2005/8/layout/vList6"/>
    <dgm:cxn modelId="{EED5C135-47D3-4094-BFCA-BD3355AACC7E}" type="presParOf" srcId="{42101AD2-432E-4E46-9822-F9D771CD92A6}" destId="{C89BCC19-4EFB-438B-A6B6-25380058BF6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06E7E03-C4B6-4E55-9F85-EA99360219A0}"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E1A94939-FEF2-4133-85B6-26A9202D67FA}">
      <dgm:prSet phldrT="[Text]" custT="1"/>
      <dgm:spPr/>
      <dgm:t>
        <a:bodyPr/>
        <a:lstStyle/>
        <a:p>
          <a:r>
            <a:rPr lang="ar-SY" sz="2200" b="1" dirty="0">
              <a:latin typeface="Arial" panose="020B0604020202020204" pitchFamily="34" charset="0"/>
              <a:cs typeface="Arial" panose="020B0604020202020204" pitchFamily="34" charset="0"/>
            </a:rPr>
            <a:t>أولاً- دور الدافع في التجريم: </a:t>
          </a:r>
          <a:endParaRPr lang="en-US" sz="2200" dirty="0">
            <a:latin typeface="Arial" panose="020B0604020202020204" pitchFamily="34" charset="0"/>
            <a:cs typeface="Arial" panose="020B0604020202020204" pitchFamily="34" charset="0"/>
          </a:endParaRPr>
        </a:p>
      </dgm:t>
    </dgm:pt>
    <dgm:pt modelId="{0CC1AD95-B0A0-4B6D-8B65-285B4A14D5AF}" type="parTrans" cxnId="{929393FF-E979-4469-8408-DB273F327CFC}">
      <dgm:prSet/>
      <dgm:spPr/>
      <dgm:t>
        <a:bodyPr/>
        <a:lstStyle/>
        <a:p>
          <a:endParaRPr lang="en-US"/>
        </a:p>
      </dgm:t>
    </dgm:pt>
    <dgm:pt modelId="{3F2EEB55-A9C0-47F1-8197-13BBC44B6868}" type="sibTrans" cxnId="{929393FF-E979-4469-8408-DB273F327CFC}">
      <dgm:prSet/>
      <dgm:spPr/>
      <dgm:t>
        <a:bodyPr/>
        <a:lstStyle/>
        <a:p>
          <a:endParaRPr lang="en-US"/>
        </a:p>
      </dgm:t>
    </dgm:pt>
    <dgm:pt modelId="{AA019D13-47A8-4675-A7B6-C5354E01B239}">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"لا يكون الدافع عنصراً من عناصر التجريم إلا في الأحوال التي عينها القانون".</a:t>
          </a:r>
          <a:endParaRPr lang="en-US" sz="2200" dirty="0">
            <a:latin typeface="Arial" panose="020B0604020202020204" pitchFamily="34" charset="0"/>
            <a:cs typeface="Arial" panose="020B0604020202020204" pitchFamily="34" charset="0"/>
          </a:endParaRPr>
        </a:p>
      </dgm:t>
    </dgm:pt>
    <dgm:pt modelId="{33AB536F-0AD8-451B-83C7-0A89F9BB29C8}" type="parTrans" cxnId="{BE43B2F8-8E96-448C-91CD-C29D4B8E25CE}">
      <dgm:prSet/>
      <dgm:spPr/>
      <dgm:t>
        <a:bodyPr/>
        <a:lstStyle/>
        <a:p>
          <a:endParaRPr lang="en-US"/>
        </a:p>
      </dgm:t>
    </dgm:pt>
    <dgm:pt modelId="{4974D880-2DA1-48E9-AA6F-F9628927E536}" type="sibTrans" cxnId="{BE43B2F8-8E96-448C-91CD-C29D4B8E25CE}">
      <dgm:prSet/>
      <dgm:spPr/>
      <dgm:t>
        <a:bodyPr/>
        <a:lstStyle/>
        <a:p>
          <a:endParaRPr lang="en-US"/>
        </a:p>
      </dgm:t>
    </dgm:pt>
    <dgm:pt modelId="{0295E427-0531-4911-8319-0423840E9503}">
      <dgm:prSet phldrT="[Text]" custT="1"/>
      <dgm:spPr/>
      <dgm:t>
        <a:bodyPr/>
        <a:lstStyle/>
        <a:p>
          <a:pPr rtl="1"/>
          <a:r>
            <a:rPr lang="ar-SY" sz="2200" b="1" dirty="0">
              <a:latin typeface="Arial" panose="020B0604020202020204" pitchFamily="34" charset="0"/>
              <a:cs typeface="Arial" panose="020B0604020202020204" pitchFamily="34" charset="0"/>
            </a:rPr>
            <a:t>ثانياً- دور الدافع في العقوبة:</a:t>
          </a:r>
          <a:endParaRPr lang="en-US" sz="2200" dirty="0">
            <a:latin typeface="Arial" panose="020B0604020202020204" pitchFamily="34" charset="0"/>
            <a:cs typeface="Arial" panose="020B0604020202020204" pitchFamily="34" charset="0"/>
          </a:endParaRPr>
        </a:p>
      </dgm:t>
    </dgm:pt>
    <dgm:pt modelId="{7590925D-C576-4B08-A547-0B0D22185C79}" type="parTrans" cxnId="{515444E8-D24E-42CA-AF91-A6B2D717EFC9}">
      <dgm:prSet/>
      <dgm:spPr/>
      <dgm:t>
        <a:bodyPr/>
        <a:lstStyle/>
        <a:p>
          <a:endParaRPr lang="en-US"/>
        </a:p>
      </dgm:t>
    </dgm:pt>
    <dgm:pt modelId="{68A8CC7E-CAAC-4DEE-8941-B8E13AC5C384}" type="sibTrans" cxnId="{515444E8-D24E-42CA-AF91-A6B2D717EFC9}">
      <dgm:prSet/>
      <dgm:spPr/>
      <dgm:t>
        <a:bodyPr/>
        <a:lstStyle/>
        <a:p>
          <a:endParaRPr lang="en-US"/>
        </a:p>
      </dgm:t>
    </dgm:pt>
    <dgm:pt modelId="{42484DD2-0FFF-4249-A7A1-A774433ECC6F}">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يكون الدافع في بعض الحالات سبباً لتخفيف العقوبة، ويكون في حالات أخرى سبباً لتشديدها، ولا يجوز للقاضي الاعتداد بالدافع هنا إلا إذا نص القانون صراحة على ذلك.</a:t>
          </a:r>
          <a:endParaRPr lang="en-US" sz="2200" dirty="0">
            <a:latin typeface="Arial" panose="020B0604020202020204" pitchFamily="34" charset="0"/>
            <a:cs typeface="Arial" panose="020B0604020202020204" pitchFamily="34" charset="0"/>
          </a:endParaRPr>
        </a:p>
      </dgm:t>
    </dgm:pt>
    <dgm:pt modelId="{C87E1E71-53AC-4B3A-BF8F-8A6D3E4BF42B}" type="parTrans" cxnId="{7C321A1B-0210-473B-83B7-CA8577B3490D}">
      <dgm:prSet/>
      <dgm:spPr/>
      <dgm:t>
        <a:bodyPr/>
        <a:lstStyle/>
        <a:p>
          <a:endParaRPr lang="en-US"/>
        </a:p>
      </dgm:t>
    </dgm:pt>
    <dgm:pt modelId="{070AE009-105A-4969-AD92-CF907494B433}" type="sibTrans" cxnId="{7C321A1B-0210-473B-83B7-CA8577B3490D}">
      <dgm:prSet/>
      <dgm:spPr/>
      <dgm:t>
        <a:bodyPr/>
        <a:lstStyle/>
        <a:p>
          <a:endParaRPr lang="en-US"/>
        </a:p>
      </dgm:t>
    </dgm:pt>
    <dgm:pt modelId="{FD589810-23AD-442A-9181-4E898F34EF48}" type="pres">
      <dgm:prSet presAssocID="{006E7E03-C4B6-4E55-9F85-EA99360219A0}" presName="Name0" presStyleCnt="0">
        <dgm:presLayoutVars>
          <dgm:dir val="rev"/>
          <dgm:animLvl val="lvl"/>
          <dgm:resizeHandles val="exact"/>
        </dgm:presLayoutVars>
      </dgm:prSet>
      <dgm:spPr/>
    </dgm:pt>
    <dgm:pt modelId="{5DDA38A9-C110-408E-803F-7F4E03A6577B}" type="pres">
      <dgm:prSet presAssocID="{E1A94939-FEF2-4133-85B6-26A9202D67FA}" presName="linNode" presStyleCnt="0"/>
      <dgm:spPr/>
    </dgm:pt>
    <dgm:pt modelId="{CA01866E-ECB0-4C44-8874-1FEB44B139D9}" type="pres">
      <dgm:prSet presAssocID="{E1A94939-FEF2-4133-85B6-26A9202D67FA}" presName="parentText" presStyleLbl="node1" presStyleIdx="0" presStyleCnt="2">
        <dgm:presLayoutVars>
          <dgm:chMax val="1"/>
          <dgm:bulletEnabled val="1"/>
        </dgm:presLayoutVars>
      </dgm:prSet>
      <dgm:spPr/>
    </dgm:pt>
    <dgm:pt modelId="{558CAFF7-BAFF-459E-BD1C-93B926453017}" type="pres">
      <dgm:prSet presAssocID="{E1A94939-FEF2-4133-85B6-26A9202D67FA}" presName="descendantText" presStyleLbl="alignAccFollowNode1" presStyleIdx="0" presStyleCnt="2">
        <dgm:presLayoutVars>
          <dgm:bulletEnabled val="1"/>
        </dgm:presLayoutVars>
      </dgm:prSet>
      <dgm:spPr/>
    </dgm:pt>
    <dgm:pt modelId="{6F3204CC-9529-476D-82B9-9D457057C2BF}" type="pres">
      <dgm:prSet presAssocID="{3F2EEB55-A9C0-47F1-8197-13BBC44B6868}" presName="sp" presStyleCnt="0"/>
      <dgm:spPr/>
    </dgm:pt>
    <dgm:pt modelId="{A6CF1E1D-1E51-4576-875C-1C200311C414}" type="pres">
      <dgm:prSet presAssocID="{0295E427-0531-4911-8319-0423840E9503}" presName="linNode" presStyleCnt="0"/>
      <dgm:spPr/>
    </dgm:pt>
    <dgm:pt modelId="{403A1036-5FDC-4AA8-9C1A-6E23763527E5}" type="pres">
      <dgm:prSet presAssocID="{0295E427-0531-4911-8319-0423840E9503}" presName="parentText" presStyleLbl="node1" presStyleIdx="1" presStyleCnt="2">
        <dgm:presLayoutVars>
          <dgm:chMax val="1"/>
          <dgm:bulletEnabled val="1"/>
        </dgm:presLayoutVars>
      </dgm:prSet>
      <dgm:spPr/>
    </dgm:pt>
    <dgm:pt modelId="{1D02C8A0-CDAB-4467-B21F-5E866728C92E}" type="pres">
      <dgm:prSet presAssocID="{0295E427-0531-4911-8319-0423840E9503}" presName="descendantText" presStyleLbl="alignAccFollowNode1" presStyleIdx="1" presStyleCnt="2">
        <dgm:presLayoutVars>
          <dgm:bulletEnabled val="1"/>
        </dgm:presLayoutVars>
      </dgm:prSet>
      <dgm:spPr/>
    </dgm:pt>
  </dgm:ptLst>
  <dgm:cxnLst>
    <dgm:cxn modelId="{E9374308-1805-4630-B456-35E9A077769B}" type="presOf" srcId="{0295E427-0531-4911-8319-0423840E9503}" destId="{403A1036-5FDC-4AA8-9C1A-6E23763527E5}" srcOrd="0" destOrd="0" presId="urn:microsoft.com/office/officeart/2005/8/layout/vList5"/>
    <dgm:cxn modelId="{7C321A1B-0210-473B-83B7-CA8577B3490D}" srcId="{0295E427-0531-4911-8319-0423840E9503}" destId="{42484DD2-0FFF-4249-A7A1-A774433ECC6F}" srcOrd="0" destOrd="0" parTransId="{C87E1E71-53AC-4B3A-BF8F-8A6D3E4BF42B}" sibTransId="{070AE009-105A-4969-AD92-CF907494B433}"/>
    <dgm:cxn modelId="{07416391-AE97-497C-8EF0-5D051371B520}" type="presOf" srcId="{AA019D13-47A8-4675-A7B6-C5354E01B239}" destId="{558CAFF7-BAFF-459E-BD1C-93B926453017}" srcOrd="0" destOrd="0" presId="urn:microsoft.com/office/officeart/2005/8/layout/vList5"/>
    <dgm:cxn modelId="{C9352AA2-1DD8-4320-B71A-84833162FDD9}" type="presOf" srcId="{006E7E03-C4B6-4E55-9F85-EA99360219A0}" destId="{FD589810-23AD-442A-9181-4E898F34EF48}" srcOrd="0" destOrd="0" presId="urn:microsoft.com/office/officeart/2005/8/layout/vList5"/>
    <dgm:cxn modelId="{ACDC30A3-8C69-4DD1-80A3-A421DE5AD078}" type="presOf" srcId="{E1A94939-FEF2-4133-85B6-26A9202D67FA}" destId="{CA01866E-ECB0-4C44-8874-1FEB44B139D9}" srcOrd="0" destOrd="0" presId="urn:microsoft.com/office/officeart/2005/8/layout/vList5"/>
    <dgm:cxn modelId="{E5ED1CCF-2545-4883-BE92-61B911F018A2}" type="presOf" srcId="{42484DD2-0FFF-4249-A7A1-A774433ECC6F}" destId="{1D02C8A0-CDAB-4467-B21F-5E866728C92E}" srcOrd="0" destOrd="0" presId="urn:microsoft.com/office/officeart/2005/8/layout/vList5"/>
    <dgm:cxn modelId="{515444E8-D24E-42CA-AF91-A6B2D717EFC9}" srcId="{006E7E03-C4B6-4E55-9F85-EA99360219A0}" destId="{0295E427-0531-4911-8319-0423840E9503}" srcOrd="1" destOrd="0" parTransId="{7590925D-C576-4B08-A547-0B0D22185C79}" sibTransId="{68A8CC7E-CAAC-4DEE-8941-B8E13AC5C384}"/>
    <dgm:cxn modelId="{BE43B2F8-8E96-448C-91CD-C29D4B8E25CE}" srcId="{E1A94939-FEF2-4133-85B6-26A9202D67FA}" destId="{AA019D13-47A8-4675-A7B6-C5354E01B239}" srcOrd="0" destOrd="0" parTransId="{33AB536F-0AD8-451B-83C7-0A89F9BB29C8}" sibTransId="{4974D880-2DA1-48E9-AA6F-F9628927E536}"/>
    <dgm:cxn modelId="{929393FF-E979-4469-8408-DB273F327CFC}" srcId="{006E7E03-C4B6-4E55-9F85-EA99360219A0}" destId="{E1A94939-FEF2-4133-85B6-26A9202D67FA}" srcOrd="0" destOrd="0" parTransId="{0CC1AD95-B0A0-4B6D-8B65-285B4A14D5AF}" sibTransId="{3F2EEB55-A9C0-47F1-8197-13BBC44B6868}"/>
    <dgm:cxn modelId="{5A5A47C0-9AFD-4BD1-8118-88A9CDF00D0E}" type="presParOf" srcId="{FD589810-23AD-442A-9181-4E898F34EF48}" destId="{5DDA38A9-C110-408E-803F-7F4E03A6577B}" srcOrd="0" destOrd="0" presId="urn:microsoft.com/office/officeart/2005/8/layout/vList5"/>
    <dgm:cxn modelId="{9F5DE6B1-70F0-4646-AEBE-6682D4E893EE}" type="presParOf" srcId="{5DDA38A9-C110-408E-803F-7F4E03A6577B}" destId="{CA01866E-ECB0-4C44-8874-1FEB44B139D9}" srcOrd="0" destOrd="0" presId="urn:microsoft.com/office/officeart/2005/8/layout/vList5"/>
    <dgm:cxn modelId="{C0240574-DFA8-4FBF-9492-DF6DA76C8BC0}" type="presParOf" srcId="{5DDA38A9-C110-408E-803F-7F4E03A6577B}" destId="{558CAFF7-BAFF-459E-BD1C-93B926453017}" srcOrd="1" destOrd="0" presId="urn:microsoft.com/office/officeart/2005/8/layout/vList5"/>
    <dgm:cxn modelId="{AECA63C9-E77D-4B43-9B8A-DEF430479175}" type="presParOf" srcId="{FD589810-23AD-442A-9181-4E898F34EF48}" destId="{6F3204CC-9529-476D-82B9-9D457057C2BF}" srcOrd="1" destOrd="0" presId="urn:microsoft.com/office/officeart/2005/8/layout/vList5"/>
    <dgm:cxn modelId="{A28B6AD6-98F6-4A83-BE69-F5E6480E9BFE}" type="presParOf" srcId="{FD589810-23AD-442A-9181-4E898F34EF48}" destId="{A6CF1E1D-1E51-4576-875C-1C200311C414}" srcOrd="2" destOrd="0" presId="urn:microsoft.com/office/officeart/2005/8/layout/vList5"/>
    <dgm:cxn modelId="{72E8770D-FEB6-4052-B259-F3B13A9F8F8B}" type="presParOf" srcId="{A6CF1E1D-1E51-4576-875C-1C200311C414}" destId="{403A1036-5FDC-4AA8-9C1A-6E23763527E5}" srcOrd="0" destOrd="0" presId="urn:microsoft.com/office/officeart/2005/8/layout/vList5"/>
    <dgm:cxn modelId="{70890AF7-0ED1-45AA-A5E8-6E2D9F36F643}" type="presParOf" srcId="{A6CF1E1D-1E51-4576-875C-1C200311C414}" destId="{1D02C8A0-CDAB-4467-B21F-5E866728C92E}"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DB736-38FD-47FF-B295-EA5E0F63C3AD}">
      <dsp:nvSpPr>
        <dsp:cNvPr id="0" name=""/>
        <dsp:cNvSpPr/>
      </dsp:nvSpPr>
      <dsp:spPr>
        <a:xfrm rot="10800000">
          <a:off x="350883" y="1735"/>
          <a:ext cx="7133638" cy="3550762"/>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تكون الإرادة فيها متجهة إلى عناصر الركن المادي للجريمة ومسيطرة عليها، وقادرة على توجيهها، فيكون العلم والإرادة متجهين إلى السلوك والنتجة. وهذا ما يسمى بالقصد الجرمي. يعبّر المشرع السوري عن "القصد" بـ"النية" التي هي حسب تعريف المادة 187 من قانون العقوبات "إرادة ارتكاب الجريمة على ما عرفها القانون". فالإرادة هي جوهر القصد الإجرامي، وهي التي تعبّر عن اتجاه الفاعل إلى إحداث الفعل المكون للجريمة وتحقيق نتيجته.</a:t>
          </a:r>
          <a:endParaRPr lang="ar-SY" sz="2200" b="0" kern="1200" dirty="0"/>
        </a:p>
      </dsp:txBody>
      <dsp:txXfrm rot="10800000">
        <a:off x="1682419" y="445580"/>
        <a:ext cx="5802102" cy="2663072"/>
      </dsp:txXfrm>
    </dsp:sp>
    <dsp:sp modelId="{1508142B-F458-4734-81BC-5BCEF8C90165}">
      <dsp:nvSpPr>
        <dsp:cNvPr id="0" name=""/>
        <dsp:cNvSpPr/>
      </dsp:nvSpPr>
      <dsp:spPr>
        <a:xfrm>
          <a:off x="7484522" y="146340"/>
          <a:ext cx="3241501" cy="3261552"/>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en-US" sz="2200" b="1" kern="1200" dirty="0">
              <a:latin typeface="Arial" panose="020B0604020202020204" pitchFamily="34" charset="0"/>
              <a:ea typeface="Times New Roman" panose="02020603050405020304" pitchFamily="18" charset="0"/>
              <a:cs typeface="Arial" panose="020B0604020202020204" pitchFamily="34" charset="0"/>
            </a:rPr>
            <a:t>1</a:t>
          </a: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 الصورة الأولى:</a:t>
          </a:r>
          <a:endParaRPr lang="ar-SY" sz="2200" kern="1200" dirty="0"/>
        </a:p>
      </dsp:txBody>
      <dsp:txXfrm>
        <a:off x="7642759" y="304577"/>
        <a:ext cx="2925027" cy="29450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DB736-38FD-47FF-B295-EA5E0F63C3AD}">
      <dsp:nvSpPr>
        <dsp:cNvPr id="0" name=""/>
        <dsp:cNvSpPr/>
      </dsp:nvSpPr>
      <dsp:spPr>
        <a:xfrm rot="10800000">
          <a:off x="350883" y="0"/>
          <a:ext cx="7133638" cy="3554233"/>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b="0" kern="1200" dirty="0">
              <a:effectLst/>
              <a:latin typeface="Arial" panose="020B0604020202020204" pitchFamily="34" charset="0"/>
              <a:cs typeface="Arial" panose="020B0604020202020204" pitchFamily="34" charset="0"/>
            </a:rPr>
            <a:t>وتكون الإرادة فيها مسيطرة على جزء من الركن المادي للجريمة فقط وهو السلوك، وغير مسيطرة على الجزء الثاني وهو النتيجة وهي الخطأ. حيث يقف العلم والإرادة عند الفعل، ولا يتجاوزانه إلى النتيجة إلا بمقدار محدود يتعلق بواجب توقع النتيجة واستطاعة توقعها.</a:t>
          </a:r>
          <a:endParaRPr lang="ar-SY" sz="2200" b="0" kern="1200" dirty="0"/>
        </a:p>
      </dsp:txBody>
      <dsp:txXfrm rot="10800000">
        <a:off x="1683720" y="444279"/>
        <a:ext cx="5800801" cy="2665675"/>
      </dsp:txXfrm>
    </dsp:sp>
    <dsp:sp modelId="{1508142B-F458-4734-81BC-5BCEF8C90165}">
      <dsp:nvSpPr>
        <dsp:cNvPr id="0" name=""/>
        <dsp:cNvSpPr/>
      </dsp:nvSpPr>
      <dsp:spPr>
        <a:xfrm>
          <a:off x="7484522" y="144746"/>
          <a:ext cx="3241501" cy="326474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2- الصورة الثانية:</a:t>
          </a:r>
        </a:p>
      </dsp:txBody>
      <dsp:txXfrm>
        <a:off x="7642759" y="302983"/>
        <a:ext cx="2925027" cy="294826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037052-6FEF-42DA-A1B8-8E3895A70397}">
      <dsp:nvSpPr>
        <dsp:cNvPr id="0" name=""/>
        <dsp:cNvSpPr/>
      </dsp:nvSpPr>
      <dsp:spPr>
        <a:xfrm>
          <a:off x="0" y="486431"/>
          <a:ext cx="10501378" cy="7812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968BC88-CC1C-40A9-9FBC-6FFF12E55310}">
      <dsp:nvSpPr>
        <dsp:cNvPr id="0" name=""/>
        <dsp:cNvSpPr/>
      </dsp:nvSpPr>
      <dsp:spPr>
        <a:xfrm>
          <a:off x="2573" y="28871"/>
          <a:ext cx="9998860" cy="91512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7849" tIns="0" rIns="277849" bIns="0" numCol="1" spcCol="1270" anchor="ctr" anchorCtr="0">
          <a:noAutofit/>
        </a:bodyPr>
        <a:lstStyle/>
        <a:p>
          <a:pPr marL="0" lvl="0" indent="0" algn="justLow"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الأول:</a:t>
          </a:r>
          <a:r>
            <a:rPr lang="ar-SY" sz="2200" kern="1200" dirty="0">
              <a:effectLst/>
              <a:latin typeface="Arial" panose="020B0604020202020204" pitchFamily="34" charset="0"/>
              <a:ea typeface="Times New Roman" panose="02020603050405020304" pitchFamily="18" charset="0"/>
              <a:cs typeface="Arial" panose="020B0604020202020204" pitchFamily="34" charset="0"/>
            </a:rPr>
            <a:t> ويضم الركن المعنوي للجريمة بصورتيه القصد والخطأ. </a:t>
          </a:r>
          <a:endParaRPr lang="en-US" sz="2200" b="1" kern="1200" dirty="0">
            <a:effectLst/>
            <a:latin typeface="Arial" panose="020B0604020202020204" pitchFamily="34" charset="0"/>
            <a:ea typeface="Times New Roman" panose="02020603050405020304" pitchFamily="18" charset="0"/>
            <a:cs typeface="Arial" panose="020B0604020202020204" pitchFamily="34" charset="0"/>
          </a:endParaRPr>
        </a:p>
      </dsp:txBody>
      <dsp:txXfrm>
        <a:off x="47245" y="73543"/>
        <a:ext cx="9909516" cy="825776"/>
      </dsp:txXfrm>
    </dsp:sp>
    <dsp:sp modelId="{3D3DE869-AF27-4CB7-B6BB-876DC0CE932F}">
      <dsp:nvSpPr>
        <dsp:cNvPr id="0" name=""/>
        <dsp:cNvSpPr/>
      </dsp:nvSpPr>
      <dsp:spPr>
        <a:xfrm>
          <a:off x="0" y="1892591"/>
          <a:ext cx="10501378" cy="7812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FEE2D553-9602-43D7-814E-7CABBECDDEA2}">
      <dsp:nvSpPr>
        <dsp:cNvPr id="0" name=""/>
        <dsp:cNvSpPr/>
      </dsp:nvSpPr>
      <dsp:spPr>
        <a:xfrm>
          <a:off x="2573" y="1435031"/>
          <a:ext cx="9998860" cy="91512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7849" tIns="0" rIns="277849" bIns="0" numCol="1" spcCol="1270" anchor="ctr" anchorCtr="0">
          <a:noAutofit/>
        </a:bodyPr>
        <a:lstStyle/>
        <a:p>
          <a:pPr marL="0" lvl="0" indent="0" algn="justLow" defTabSz="977900" rtl="1">
            <a:lnSpc>
              <a:spcPct val="90000"/>
            </a:lnSpc>
            <a:spcBef>
              <a:spcPct val="0"/>
            </a:spcBef>
            <a:spcAft>
              <a:spcPct val="35000"/>
            </a:spcAft>
            <a:buNone/>
          </a:pPr>
          <a:r>
            <a:rPr lang="ar-SY" sz="2200" b="1" kern="1200">
              <a:effectLst/>
              <a:latin typeface="Arial" panose="020B0604020202020204" pitchFamily="34" charset="0"/>
              <a:ea typeface="Times New Roman" panose="02020603050405020304" pitchFamily="18" charset="0"/>
              <a:cs typeface="Arial" panose="020B0604020202020204" pitchFamily="34" charset="0"/>
            </a:rPr>
            <a:t>الثاني:</a:t>
          </a:r>
          <a:r>
            <a:rPr lang="ar-SY" sz="2200" kern="1200">
              <a:effectLst/>
              <a:latin typeface="Arial" panose="020B0604020202020204" pitchFamily="34" charset="0"/>
              <a:ea typeface="Times New Roman" panose="02020603050405020304" pitchFamily="18" charset="0"/>
              <a:cs typeface="Arial" panose="020B0604020202020204" pitchFamily="34" charset="0"/>
            </a:rPr>
            <a:t> ويضم شروط المسؤولية الجزائية: وهي الإدراك، التي هي حالة عقلية تتعلق بسلامة العقل أو اعتلاله، وحرية الاختيار، التي هي حالة نفسية تتعلق باعتلال الإرادة في حريتها لخضوعها لقوة قاهرة. وهاتان الحالتان تختلفان في طبيعتهما عن الركن المعنوي للجريمة.</a:t>
          </a:r>
          <a:endParaRPr lang="en-US" sz="2200" kern="1200" dirty="0">
            <a:effectLst/>
            <a:latin typeface="Arial" panose="020B0604020202020204" pitchFamily="34" charset="0"/>
            <a:ea typeface="Calibri" panose="020F0502020204030204" pitchFamily="34" charset="0"/>
            <a:cs typeface="Arial" panose="020B0604020202020204" pitchFamily="34" charset="0"/>
          </a:endParaRPr>
        </a:p>
      </dsp:txBody>
      <dsp:txXfrm>
        <a:off x="47245" y="1479703"/>
        <a:ext cx="9909516" cy="8257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CAFF7-BAFF-459E-BD1C-93B926453017}">
      <dsp:nvSpPr>
        <dsp:cNvPr id="0" name=""/>
        <dsp:cNvSpPr/>
      </dsp:nvSpPr>
      <dsp:spPr>
        <a:xfrm rot="16200000">
          <a:off x="2873862" y="-2757282"/>
          <a:ext cx="918717" cy="6666442"/>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فيجب أن يكون الجاني عالماً بطبيعة الفعل. </a:t>
          </a:r>
          <a:endParaRPr lang="en-US" sz="2200" kern="1200" dirty="0">
            <a:latin typeface="Arial" panose="020B0604020202020204" pitchFamily="34" charset="0"/>
            <a:cs typeface="Arial" panose="020B0604020202020204" pitchFamily="34" charset="0"/>
          </a:endParaRPr>
        </a:p>
      </dsp:txBody>
      <dsp:txXfrm rot="5400000">
        <a:off x="44848" y="161428"/>
        <a:ext cx="6621594" cy="829021"/>
      </dsp:txXfrm>
    </dsp:sp>
    <dsp:sp modelId="{CA01866E-ECB0-4C44-8874-1FEB44B139D9}">
      <dsp:nvSpPr>
        <dsp:cNvPr id="0" name=""/>
        <dsp:cNvSpPr/>
      </dsp:nvSpPr>
      <dsp:spPr>
        <a:xfrm>
          <a:off x="6666442" y="1739"/>
          <a:ext cx="3749874" cy="114839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1- العلم بطبيعة الفعل</a:t>
          </a:r>
          <a:r>
            <a:rPr lang="ar-SY" sz="2200" kern="1200" dirty="0">
              <a:latin typeface="Arial" panose="020B0604020202020204" pitchFamily="34" charset="0"/>
              <a:cs typeface="Arial" panose="020B0604020202020204" pitchFamily="34" charset="0"/>
            </a:rPr>
            <a:t>. </a:t>
          </a:r>
          <a:endParaRPr lang="en-US" sz="2200" kern="1200" dirty="0">
            <a:latin typeface="Arial" panose="020B0604020202020204" pitchFamily="34" charset="0"/>
            <a:cs typeface="Arial" panose="020B0604020202020204" pitchFamily="34" charset="0"/>
          </a:endParaRPr>
        </a:p>
      </dsp:txBody>
      <dsp:txXfrm>
        <a:off x="6722502" y="57799"/>
        <a:ext cx="3637754" cy="1036277"/>
      </dsp:txXfrm>
    </dsp:sp>
    <dsp:sp modelId="{1D02C8A0-CDAB-4467-B21F-5E866728C92E}">
      <dsp:nvSpPr>
        <dsp:cNvPr id="0" name=""/>
        <dsp:cNvSpPr/>
      </dsp:nvSpPr>
      <dsp:spPr>
        <a:xfrm rot="16200000">
          <a:off x="2873862" y="-1551465"/>
          <a:ext cx="918717" cy="6666442"/>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يجب أن يكون الجاني عالماً بطبيعة النتيجة التي ستترتب على فعله ومتوقعاً حدوثها.</a:t>
          </a:r>
          <a:endParaRPr lang="en-US" sz="2200" kern="1200" dirty="0">
            <a:latin typeface="Arial" panose="020B0604020202020204" pitchFamily="34" charset="0"/>
            <a:cs typeface="Arial" panose="020B0604020202020204" pitchFamily="34" charset="0"/>
          </a:endParaRPr>
        </a:p>
      </dsp:txBody>
      <dsp:txXfrm rot="5400000">
        <a:off x="44848" y="1367245"/>
        <a:ext cx="6621594" cy="829021"/>
      </dsp:txXfrm>
    </dsp:sp>
    <dsp:sp modelId="{403A1036-5FDC-4AA8-9C1A-6E23763527E5}">
      <dsp:nvSpPr>
        <dsp:cNvPr id="0" name=""/>
        <dsp:cNvSpPr/>
      </dsp:nvSpPr>
      <dsp:spPr>
        <a:xfrm>
          <a:off x="6666442" y="1207557"/>
          <a:ext cx="3749874" cy="114839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en-US" sz="2200" b="1" kern="1200" dirty="0">
              <a:latin typeface="Arial" panose="020B0604020202020204" pitchFamily="34" charset="0"/>
              <a:cs typeface="Arial" panose="020B0604020202020204" pitchFamily="34" charset="0"/>
            </a:rPr>
            <a:t>2</a:t>
          </a:r>
          <a:r>
            <a:rPr lang="ar-SY" sz="2200" b="1" kern="1200" dirty="0">
              <a:latin typeface="Arial" panose="020B0604020202020204" pitchFamily="34" charset="0"/>
              <a:cs typeface="Arial" panose="020B0604020202020204" pitchFamily="34" charset="0"/>
            </a:rPr>
            <a:t>- العلم بطبيعة النتيجة:</a:t>
          </a:r>
          <a:endParaRPr lang="en-US" sz="2200" kern="1200" dirty="0">
            <a:latin typeface="Arial" panose="020B0604020202020204" pitchFamily="34" charset="0"/>
            <a:cs typeface="Arial" panose="020B0604020202020204" pitchFamily="34" charset="0"/>
          </a:endParaRPr>
        </a:p>
      </dsp:txBody>
      <dsp:txXfrm>
        <a:off x="6722502" y="1263617"/>
        <a:ext cx="3637754" cy="1036277"/>
      </dsp:txXfrm>
    </dsp:sp>
    <dsp:sp modelId="{0455BDD4-C886-4001-A4FB-2226BB08A642}">
      <dsp:nvSpPr>
        <dsp:cNvPr id="0" name=""/>
        <dsp:cNvSpPr/>
      </dsp:nvSpPr>
      <dsp:spPr>
        <a:xfrm rot="16200000">
          <a:off x="2873862" y="-345648"/>
          <a:ext cx="918717" cy="6666442"/>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يجب أن يكون الجاني عالماً بالظروف التي تدخل في تكوين الجريمة، كظروف المكان، وظروف الزمان، وصفة الفعل، وصفة الفاعل، وصفة المجني عليه. </a:t>
          </a:r>
          <a:endParaRPr lang="en-US" sz="2200" kern="1200" dirty="0">
            <a:latin typeface="Arial" panose="020B0604020202020204" pitchFamily="34" charset="0"/>
            <a:cs typeface="Arial" panose="020B0604020202020204" pitchFamily="34" charset="0"/>
          </a:endParaRPr>
        </a:p>
      </dsp:txBody>
      <dsp:txXfrm rot="5400000">
        <a:off x="44848" y="2573062"/>
        <a:ext cx="6621594" cy="829021"/>
      </dsp:txXfrm>
    </dsp:sp>
    <dsp:sp modelId="{5F4B99CC-3997-43B4-A043-6C6323B582BF}">
      <dsp:nvSpPr>
        <dsp:cNvPr id="0" name=""/>
        <dsp:cNvSpPr/>
      </dsp:nvSpPr>
      <dsp:spPr>
        <a:xfrm>
          <a:off x="6666442" y="2413374"/>
          <a:ext cx="3749874" cy="1148397"/>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3- العلم بالظروف التي تدخل في تكوين الجريمة:</a:t>
          </a:r>
          <a:endParaRPr lang="en-US" sz="2200" kern="1200" dirty="0">
            <a:latin typeface="Arial" panose="020B0604020202020204" pitchFamily="34" charset="0"/>
            <a:cs typeface="Arial" panose="020B0604020202020204" pitchFamily="34" charset="0"/>
          </a:endParaRPr>
        </a:p>
      </dsp:txBody>
      <dsp:txXfrm>
        <a:off x="6722502" y="2469434"/>
        <a:ext cx="3637754" cy="10362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5F40E3-9BC7-4D31-8219-E22AD9A7BE17}">
      <dsp:nvSpPr>
        <dsp:cNvPr id="0" name=""/>
        <dsp:cNvSpPr/>
      </dsp:nvSpPr>
      <dsp:spPr>
        <a:xfrm>
          <a:off x="0" y="1510"/>
          <a:ext cx="10735291" cy="81081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1- شروط الأهلية الجزائية: أي شروط العقل، أو الإدراك أو الوعي أو العقل، أو التمييز، كسن الرشد والصحة العقلية.</a:t>
          </a:r>
          <a:endParaRPr lang="en-US" sz="2200" kern="1200" dirty="0">
            <a:latin typeface="Arial" panose="020B0604020202020204" pitchFamily="34" charset="0"/>
            <a:cs typeface="Arial" panose="020B0604020202020204" pitchFamily="34" charset="0"/>
          </a:endParaRPr>
        </a:p>
      </dsp:txBody>
      <dsp:txXfrm>
        <a:off x="0" y="1510"/>
        <a:ext cx="10735291" cy="810817"/>
      </dsp:txXfrm>
    </dsp:sp>
    <dsp:sp modelId="{4EE82C6A-91B7-44EB-9A00-501A6C0DECDE}">
      <dsp:nvSpPr>
        <dsp:cNvPr id="0" name=""/>
        <dsp:cNvSpPr/>
      </dsp:nvSpPr>
      <dsp:spPr>
        <a:xfrm>
          <a:off x="0" y="862618"/>
          <a:ext cx="10735291" cy="791746"/>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2- شروط العقاب: أي الشروط التي يتوجب توافرها لفرض العقاب، ولا تدخل في التكوين القانوني للجريمة</a:t>
          </a:r>
          <a:r>
            <a:rPr lang="en-US" sz="2200" kern="1200" dirty="0">
              <a:latin typeface="Arial" panose="020B0604020202020204" pitchFamily="34" charset="0"/>
              <a:cs typeface="Arial" panose="020B0604020202020204" pitchFamily="34" charset="0"/>
            </a:rPr>
            <a:t>.</a:t>
          </a:r>
        </a:p>
      </dsp:txBody>
      <dsp:txXfrm>
        <a:off x="0" y="862618"/>
        <a:ext cx="10735291" cy="791746"/>
      </dsp:txXfrm>
    </dsp:sp>
    <dsp:sp modelId="{9EB66BE6-2BC9-491B-A2B3-3D8B35F41CCB}">
      <dsp:nvSpPr>
        <dsp:cNvPr id="0" name=""/>
        <dsp:cNvSpPr/>
      </dsp:nvSpPr>
      <dsp:spPr>
        <a:xfrm>
          <a:off x="0" y="1704657"/>
          <a:ext cx="10735291" cy="801614"/>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3- الظروف المشددة التي لا تغير وصف الجريمة: أي الظروف التي تشدد العقاب فقط، ولا تمتد إلى أركان الجريمة فتغير من وصفها، كالتكرار والليل في السرقة.</a:t>
          </a:r>
          <a:endParaRPr lang="en-US" sz="2200" kern="1200" dirty="0">
            <a:latin typeface="Arial" panose="020B0604020202020204" pitchFamily="34" charset="0"/>
            <a:cs typeface="Arial" panose="020B0604020202020204" pitchFamily="34" charset="0"/>
          </a:endParaRPr>
        </a:p>
      </dsp:txBody>
      <dsp:txXfrm>
        <a:off x="0" y="1704657"/>
        <a:ext cx="10735291" cy="801614"/>
      </dsp:txXfrm>
    </dsp:sp>
    <dsp:sp modelId="{2BE95A59-277A-414C-9051-E1CDDB6FCEF9}">
      <dsp:nvSpPr>
        <dsp:cNvPr id="0" name=""/>
        <dsp:cNvSpPr/>
      </dsp:nvSpPr>
      <dsp:spPr>
        <a:xfrm>
          <a:off x="0" y="2556562"/>
          <a:ext cx="10735291" cy="1005827"/>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rtl="1">
            <a:lnSpc>
              <a:spcPct val="90000"/>
            </a:lnSpc>
            <a:spcBef>
              <a:spcPct val="0"/>
            </a:spcBef>
            <a:spcAft>
              <a:spcPct val="35000"/>
            </a:spcAft>
            <a:buNone/>
          </a:pPr>
          <a:r>
            <a:rPr lang="ar-SY" sz="2200" kern="1200" dirty="0">
              <a:latin typeface="Arial" panose="020B0604020202020204" pitchFamily="34" charset="0"/>
              <a:cs typeface="Arial" panose="020B0604020202020204" pitchFamily="34" charset="0"/>
            </a:rPr>
            <a:t>4- الوقائع التي تؤدي إلى زيادة جسامة النتيجة الجرمية، وتشكل ظرفاً مشدداً للعقوبة: أي بلوغ النتيجة درجة أشد جسامة مما كان الجاني يتوقعه، كالضرب الذي يفضي إلى الموت أو إلى إحداث عاهة دائمة، في الوقت الذي لا يكون فيه الجاني عالماً أو متوقعاً للنتيجة الجسيمة.</a:t>
          </a:r>
          <a:endParaRPr lang="en-US" sz="2200" kern="1200" dirty="0">
            <a:latin typeface="Arial" panose="020B0604020202020204" pitchFamily="34" charset="0"/>
            <a:cs typeface="Arial" panose="020B0604020202020204" pitchFamily="34" charset="0"/>
          </a:endParaRPr>
        </a:p>
      </dsp:txBody>
      <dsp:txXfrm>
        <a:off x="0" y="2556562"/>
        <a:ext cx="10735291" cy="100582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FAE870-7FFE-439B-A9AA-0F90C0B0214D}">
      <dsp:nvSpPr>
        <dsp:cNvPr id="0" name=""/>
        <dsp:cNvSpPr/>
      </dsp:nvSpPr>
      <dsp:spPr>
        <a:xfrm>
          <a:off x="0" y="359433"/>
          <a:ext cx="10069031" cy="579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B109B4A-D1B2-47C9-808C-C70B081234DB}">
      <dsp:nvSpPr>
        <dsp:cNvPr id="0" name=""/>
        <dsp:cNvSpPr/>
      </dsp:nvSpPr>
      <dsp:spPr>
        <a:xfrm>
          <a:off x="2467" y="19953"/>
          <a:ext cx="9587202" cy="6789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410" tIns="0" rIns="266410" bIns="0" numCol="1" spcCol="1270" anchor="ctr" anchorCtr="0">
          <a:noAutofit/>
        </a:bodyPr>
        <a:lstStyle/>
        <a:p>
          <a:pPr marL="0" lvl="0" indent="0" algn="justLow" defTabSz="977900" rtl="1">
            <a:lnSpc>
              <a:spcPct val="90000"/>
            </a:lnSpc>
            <a:spcBef>
              <a:spcPct val="0"/>
            </a:spcBef>
            <a:spcAft>
              <a:spcPct val="35000"/>
            </a:spcAft>
            <a:buNone/>
          </a:pPr>
          <a:r>
            <a:rPr lang="ar-SY" sz="2200" b="0" kern="1200" dirty="0">
              <a:effectLst/>
              <a:latin typeface="Arial" panose="020B0604020202020204" pitchFamily="34" charset="0"/>
              <a:ea typeface="Times New Roman" panose="02020603050405020304" pitchFamily="18" charset="0"/>
              <a:cs typeface="Arial" panose="020B0604020202020204" pitchFamily="34" charset="0"/>
            </a:rPr>
            <a:t>أ- الجهل بقانون جديد إذا اقترف الجرم خلال الأيام الثلاثة التي تلت نشره.</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5611" y="53097"/>
        <a:ext cx="9520914" cy="612672"/>
      </dsp:txXfrm>
    </dsp:sp>
    <dsp:sp modelId="{64F87B38-1C5A-4D09-8FB2-AA43D1B12140}">
      <dsp:nvSpPr>
        <dsp:cNvPr id="0" name=""/>
        <dsp:cNvSpPr/>
      </dsp:nvSpPr>
      <dsp:spPr>
        <a:xfrm>
          <a:off x="0" y="1402713"/>
          <a:ext cx="10069031" cy="5796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46D49306-C70A-4CB5-A4AF-9188B7D66ABF}">
      <dsp:nvSpPr>
        <dsp:cNvPr id="0" name=""/>
        <dsp:cNvSpPr/>
      </dsp:nvSpPr>
      <dsp:spPr>
        <a:xfrm>
          <a:off x="2467" y="1063233"/>
          <a:ext cx="9587202" cy="67896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66410" tIns="0" rIns="266410"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ب- جهل الأجنبي الذي قدم سورية منذ ثلاثة أيام على الأكثر بوجود جريمة مخالفة للقوانين الوضعية لا تعاقب عليها قوانين بلاده أو قوانين البلاد التي كان مقيماً فيها".</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35611" y="1096377"/>
        <a:ext cx="9520914" cy="6126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BCC19-4EFB-438B-A6B6-25380058BF61}">
      <dsp:nvSpPr>
        <dsp:cNvPr id="0" name=""/>
        <dsp:cNvSpPr/>
      </dsp:nvSpPr>
      <dsp:spPr>
        <a:xfrm rot="10800000">
          <a:off x="0" y="0"/>
          <a:ext cx="5867046" cy="3267543"/>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ea typeface="Times New Roman" panose="02020603050405020304" pitchFamily="18" charset="0"/>
              <a:cs typeface="Arial" panose="020B0604020202020204" pitchFamily="34" charset="0"/>
            </a:rPr>
            <a:t>تعني إرادة الفعل، النشاط الذهني والنفسي لدى الجاني، الذي يوجهه لإحداث فعل معين، وإخراجه إلى حيز الوجود بكامل عناصره. </a:t>
          </a:r>
          <a:endParaRPr lang="ar-SY" sz="2200" kern="1200" dirty="0">
            <a:latin typeface="Arial" panose="020B0604020202020204" pitchFamily="34" charset="0"/>
            <a:cs typeface="Arial" panose="020B0604020202020204" pitchFamily="34" charset="0"/>
          </a:endParaRPr>
        </a:p>
      </dsp:txBody>
      <dsp:txXfrm rot="10800000">
        <a:off x="1225329" y="408443"/>
        <a:ext cx="4641717" cy="2450657"/>
      </dsp:txXfrm>
    </dsp:sp>
    <dsp:sp modelId="{362BF72C-D3DF-4C6E-97A9-CD47CE6D2209}">
      <dsp:nvSpPr>
        <dsp:cNvPr id="0" name=""/>
        <dsp:cNvSpPr/>
      </dsp:nvSpPr>
      <dsp:spPr>
        <a:xfrm>
          <a:off x="5867046" y="0"/>
          <a:ext cx="3911364" cy="326754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ea typeface="Times New Roman" panose="02020603050405020304" pitchFamily="18" charset="0"/>
              <a:cs typeface="Arial" panose="020B0604020202020204" pitchFamily="34" charset="0"/>
            </a:rPr>
            <a:t>أولاً - إرادة الفعل</a:t>
          </a:r>
          <a:endParaRPr lang="ar-SY" sz="2200" kern="1200" dirty="0">
            <a:latin typeface="Arial" panose="020B0604020202020204" pitchFamily="34" charset="0"/>
            <a:cs typeface="Arial" panose="020B0604020202020204" pitchFamily="34" charset="0"/>
          </a:endParaRPr>
        </a:p>
      </dsp:txBody>
      <dsp:txXfrm>
        <a:off x="6026554" y="159508"/>
        <a:ext cx="3592348" cy="294852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BCC19-4EFB-438B-A6B6-25380058BF61}">
      <dsp:nvSpPr>
        <dsp:cNvPr id="0" name=""/>
        <dsp:cNvSpPr/>
      </dsp:nvSpPr>
      <dsp:spPr>
        <a:xfrm rot="10800000">
          <a:off x="0" y="0"/>
          <a:ext cx="5867046" cy="3267543"/>
        </a:xfrm>
        <a:prstGeom prst="rightArrow">
          <a:avLst>
            <a:gd name="adj1" fmla="val 75000"/>
            <a:gd name="adj2" fmla="val 50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970" tIns="13970" rIns="13970" bIns="13970" numCol="1" spcCol="1270" anchor="ctr" anchorCtr="0">
          <a:noAutofit/>
        </a:bodyPr>
        <a:lstStyle/>
        <a:p>
          <a:pPr marL="228600" lvl="1" indent="-228600" algn="justLow" defTabSz="977900" rtl="1">
            <a:lnSpc>
              <a:spcPct val="90000"/>
            </a:lnSpc>
            <a:spcBef>
              <a:spcPct val="0"/>
            </a:spcBef>
            <a:spcAft>
              <a:spcPct val="15000"/>
            </a:spcAft>
            <a:buChar char="•"/>
          </a:pPr>
          <a:r>
            <a:rPr lang="ar-SY" sz="2200" kern="1200" dirty="0">
              <a:effectLst/>
              <a:latin typeface="Arial" panose="020B0604020202020204" pitchFamily="34" charset="0"/>
              <a:cs typeface="Arial" panose="020B0604020202020204" pitchFamily="34" charset="0"/>
            </a:rPr>
            <a:t>لا يتحقق القصد الجرمي في الجرائم ذات النتيجة إلا إذا كانت الإرادة متجهة إلى النتيجة أيضاً. </a:t>
          </a:r>
          <a:endParaRPr lang="ar-SY" sz="2200" kern="1200" dirty="0">
            <a:latin typeface="Arial" panose="020B0604020202020204" pitchFamily="34" charset="0"/>
            <a:cs typeface="Arial" panose="020B0604020202020204" pitchFamily="34" charset="0"/>
          </a:endParaRPr>
        </a:p>
      </dsp:txBody>
      <dsp:txXfrm rot="10800000">
        <a:off x="1225329" y="408443"/>
        <a:ext cx="4641717" cy="2450657"/>
      </dsp:txXfrm>
    </dsp:sp>
    <dsp:sp modelId="{362BF72C-D3DF-4C6E-97A9-CD47CE6D2209}">
      <dsp:nvSpPr>
        <dsp:cNvPr id="0" name=""/>
        <dsp:cNvSpPr/>
      </dsp:nvSpPr>
      <dsp:spPr>
        <a:xfrm>
          <a:off x="5867046" y="0"/>
          <a:ext cx="3911364" cy="326754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effectLst/>
              <a:latin typeface="Arial" panose="020B0604020202020204" pitchFamily="34" charset="0"/>
              <a:cs typeface="Arial" panose="020B0604020202020204" pitchFamily="34" charset="0"/>
            </a:rPr>
            <a:t>ثانياً - إرادة النتيجة</a:t>
          </a:r>
        </a:p>
      </dsp:txBody>
      <dsp:txXfrm>
        <a:off x="6026554" y="159508"/>
        <a:ext cx="3592348" cy="294852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CAFF7-BAFF-459E-BD1C-93B926453017}">
      <dsp:nvSpPr>
        <dsp:cNvPr id="0" name=""/>
        <dsp:cNvSpPr/>
      </dsp:nvSpPr>
      <dsp:spPr>
        <a:xfrm rot="16200000">
          <a:off x="2565962" y="-2393070"/>
          <a:ext cx="1382793" cy="6514718"/>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"لا يكون الدافع عنصراً من عناصر التجريم إلا في الأحوال التي عينها القانون".</a:t>
          </a:r>
          <a:endParaRPr lang="en-US" sz="2200" kern="1200" dirty="0">
            <a:latin typeface="Arial" panose="020B0604020202020204" pitchFamily="34" charset="0"/>
            <a:cs typeface="Arial" panose="020B0604020202020204" pitchFamily="34" charset="0"/>
          </a:endParaRPr>
        </a:p>
      </dsp:txBody>
      <dsp:txXfrm rot="5400000">
        <a:off x="67502" y="240394"/>
        <a:ext cx="6447216" cy="1247789"/>
      </dsp:txXfrm>
    </dsp:sp>
    <dsp:sp modelId="{CA01866E-ECB0-4C44-8874-1FEB44B139D9}">
      <dsp:nvSpPr>
        <dsp:cNvPr id="0" name=""/>
        <dsp:cNvSpPr/>
      </dsp:nvSpPr>
      <dsp:spPr>
        <a:xfrm>
          <a:off x="6514718" y="43"/>
          <a:ext cx="3664529" cy="1728491"/>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أولاً- دور الدافع في التجريم: </a:t>
          </a:r>
          <a:endParaRPr lang="en-US" sz="2200" kern="1200" dirty="0">
            <a:latin typeface="Arial" panose="020B0604020202020204" pitchFamily="34" charset="0"/>
            <a:cs typeface="Arial" panose="020B0604020202020204" pitchFamily="34" charset="0"/>
          </a:endParaRPr>
        </a:p>
      </dsp:txBody>
      <dsp:txXfrm>
        <a:off x="6599096" y="84421"/>
        <a:ext cx="3495773" cy="1559735"/>
      </dsp:txXfrm>
    </dsp:sp>
    <dsp:sp modelId="{1D02C8A0-CDAB-4467-B21F-5E866728C92E}">
      <dsp:nvSpPr>
        <dsp:cNvPr id="0" name=""/>
        <dsp:cNvSpPr/>
      </dsp:nvSpPr>
      <dsp:spPr>
        <a:xfrm rot="16200000">
          <a:off x="2565962" y="-578154"/>
          <a:ext cx="1382793" cy="6514718"/>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يكون الدافع في بعض الحالات سبباً لتخفيف العقوبة، ويكون في حالات أخرى سبباً لتشديدها، ولا يجوز للقاضي الاعتداد بالدافع هنا إلا إذا نص القانون صراحة على ذلك.</a:t>
          </a:r>
          <a:endParaRPr lang="en-US" sz="2200" kern="1200" dirty="0">
            <a:latin typeface="Arial" panose="020B0604020202020204" pitchFamily="34" charset="0"/>
            <a:cs typeface="Arial" panose="020B0604020202020204" pitchFamily="34" charset="0"/>
          </a:endParaRPr>
        </a:p>
      </dsp:txBody>
      <dsp:txXfrm rot="5400000">
        <a:off x="67502" y="2055310"/>
        <a:ext cx="6447216" cy="1247789"/>
      </dsp:txXfrm>
    </dsp:sp>
    <dsp:sp modelId="{403A1036-5FDC-4AA8-9C1A-6E23763527E5}">
      <dsp:nvSpPr>
        <dsp:cNvPr id="0" name=""/>
        <dsp:cNvSpPr/>
      </dsp:nvSpPr>
      <dsp:spPr>
        <a:xfrm>
          <a:off x="6514718" y="1814959"/>
          <a:ext cx="3664529" cy="1728491"/>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ثانياً- دور الدافع في العقوبة:</a:t>
          </a:r>
          <a:endParaRPr lang="en-US" sz="2200" kern="1200" dirty="0">
            <a:latin typeface="Arial" panose="020B0604020202020204" pitchFamily="34" charset="0"/>
            <a:cs typeface="Arial" panose="020B0604020202020204" pitchFamily="34" charset="0"/>
          </a:endParaRPr>
        </a:p>
      </dsp:txBody>
      <dsp:txXfrm>
        <a:off x="6599096" y="1899337"/>
        <a:ext cx="3495773" cy="155973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19/07/1443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19/07/1443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a:solidFill>
                  <a:schemeClr val="bg1"/>
                </a:solidFill>
                <a:latin typeface="Calibri" panose="020F0502020204030204" pitchFamily="34" charset="0"/>
                <a:cs typeface="Calibri" panose="020F050202020403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000">
                <a:solidFill>
                  <a:schemeClr val="bg1"/>
                </a:solidFill>
                <a:latin typeface="Calibri" panose="020F0502020204030204" pitchFamily="34" charset="0"/>
                <a:cs typeface="Calibri" panose="020F050202020403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Calibri" panose="020F0502020204030204" pitchFamily="34" charset="0"/>
                <a:cs typeface="Calibri" panose="020F050202020403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buNone/>
              <a:defRPr sz="2400">
                <a:solidFill>
                  <a:schemeClr val="accent6">
                    <a:lumMod val="50000"/>
                  </a:schemeClr>
                </a:solidFill>
                <a:latin typeface="Calibri" panose="020F0502020204030204" pitchFamily="34" charset="0"/>
                <a:cs typeface="Calibri" panose="020F050202020403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6032664" y="1429946"/>
            <a:ext cx="6745641"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7528958" y="1535283"/>
            <a:ext cx="416671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buNone/>
              <a:defRPr sz="2000">
                <a:solidFill>
                  <a:schemeClr val="accent6">
                    <a:lumMod val="50000"/>
                  </a:schemeClr>
                </a:solidFill>
                <a:latin typeface="Calibri" panose="020F0502020204030204" pitchFamily="34" charset="0"/>
                <a:cs typeface="Calibri" panose="020F050202020403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buNone/>
              <a:defRPr sz="2000">
                <a:solidFill>
                  <a:schemeClr val="accent6">
                    <a:lumMod val="50000"/>
                  </a:schemeClr>
                </a:solidFill>
                <a:latin typeface="Calibri" panose="020F0502020204030204" pitchFamily="34" charset="0"/>
                <a:cs typeface="Calibri" panose="020F050202020403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000">
                <a:latin typeface="Calibri" panose="020F0502020204030204" pitchFamily="34" charset="0"/>
                <a:cs typeface="Calibri" panose="020F050202020403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buNone/>
              <a:defRPr sz="2400">
                <a:solidFill>
                  <a:schemeClr val="bg1"/>
                </a:solidFill>
                <a:latin typeface="Calibri" panose="020F0502020204030204" pitchFamily="34" charset="0"/>
                <a:cs typeface="Calibri" panose="020F050202020403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buNone/>
              <a:defRPr sz="2400">
                <a:solidFill>
                  <a:srgbClr val="414A4D"/>
                </a:solidFill>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546100" y="1757547"/>
            <a:ext cx="11087100" cy="4605153"/>
          </a:xfrm>
        </p:spPr>
        <p:txBody>
          <a:bodyPr anchor="t">
            <a:normAutofit/>
          </a:bodyPr>
          <a:lstStyle>
            <a:lvl1pPr algn="just" rtl="1">
              <a:buNone/>
              <a:defRPr sz="2400">
                <a:solidFill>
                  <a:schemeClr val="accent6">
                    <a:lumMod val="50000"/>
                  </a:schemeClr>
                </a:solidFill>
                <a:latin typeface="Calibri" panose="020F0502020204030204" pitchFamily="34" charset="0"/>
                <a:cs typeface="Calibri" panose="020F050202020403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2/20/2022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الثاني: عناصر القصد الجرمي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261330" y="1524132"/>
            <a:ext cx="4166712" cy="617612"/>
          </a:xfrm>
        </p:spPr>
        <p:txBody>
          <a:bodyPr>
            <a:normAutofit/>
          </a:bodyPr>
          <a:lstStyle/>
          <a:p>
            <a:pPr marL="0">
              <a:lnSpc>
                <a:spcPct val="150000"/>
              </a:lnSpc>
              <a:spcBef>
                <a:spcPts val="200"/>
              </a:spcBef>
              <a:spcAft>
                <a:spcPts val="0"/>
              </a:spcAft>
            </a:pPr>
            <a:r>
              <a:rPr lang="ar-SA" dirty="0"/>
              <a:t>المطلب الأول: العلم </a:t>
            </a:r>
            <a:endParaRPr lang="en-US" dirty="0"/>
          </a:p>
        </p:txBody>
      </p:sp>
      <p:sp>
        <p:nvSpPr>
          <p:cNvPr id="5" name="Rectangle: Rounded Corners 4">
            <a:extLst>
              <a:ext uri="{FF2B5EF4-FFF2-40B4-BE49-F238E27FC236}">
                <a16:creationId xmlns:a16="http://schemas.microsoft.com/office/drawing/2014/main" id="{09F04071-D912-4DAF-AAD7-80E90207D644}"/>
              </a:ext>
            </a:extLst>
          </p:cNvPr>
          <p:cNvSpPr/>
          <p:nvPr/>
        </p:nvSpPr>
        <p:spPr>
          <a:xfrm>
            <a:off x="1297173" y="2635744"/>
            <a:ext cx="10154092" cy="388088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العلم عبارة عن حالة ذهنية يكون عليها الجاني ساعة ارتكاب الجريمة، وتتمثل في امتلاك الجاني القدر اللازم من المعلومات عن أركان الجريمة على الوجه الذي يحدده القانون. ومن هذه العناصر ما يتعلق بطبيعة الفعل، ومنها ما يتعلق بالنتيجة، ومنها ما يتعلق بالظروف التي تدخل في تكوين الجريمة . </a:t>
            </a:r>
          </a:p>
        </p:txBody>
      </p:sp>
    </p:spTree>
    <p:extLst>
      <p:ext uri="{BB962C8B-B14F-4D97-AF65-F5344CB8AC3E}">
        <p14:creationId xmlns:p14="http://schemas.microsoft.com/office/powerpoint/2010/main" val="189156097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الثاني: عناصر القصد الجرمي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261330" y="1524132"/>
            <a:ext cx="4166712" cy="617612"/>
          </a:xfrm>
        </p:spPr>
        <p:txBody>
          <a:bodyPr>
            <a:normAutofit/>
          </a:bodyPr>
          <a:lstStyle/>
          <a:p>
            <a:pPr marL="0">
              <a:lnSpc>
                <a:spcPct val="150000"/>
              </a:lnSpc>
              <a:spcBef>
                <a:spcPts val="200"/>
              </a:spcBef>
              <a:spcAft>
                <a:spcPts val="0"/>
              </a:spcAft>
            </a:pPr>
            <a:r>
              <a:rPr lang="ar-SA" dirty="0"/>
              <a:t>المطلب الأول: العلم </a:t>
            </a:r>
            <a:endParaRPr lang="en-US" dirty="0"/>
          </a:p>
        </p:txBody>
      </p:sp>
      <p:sp>
        <p:nvSpPr>
          <p:cNvPr id="4" name="Content Placeholder 3">
            <a:extLst>
              <a:ext uri="{FF2B5EF4-FFF2-40B4-BE49-F238E27FC236}">
                <a16:creationId xmlns:a16="http://schemas.microsoft.com/office/drawing/2014/main" id="{03FD3FF8-801A-4ECE-BB7A-D5CB15BD1281}"/>
              </a:ext>
            </a:extLst>
          </p:cNvPr>
          <p:cNvSpPr>
            <a:spLocks noGrp="1"/>
          </p:cNvSpPr>
          <p:nvPr>
            <p:ph sz="quarter" idx="12"/>
          </p:nvPr>
        </p:nvSpPr>
        <p:spPr>
          <a:xfrm>
            <a:off x="203146" y="2374154"/>
            <a:ext cx="11366667" cy="4336108"/>
          </a:xfrm>
        </p:spPr>
        <p:txBody>
          <a:bodyPr>
            <a:normAutofit/>
          </a:bodyPr>
          <a:lstStyle/>
          <a:p>
            <a:pPr marL="0">
              <a:lnSpc>
                <a:spcPct val="150000"/>
              </a:lnSpc>
              <a:spcBef>
                <a:spcPts val="0"/>
              </a:spcBef>
              <a:spcAft>
                <a:spcPts val="0"/>
              </a:spcAft>
            </a:pPr>
            <a:r>
              <a:rPr lang="ar-SY" sz="2200" b="1" dirty="0">
                <a:effectLst/>
                <a:latin typeface="Arial" panose="020B0604020202020204" pitchFamily="34" charset="0"/>
                <a:ea typeface="Times New Roman" panose="02020603050405020304" pitchFamily="18" charset="0"/>
                <a:cs typeface="Arial" panose="020B0604020202020204" pitchFamily="34" charset="0"/>
              </a:rPr>
              <a:t>أولاً - الوقائع التي تدخل في تكوين عنصر العلم</a:t>
            </a:r>
            <a:r>
              <a:rPr lang="en-US" sz="2200" b="1" dirty="0">
                <a:effectLst/>
                <a:latin typeface="Arial" panose="020B0604020202020204" pitchFamily="34" charset="0"/>
                <a:ea typeface="Times New Roman" panose="02020603050405020304" pitchFamily="18" charset="0"/>
                <a:cs typeface="Arial" panose="020B0604020202020204" pitchFamily="34" charset="0"/>
              </a:rPr>
              <a:t>:</a:t>
            </a:r>
            <a:endParaRPr lang="en-US" sz="2200" b="1"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2E9232C0-B2BD-4D54-A795-8F4B2FA8B7BC}"/>
              </a:ext>
            </a:extLst>
          </p:cNvPr>
          <p:cNvGraphicFramePr/>
          <p:nvPr>
            <p:extLst>
              <p:ext uri="{D42A27DB-BD31-4B8C-83A1-F6EECF244321}">
                <p14:modId xmlns:p14="http://schemas.microsoft.com/office/powerpoint/2010/main" val="1105906454"/>
              </p:ext>
            </p:extLst>
          </p:nvPr>
        </p:nvGraphicFramePr>
        <p:xfrm>
          <a:off x="1233377" y="3030667"/>
          <a:ext cx="10416317" cy="3563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543324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الثاني: عناصر القصد الجرمي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261330" y="1524132"/>
            <a:ext cx="4166712" cy="617612"/>
          </a:xfrm>
        </p:spPr>
        <p:txBody>
          <a:bodyPr>
            <a:normAutofit/>
          </a:bodyPr>
          <a:lstStyle/>
          <a:p>
            <a:pPr marL="0">
              <a:lnSpc>
                <a:spcPct val="150000"/>
              </a:lnSpc>
              <a:spcBef>
                <a:spcPts val="200"/>
              </a:spcBef>
              <a:spcAft>
                <a:spcPts val="0"/>
              </a:spcAft>
            </a:pPr>
            <a:r>
              <a:rPr lang="ar-SA" dirty="0"/>
              <a:t>المطلب الأول: العلم </a:t>
            </a:r>
            <a:endParaRPr lang="en-US" dirty="0"/>
          </a:p>
        </p:txBody>
      </p:sp>
      <p:sp>
        <p:nvSpPr>
          <p:cNvPr id="4" name="Content Placeholder 3">
            <a:extLst>
              <a:ext uri="{FF2B5EF4-FFF2-40B4-BE49-F238E27FC236}">
                <a16:creationId xmlns:a16="http://schemas.microsoft.com/office/drawing/2014/main" id="{03FD3FF8-801A-4ECE-BB7A-D5CB15BD1281}"/>
              </a:ext>
            </a:extLst>
          </p:cNvPr>
          <p:cNvSpPr>
            <a:spLocks noGrp="1"/>
          </p:cNvSpPr>
          <p:nvPr>
            <p:ph sz="quarter" idx="12"/>
          </p:nvPr>
        </p:nvSpPr>
        <p:spPr>
          <a:xfrm>
            <a:off x="240495" y="2353765"/>
            <a:ext cx="11366667" cy="4336108"/>
          </a:xfrm>
        </p:spPr>
        <p:txBody>
          <a:bodyPr>
            <a:normAutofit/>
          </a:bodyPr>
          <a:lstStyle/>
          <a:p>
            <a:pPr marL="0">
              <a:lnSpc>
                <a:spcPct val="150000"/>
              </a:lnSpc>
              <a:spcBef>
                <a:spcPts val="0"/>
              </a:spcBef>
              <a:spcAft>
                <a:spcPts val="0"/>
              </a:spcAft>
            </a:pPr>
            <a:r>
              <a:rPr lang="ar-SY" sz="2200" b="1" dirty="0">
                <a:effectLst/>
                <a:latin typeface="Arial" panose="020B0604020202020204" pitchFamily="34" charset="0"/>
                <a:ea typeface="Times New Roman" panose="02020603050405020304" pitchFamily="18" charset="0"/>
                <a:cs typeface="Arial" panose="020B0604020202020204" pitchFamily="34" charset="0"/>
              </a:rPr>
              <a:t>ثانياً - الوقائع التي لا تدخل في تكوين عنصر العلم</a:t>
            </a:r>
            <a:r>
              <a:rPr lang="en-US" sz="2200" b="1" dirty="0">
                <a:effectLst/>
                <a:latin typeface="Arial" panose="020B0604020202020204" pitchFamily="34" charset="0"/>
                <a:ea typeface="Times New Roman" panose="02020603050405020304" pitchFamily="18" charset="0"/>
                <a:cs typeface="Arial" panose="020B0604020202020204" pitchFamily="34" charset="0"/>
              </a:rPr>
              <a:t>:</a:t>
            </a:r>
            <a:r>
              <a:rPr lang="ar-SY" sz="2200" b="1" dirty="0">
                <a:effectLst/>
                <a:latin typeface="Arial" panose="020B0604020202020204" pitchFamily="34" charset="0"/>
                <a:ea typeface="Times New Roman" panose="02020603050405020304" pitchFamily="18" charset="0"/>
                <a:cs typeface="Arial" panose="020B0604020202020204" pitchFamily="34" charset="0"/>
              </a:rPr>
              <a:t> </a:t>
            </a:r>
            <a:endParaRPr lang="en-US" sz="2200" b="1"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2E9232C0-B2BD-4D54-A795-8F4B2FA8B7BC}"/>
              </a:ext>
            </a:extLst>
          </p:cNvPr>
          <p:cNvGraphicFramePr/>
          <p:nvPr>
            <p:extLst>
              <p:ext uri="{D42A27DB-BD31-4B8C-83A1-F6EECF244321}">
                <p14:modId xmlns:p14="http://schemas.microsoft.com/office/powerpoint/2010/main" val="3486949221"/>
              </p:ext>
            </p:extLst>
          </p:nvPr>
        </p:nvGraphicFramePr>
        <p:xfrm>
          <a:off x="1041990" y="3040912"/>
          <a:ext cx="10735292" cy="35639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00147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الثاني: عناصر القصد الجرمي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261330" y="1524132"/>
            <a:ext cx="4166712" cy="617612"/>
          </a:xfrm>
        </p:spPr>
        <p:txBody>
          <a:bodyPr>
            <a:normAutofit/>
          </a:bodyPr>
          <a:lstStyle/>
          <a:p>
            <a:pPr marL="0">
              <a:lnSpc>
                <a:spcPct val="150000"/>
              </a:lnSpc>
              <a:spcBef>
                <a:spcPts val="200"/>
              </a:spcBef>
              <a:spcAft>
                <a:spcPts val="0"/>
              </a:spcAft>
            </a:pPr>
            <a:r>
              <a:rPr lang="ar-SA" dirty="0"/>
              <a:t>المطلب الأول: العلم </a:t>
            </a:r>
            <a:endParaRPr lang="en-US" dirty="0"/>
          </a:p>
        </p:txBody>
      </p:sp>
      <p:sp>
        <p:nvSpPr>
          <p:cNvPr id="4" name="Content Placeholder 3">
            <a:extLst>
              <a:ext uri="{FF2B5EF4-FFF2-40B4-BE49-F238E27FC236}">
                <a16:creationId xmlns:a16="http://schemas.microsoft.com/office/drawing/2014/main" id="{03FD3FF8-801A-4ECE-BB7A-D5CB15BD1281}"/>
              </a:ext>
            </a:extLst>
          </p:cNvPr>
          <p:cNvSpPr>
            <a:spLocks noGrp="1"/>
          </p:cNvSpPr>
          <p:nvPr>
            <p:ph sz="quarter" idx="12"/>
          </p:nvPr>
        </p:nvSpPr>
        <p:spPr/>
        <p:txBody>
          <a:bodyPr>
            <a:normAutofit/>
          </a:bodyPr>
          <a:lstStyle/>
          <a:p>
            <a:pPr marL="0">
              <a:lnSpc>
                <a:spcPct val="150000"/>
              </a:lnSpc>
              <a:spcBef>
                <a:spcPts val="0"/>
              </a:spcBef>
              <a:spcAft>
                <a:spcPts val="0"/>
              </a:spcAft>
            </a:pPr>
            <a:r>
              <a:rPr lang="ar-SY" sz="2200" b="1" dirty="0">
                <a:effectLst/>
                <a:latin typeface="Arial" panose="020B0604020202020204" pitchFamily="34" charset="0"/>
                <a:ea typeface="Times New Roman" panose="02020603050405020304" pitchFamily="18" charset="0"/>
                <a:cs typeface="Arial" panose="020B0604020202020204" pitchFamily="34" charset="0"/>
              </a:rPr>
              <a:t>ثالثاً - العلم بالقانون</a:t>
            </a:r>
            <a:endParaRPr lang="en-US" sz="2200" b="1" dirty="0">
              <a:effectLst/>
              <a:latin typeface="Arial" panose="020B0604020202020204" pitchFamily="34" charset="0"/>
              <a:ea typeface="Times New Roman" panose="02020603050405020304" pitchFamily="18" charset="0"/>
              <a:cs typeface="Arial" panose="020B0604020202020204" pitchFamily="34" charset="0"/>
            </a:endParaRPr>
          </a:p>
          <a:p>
            <a:pPr marL="0" marR="0" algn="just" rtl="1">
              <a:lnSpc>
                <a:spcPct val="150000"/>
              </a:lnSpc>
              <a:spcBef>
                <a:spcPts val="0"/>
              </a:spcBef>
              <a:spcAft>
                <a:spcPts val="100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جاءت المادة 222 من قانون العقوبات صريحة في النص على افتراض العلم بالقانون بقولها:</a:t>
            </a:r>
            <a:r>
              <a:rPr lang="ar-SY" sz="2200" b="1" dirty="0">
                <a:effectLst/>
                <a:latin typeface="Arial" panose="020B0604020202020204" pitchFamily="34" charset="0"/>
                <a:ea typeface="Times New Roman" panose="02020603050405020304" pitchFamily="18" charset="0"/>
                <a:cs typeface="Arial" panose="020B0604020202020204" pitchFamily="34" charset="0"/>
              </a:rPr>
              <a:t> "لا يمكن لأحد أن يحتج بجهله بالقانون الجزائي أو تأويله إياه تأويلاً مغلوطاً".</a:t>
            </a:r>
            <a:r>
              <a:rPr lang="ar-SY" sz="2200" dirty="0">
                <a:effectLst/>
                <a:latin typeface="Arial" panose="020B0604020202020204" pitchFamily="34" charset="0"/>
                <a:ea typeface="Times New Roman" panose="02020603050405020304" pitchFamily="18" charset="0"/>
                <a:cs typeface="Arial" panose="020B0604020202020204" pitchFamily="34" charset="0"/>
              </a:rPr>
              <a:t> ولكن الفقرة الثانية من ذات المادة ترفع المسؤولية الجزائية عن الفاعل في حالتين تستثنيهما من القاعدة الأصلية وهما:</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EDC36EFE-49F8-4AAB-973F-5A1CD688824F}"/>
              </a:ext>
            </a:extLst>
          </p:cNvPr>
          <p:cNvGraphicFramePr/>
          <p:nvPr>
            <p:extLst>
              <p:ext uri="{D42A27DB-BD31-4B8C-83A1-F6EECF244321}">
                <p14:modId xmlns:p14="http://schemas.microsoft.com/office/powerpoint/2010/main" val="41396117"/>
              </p:ext>
            </p:extLst>
          </p:nvPr>
        </p:nvGraphicFramePr>
        <p:xfrm>
          <a:off x="1499191" y="4617510"/>
          <a:ext cx="10069031" cy="20022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910129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الثاني: عناصر القصد الجرمي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261330" y="1524132"/>
            <a:ext cx="4166712" cy="617612"/>
          </a:xfrm>
        </p:spPr>
        <p:txBody>
          <a:bodyPr>
            <a:normAutofit/>
          </a:bodyPr>
          <a:lstStyle/>
          <a:p>
            <a:pPr marL="0">
              <a:lnSpc>
                <a:spcPct val="150000"/>
              </a:lnSpc>
              <a:spcBef>
                <a:spcPts val="200"/>
              </a:spcBef>
              <a:spcAft>
                <a:spcPts val="0"/>
              </a:spcAft>
            </a:pPr>
            <a:r>
              <a:rPr lang="ar-SA" dirty="0"/>
              <a:t>المطلب الثاني: الإرادة</a:t>
            </a:r>
            <a:endParaRPr lang="en-US" dirty="0"/>
          </a:p>
        </p:txBody>
      </p:sp>
      <p:sp>
        <p:nvSpPr>
          <p:cNvPr id="5" name="Rectangle: Rounded Corners 4">
            <a:extLst>
              <a:ext uri="{FF2B5EF4-FFF2-40B4-BE49-F238E27FC236}">
                <a16:creationId xmlns:a16="http://schemas.microsoft.com/office/drawing/2014/main" id="{00A86DD5-3A1F-451C-BCCE-A3BBCDA5E0E5}"/>
              </a:ext>
            </a:extLst>
          </p:cNvPr>
          <p:cNvSpPr/>
          <p:nvPr/>
        </p:nvSpPr>
        <p:spPr>
          <a:xfrm>
            <a:off x="1297173" y="2635744"/>
            <a:ext cx="10154092" cy="388088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الإرادة هي العنصر الثاني في القصد الجرمي، وتتمثل في قوة نفسية أو نشاط نفسي يوجه كل أعضاء الجسم أو بعضها نحو المساس بحق أو مصلحة يحميها القانون الجزائي . ومرحلة الإرادة هي مرحلة لاحقة لمرحلة العلم.</a:t>
            </a:r>
          </a:p>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وإرادة الجاني في القصد الجرمي يجب أن تتجه إلى ارتكاب الفعل. ولكن في الجرائم ذات النتيجة، يجب أن تتجه الإرادة أيضاً إلى إحداث النتيجة.</a:t>
            </a:r>
          </a:p>
        </p:txBody>
      </p:sp>
    </p:spTree>
    <p:extLst>
      <p:ext uri="{BB962C8B-B14F-4D97-AF65-F5344CB8AC3E}">
        <p14:creationId xmlns:p14="http://schemas.microsoft.com/office/powerpoint/2010/main" val="349590066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الثاني: عناصر القصد الجرمي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261330" y="1524132"/>
            <a:ext cx="4166712" cy="617612"/>
          </a:xfrm>
        </p:spPr>
        <p:txBody>
          <a:bodyPr>
            <a:normAutofit/>
          </a:bodyPr>
          <a:lstStyle/>
          <a:p>
            <a:pPr marL="0">
              <a:lnSpc>
                <a:spcPct val="150000"/>
              </a:lnSpc>
              <a:spcBef>
                <a:spcPts val="200"/>
              </a:spcBef>
              <a:spcAft>
                <a:spcPts val="0"/>
              </a:spcAft>
            </a:pPr>
            <a:r>
              <a:rPr lang="ar-SA" dirty="0"/>
              <a:t>المطلب الثاني: الإرادة</a:t>
            </a:r>
          </a:p>
        </p:txBody>
      </p:sp>
      <p:graphicFrame>
        <p:nvGraphicFramePr>
          <p:cNvPr id="5" name="Diagram 4">
            <a:extLst>
              <a:ext uri="{FF2B5EF4-FFF2-40B4-BE49-F238E27FC236}">
                <a16:creationId xmlns:a16="http://schemas.microsoft.com/office/drawing/2014/main" id="{402470B2-7C64-4B4C-AE0F-6C5ED60BAC4C}"/>
              </a:ext>
            </a:extLst>
          </p:cNvPr>
          <p:cNvGraphicFramePr/>
          <p:nvPr>
            <p:extLst>
              <p:ext uri="{D42A27DB-BD31-4B8C-83A1-F6EECF244321}">
                <p14:modId xmlns:p14="http://schemas.microsoft.com/office/powerpoint/2010/main" val="908862076"/>
              </p:ext>
            </p:extLst>
          </p:nvPr>
        </p:nvGraphicFramePr>
        <p:xfrm>
          <a:off x="1460204" y="2902688"/>
          <a:ext cx="9778410" cy="3267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4506338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الثاني: عناصر القصد الجرمي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261330" y="1524132"/>
            <a:ext cx="4166712" cy="617612"/>
          </a:xfrm>
        </p:spPr>
        <p:txBody>
          <a:bodyPr>
            <a:normAutofit/>
          </a:bodyPr>
          <a:lstStyle/>
          <a:p>
            <a:pPr marL="0">
              <a:lnSpc>
                <a:spcPct val="150000"/>
              </a:lnSpc>
              <a:spcBef>
                <a:spcPts val="200"/>
              </a:spcBef>
              <a:spcAft>
                <a:spcPts val="0"/>
              </a:spcAft>
            </a:pPr>
            <a:r>
              <a:rPr lang="ar-SA" dirty="0"/>
              <a:t>المطلب الثاني: الإرادة</a:t>
            </a:r>
          </a:p>
        </p:txBody>
      </p:sp>
      <p:graphicFrame>
        <p:nvGraphicFramePr>
          <p:cNvPr id="5" name="Diagram 4">
            <a:extLst>
              <a:ext uri="{FF2B5EF4-FFF2-40B4-BE49-F238E27FC236}">
                <a16:creationId xmlns:a16="http://schemas.microsoft.com/office/drawing/2014/main" id="{A2D0E53C-51A5-4A1F-B7F4-BA1857B997FA}"/>
              </a:ext>
            </a:extLst>
          </p:cNvPr>
          <p:cNvGraphicFramePr/>
          <p:nvPr>
            <p:extLst>
              <p:ext uri="{D42A27DB-BD31-4B8C-83A1-F6EECF244321}">
                <p14:modId xmlns:p14="http://schemas.microsoft.com/office/powerpoint/2010/main" val="2778863402"/>
              </p:ext>
            </p:extLst>
          </p:nvPr>
        </p:nvGraphicFramePr>
        <p:xfrm>
          <a:off x="1460204" y="2902688"/>
          <a:ext cx="9778410" cy="32675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4840345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الثالث: أنواع القصد</a:t>
            </a:r>
            <a:endParaRPr lang="en-US" dirty="0"/>
          </a:p>
        </p:txBody>
      </p:sp>
      <p:sp>
        <p:nvSpPr>
          <p:cNvPr id="3" name="Oval 2">
            <a:extLst>
              <a:ext uri="{FF2B5EF4-FFF2-40B4-BE49-F238E27FC236}">
                <a16:creationId xmlns:a16="http://schemas.microsoft.com/office/drawing/2014/main" id="{09D23C95-F117-43A2-B779-3FBED0F775C0}"/>
              </a:ext>
            </a:extLst>
          </p:cNvPr>
          <p:cNvSpPr/>
          <p:nvPr/>
        </p:nvSpPr>
        <p:spPr>
          <a:xfrm>
            <a:off x="988827" y="2020186"/>
            <a:ext cx="9739424" cy="4082901"/>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algn="ctr"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للقصد الإجرامي أنواع متعددة. فهو إما أن يكون مباشراً أو احتمالياً، أو محدداً أو غير محدد، أو عاماً أو خاصاً، أو بسيطاً أو عمداً.</a:t>
            </a:r>
          </a:p>
        </p:txBody>
      </p:sp>
    </p:spTree>
    <p:extLst>
      <p:ext uri="{BB962C8B-B14F-4D97-AF65-F5344CB8AC3E}">
        <p14:creationId xmlns:p14="http://schemas.microsoft.com/office/powerpoint/2010/main" val="125976820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الثالث: أنواع القصد</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6677247" y="1524132"/>
            <a:ext cx="5219145" cy="617612"/>
          </a:xfrm>
        </p:spPr>
        <p:txBody>
          <a:bodyPr>
            <a:noAutofit/>
          </a:bodyPr>
          <a:lstStyle/>
          <a:p>
            <a:pPr marL="0">
              <a:lnSpc>
                <a:spcPct val="150000"/>
              </a:lnSpc>
              <a:spcBef>
                <a:spcPts val="200"/>
              </a:spcBef>
              <a:spcAft>
                <a:spcPts val="0"/>
              </a:spcAft>
            </a:pPr>
            <a:r>
              <a:rPr lang="ar-SA" dirty="0"/>
              <a:t>المطلب الأول: القصد المباشر والقصد الاحتمالي </a:t>
            </a:r>
          </a:p>
        </p:txBody>
      </p:sp>
      <p:sp>
        <p:nvSpPr>
          <p:cNvPr id="5" name="Rectangle: Rounded Corners 4">
            <a:extLst>
              <a:ext uri="{FF2B5EF4-FFF2-40B4-BE49-F238E27FC236}">
                <a16:creationId xmlns:a16="http://schemas.microsoft.com/office/drawing/2014/main" id="{D8AAA323-1B8E-4D00-8EA2-A925BC4210CB}"/>
              </a:ext>
            </a:extLst>
          </p:cNvPr>
          <p:cNvSpPr/>
          <p:nvPr/>
        </p:nvSpPr>
        <p:spPr>
          <a:xfrm>
            <a:off x="1329071" y="2593214"/>
            <a:ext cx="10154092" cy="388088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القصد المباشر هو قصد إحداث نتيجة معينة يريد الوصول إليها، وهو عالم بصورة يقينية بحدوثها، أو بلزوم حدوثها كأثر حتمي لفعله .</a:t>
            </a:r>
          </a:p>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أما القصد الاحتمالي فيكون عندما يقصد الجاني إحداث نتيجة جرمية معينة، فإذا بفعله يولد نتائج أخرى لم يكن يقصدها أو يريد الوصول إليها، وإن كان قد توقع احتمال وقوعها، فقبل بالمخاطرة . </a:t>
            </a:r>
          </a:p>
        </p:txBody>
      </p:sp>
    </p:spTree>
    <p:extLst>
      <p:ext uri="{BB962C8B-B14F-4D97-AF65-F5344CB8AC3E}">
        <p14:creationId xmlns:p14="http://schemas.microsoft.com/office/powerpoint/2010/main" val="258094755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الثالث: أنواع القصد</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6560288" y="1524132"/>
            <a:ext cx="5336104" cy="617612"/>
          </a:xfrm>
        </p:spPr>
        <p:txBody>
          <a:bodyPr>
            <a:noAutofit/>
          </a:bodyPr>
          <a:lstStyle/>
          <a:p>
            <a:pPr marL="0">
              <a:lnSpc>
                <a:spcPct val="150000"/>
              </a:lnSpc>
              <a:spcBef>
                <a:spcPts val="200"/>
              </a:spcBef>
              <a:spcAft>
                <a:spcPts val="0"/>
              </a:spcAft>
            </a:pPr>
            <a:r>
              <a:rPr lang="ar-SA" dirty="0"/>
              <a:t>المطلب الثاني: القصد المحدد والقصد غير المحدد </a:t>
            </a:r>
          </a:p>
        </p:txBody>
      </p:sp>
      <p:sp>
        <p:nvSpPr>
          <p:cNvPr id="5" name="Rectangle: Rounded Corners 4">
            <a:extLst>
              <a:ext uri="{FF2B5EF4-FFF2-40B4-BE49-F238E27FC236}">
                <a16:creationId xmlns:a16="http://schemas.microsoft.com/office/drawing/2014/main" id="{27CFA37F-EAAC-42FF-A570-0CCF9A42534A}"/>
              </a:ext>
            </a:extLst>
          </p:cNvPr>
          <p:cNvSpPr/>
          <p:nvPr/>
        </p:nvSpPr>
        <p:spPr>
          <a:xfrm>
            <a:off x="1329071" y="2593214"/>
            <a:ext cx="10154092" cy="388088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يكون القصد محدداً عندما يقدم الفاعل على ارتكاب جريمة معينة بذاتها، بموضوع ونتيجة محددين . أما القصد غير المحدد، فيكون عندما يقدم الفاعل على ارتكاب جريمة غير محدد الموضوع والنتيجة. </a:t>
            </a:r>
          </a:p>
        </p:txBody>
      </p:sp>
    </p:spTree>
    <p:extLst>
      <p:ext uri="{BB962C8B-B14F-4D97-AF65-F5344CB8AC3E}">
        <p14:creationId xmlns:p14="http://schemas.microsoft.com/office/powerpoint/2010/main" val="145777319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1B54289-BB83-418F-A097-5C3B4AFFCC50}"/>
              </a:ext>
            </a:extLst>
          </p:cNvPr>
          <p:cNvSpPr>
            <a:spLocks noGrp="1"/>
          </p:cNvSpPr>
          <p:nvPr>
            <p:ph type="body" sz="quarter" idx="10"/>
          </p:nvPr>
        </p:nvSpPr>
        <p:spPr/>
        <p:txBody>
          <a:bodyPr>
            <a:normAutofit/>
          </a:bodyPr>
          <a:lstStyle/>
          <a:p>
            <a:pPr marR="0"/>
            <a:r>
              <a:rPr lang="ar-SY" b="1" dirty="0">
                <a:cs typeface="Arial" panose="020B0604020202020204" pitchFamily="34" charset="0"/>
              </a:rPr>
              <a:t>الركن المعنوي للجريمة 1 (القصد)</a:t>
            </a:r>
            <a:endParaRPr lang="en-US" b="1" dirty="0">
              <a:cs typeface="Arial" panose="020B0604020202020204" pitchFamily="34" charset="0"/>
            </a:endParaRPr>
          </a:p>
        </p:txBody>
      </p:sp>
      <p:sp>
        <p:nvSpPr>
          <p:cNvPr id="3" name="Text Placeholder 2">
            <a:extLst>
              <a:ext uri="{FF2B5EF4-FFF2-40B4-BE49-F238E27FC236}">
                <a16:creationId xmlns:a16="http://schemas.microsoft.com/office/drawing/2014/main" id="{6D9AA3A9-1319-48D3-B75D-FC8964E0F266}"/>
              </a:ext>
            </a:extLst>
          </p:cNvPr>
          <p:cNvSpPr>
            <a:spLocks noGrp="1"/>
          </p:cNvSpPr>
          <p:nvPr>
            <p:ph type="body" sz="quarter" idx="11"/>
          </p:nvPr>
        </p:nvSpPr>
        <p:spPr/>
        <p:txBody>
          <a:bodyPr/>
          <a:lstStyle/>
          <a:p>
            <a:r>
              <a:rPr lang="ar-SY" dirty="0"/>
              <a:t>13</a:t>
            </a:r>
          </a:p>
        </p:txBody>
      </p:sp>
    </p:spTree>
    <p:extLst>
      <p:ext uri="{BB962C8B-B14F-4D97-AF65-F5344CB8AC3E}">
        <p14:creationId xmlns:p14="http://schemas.microsoft.com/office/powerpoint/2010/main" val="255375985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الثالث: أنواع القصد</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036418" y="1524132"/>
            <a:ext cx="4859974" cy="617612"/>
          </a:xfrm>
        </p:spPr>
        <p:txBody>
          <a:bodyPr>
            <a:normAutofit/>
          </a:bodyPr>
          <a:lstStyle/>
          <a:p>
            <a:pPr marL="0">
              <a:lnSpc>
                <a:spcPct val="150000"/>
              </a:lnSpc>
              <a:spcBef>
                <a:spcPts val="200"/>
              </a:spcBef>
              <a:spcAft>
                <a:spcPts val="0"/>
              </a:spcAft>
            </a:pPr>
            <a:r>
              <a:rPr lang="ar-SA" dirty="0"/>
              <a:t>المطلب الثالث: القصد العام والقصد الخاص </a:t>
            </a:r>
          </a:p>
        </p:txBody>
      </p:sp>
      <p:sp>
        <p:nvSpPr>
          <p:cNvPr id="5" name="Rectangle: Rounded Corners 4">
            <a:extLst>
              <a:ext uri="{FF2B5EF4-FFF2-40B4-BE49-F238E27FC236}">
                <a16:creationId xmlns:a16="http://schemas.microsoft.com/office/drawing/2014/main" id="{9BA5B15C-7646-4247-8862-134504DCE84F}"/>
              </a:ext>
            </a:extLst>
          </p:cNvPr>
          <p:cNvSpPr/>
          <p:nvPr/>
        </p:nvSpPr>
        <p:spPr>
          <a:xfrm>
            <a:off x="1329071" y="2593214"/>
            <a:ext cx="10154092" cy="388088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القصد العام هو القصد الإجرامي المتكون من العلم والإرادة. وهذا القصد يجب وجوده في جميع الجرائم المقصودة كالإيذاء والقتل والقدح والذم. أما القصد الخاص فهو قصد إضافي في بعض الجرائم التي لا يكفي فيها وجود العلم والإرادة بمفهومهما العام، وإنما يجب فوق ذلك أن يكونا متجهين إلى النتيجة الجرمية التي تشكل الغرض البعيد لكل جريمة من هذه الجرائم .</a:t>
            </a:r>
          </a:p>
        </p:txBody>
      </p:sp>
    </p:spTree>
    <p:extLst>
      <p:ext uri="{BB962C8B-B14F-4D97-AF65-F5344CB8AC3E}">
        <p14:creationId xmlns:p14="http://schemas.microsoft.com/office/powerpoint/2010/main" val="191960457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الثالث: أنواع القصد</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036418" y="1524132"/>
            <a:ext cx="4859974" cy="617612"/>
          </a:xfrm>
        </p:spPr>
        <p:txBody>
          <a:bodyPr>
            <a:normAutofit/>
          </a:bodyPr>
          <a:lstStyle/>
          <a:p>
            <a:pPr marL="0">
              <a:lnSpc>
                <a:spcPct val="150000"/>
              </a:lnSpc>
              <a:spcBef>
                <a:spcPts val="200"/>
              </a:spcBef>
              <a:spcAft>
                <a:spcPts val="0"/>
              </a:spcAft>
            </a:pPr>
            <a:r>
              <a:rPr lang="ar-SA" dirty="0"/>
              <a:t>المطلب الرابع: القصد البسيط والعمد </a:t>
            </a:r>
          </a:p>
        </p:txBody>
      </p:sp>
      <p:sp>
        <p:nvSpPr>
          <p:cNvPr id="5" name="Rectangle: Rounded Corners 4">
            <a:extLst>
              <a:ext uri="{FF2B5EF4-FFF2-40B4-BE49-F238E27FC236}">
                <a16:creationId xmlns:a16="http://schemas.microsoft.com/office/drawing/2014/main" id="{14DB286E-6EE3-4FE9-8B03-FF8F26D0B1D9}"/>
              </a:ext>
            </a:extLst>
          </p:cNvPr>
          <p:cNvSpPr/>
          <p:nvPr/>
        </p:nvSpPr>
        <p:spPr>
          <a:xfrm>
            <a:off x="1148316" y="2501745"/>
            <a:ext cx="10536865" cy="411057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يفرق المشرع السوري بين القصد (أو القصد البسيط) والعمد. فالقصد بمفهومه العام، هو العلم بالفعل والنتيجة وإرادة احداثهما، والعمد هو قصد إجرامي من نوع خاص، يستوجب تشديد العقوبة.</a:t>
            </a:r>
          </a:p>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والقصد حسب مفهوم قانون العقوبات السوري هو النية الجرمية التي يعقبها التنفيذ بعد تكوّنها مباشرة، أو بعد تكوّنها بفترة زمنية قصيرة . </a:t>
            </a:r>
          </a:p>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أما العمد  فهو نية جرمية تبدأ باتخاذ القرار بارتكاب الجريمة، ثم التصميم على تنفيذها، وتنفيذها في حالة نفسية هادئة، أو في حالة تفكير هادئ مطمئن. </a:t>
            </a:r>
          </a:p>
        </p:txBody>
      </p:sp>
    </p:spTree>
    <p:extLst>
      <p:ext uri="{BB962C8B-B14F-4D97-AF65-F5344CB8AC3E}">
        <p14:creationId xmlns:p14="http://schemas.microsoft.com/office/powerpoint/2010/main" val="13110273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الرابع: القصد والدافع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036418" y="1524132"/>
            <a:ext cx="4859974" cy="617612"/>
          </a:xfrm>
        </p:spPr>
        <p:txBody>
          <a:bodyPr>
            <a:normAutofit/>
          </a:bodyPr>
          <a:lstStyle/>
          <a:p>
            <a:pPr marL="0">
              <a:lnSpc>
                <a:spcPct val="150000"/>
              </a:lnSpc>
              <a:spcBef>
                <a:spcPts val="200"/>
              </a:spcBef>
              <a:spcAft>
                <a:spcPts val="0"/>
              </a:spcAft>
            </a:pPr>
            <a:r>
              <a:rPr lang="ar-SA" dirty="0"/>
              <a:t>المطلب الأول: مفاهيم في الدافع </a:t>
            </a:r>
          </a:p>
        </p:txBody>
      </p:sp>
      <p:sp>
        <p:nvSpPr>
          <p:cNvPr id="5" name="Rectangle: Rounded Corners 4">
            <a:extLst>
              <a:ext uri="{FF2B5EF4-FFF2-40B4-BE49-F238E27FC236}">
                <a16:creationId xmlns:a16="http://schemas.microsoft.com/office/drawing/2014/main" id="{15C2145A-02FE-466B-8835-BB21E7AD3C8C}"/>
              </a:ext>
            </a:extLst>
          </p:cNvPr>
          <p:cNvSpPr/>
          <p:nvPr/>
        </p:nvSpPr>
        <p:spPr>
          <a:xfrm>
            <a:off x="1127050" y="2437952"/>
            <a:ext cx="10536865" cy="4110574"/>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"الدافع" فهو حالة نفسية تبنى على تصور الغاية وتمثلها في الذهن، وتتكون من الاندفاع النفسي أو الحركة النفسية لبلوغ هذه الغاية . أو هو العلة التي تحمل الفاعل على الفعل، أوالعلة النفسية للفعل . والدافع كالغاية، يعدد بتعدد الجرائم وتعدد الجناة. ولكن الدافع يختلف عن الغاية، في أن الغاية تمثل حقيقة موضوعية، أما الدافع فيمثل الانعكاس النفسي لهذه الحقيقة، وما يتضمنه من قوة نفسية دافعة إلى إشباع الحاجة.</a:t>
            </a:r>
          </a:p>
        </p:txBody>
      </p:sp>
    </p:spTree>
    <p:extLst>
      <p:ext uri="{BB962C8B-B14F-4D97-AF65-F5344CB8AC3E}">
        <p14:creationId xmlns:p14="http://schemas.microsoft.com/office/powerpoint/2010/main" val="168627162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الرابع: القصد والدافع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6677250" y="1524132"/>
            <a:ext cx="5304206" cy="617612"/>
          </a:xfrm>
        </p:spPr>
        <p:txBody>
          <a:bodyPr>
            <a:noAutofit/>
          </a:bodyPr>
          <a:lstStyle/>
          <a:p>
            <a:pPr marL="0">
              <a:lnSpc>
                <a:spcPct val="150000"/>
              </a:lnSpc>
              <a:spcBef>
                <a:spcPts val="200"/>
              </a:spcBef>
              <a:spcAft>
                <a:spcPts val="0"/>
              </a:spcAft>
            </a:pPr>
            <a:r>
              <a:rPr lang="ar-SA" dirty="0"/>
              <a:t>المطلب الثاني: موقف المشرع السوري من الدافع </a:t>
            </a:r>
          </a:p>
        </p:txBody>
      </p:sp>
      <p:sp>
        <p:nvSpPr>
          <p:cNvPr id="5" name="Oval 4">
            <a:extLst>
              <a:ext uri="{FF2B5EF4-FFF2-40B4-BE49-F238E27FC236}">
                <a16:creationId xmlns:a16="http://schemas.microsoft.com/office/drawing/2014/main" id="{7834BDB4-0254-4EDB-99B5-B5D66B73D330}"/>
              </a:ext>
            </a:extLst>
          </p:cNvPr>
          <p:cNvSpPr/>
          <p:nvPr/>
        </p:nvSpPr>
        <p:spPr>
          <a:xfrm>
            <a:off x="1063254" y="2668771"/>
            <a:ext cx="10217889" cy="3858489"/>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algn="ctr" rtl="1">
              <a:lnSpc>
                <a:spcPct val="20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عرف قانون العقوبات الدافع في الفقرة الأولى من المادة 191 بقوله: "الدافع هو العلة التي تحمل الفاعل على الفعل أو الغاية القصوى التي يتوخاها".</a:t>
            </a:r>
          </a:p>
        </p:txBody>
      </p:sp>
    </p:spTree>
    <p:extLst>
      <p:ext uri="{BB962C8B-B14F-4D97-AF65-F5344CB8AC3E}">
        <p14:creationId xmlns:p14="http://schemas.microsoft.com/office/powerpoint/2010/main" val="14415123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t>المبحث الرابع: القصد والدافع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036418" y="1524132"/>
            <a:ext cx="4859974" cy="617612"/>
          </a:xfrm>
        </p:spPr>
        <p:txBody>
          <a:bodyPr>
            <a:normAutofit/>
          </a:bodyPr>
          <a:lstStyle/>
          <a:p>
            <a:pPr marL="0">
              <a:lnSpc>
                <a:spcPct val="150000"/>
              </a:lnSpc>
              <a:spcBef>
                <a:spcPts val="200"/>
              </a:spcBef>
              <a:spcAft>
                <a:spcPts val="0"/>
              </a:spcAft>
            </a:pPr>
            <a:r>
              <a:rPr lang="ar-SA" dirty="0"/>
              <a:t>المطلب الثالث: الأهمية القانونية للدافع </a:t>
            </a:r>
          </a:p>
        </p:txBody>
      </p:sp>
      <p:graphicFrame>
        <p:nvGraphicFramePr>
          <p:cNvPr id="5" name="Diagram 4">
            <a:extLst>
              <a:ext uri="{FF2B5EF4-FFF2-40B4-BE49-F238E27FC236}">
                <a16:creationId xmlns:a16="http://schemas.microsoft.com/office/drawing/2014/main" id="{FE812C8D-76DA-48AA-AB86-5302C9D36FD7}"/>
              </a:ext>
            </a:extLst>
          </p:cNvPr>
          <p:cNvGraphicFramePr/>
          <p:nvPr>
            <p:extLst>
              <p:ext uri="{D42A27DB-BD31-4B8C-83A1-F6EECF244321}">
                <p14:modId xmlns:p14="http://schemas.microsoft.com/office/powerpoint/2010/main" val="2006123304"/>
              </p:ext>
            </p:extLst>
          </p:nvPr>
        </p:nvGraphicFramePr>
        <p:xfrm>
          <a:off x="1346445" y="2817629"/>
          <a:ext cx="10179248" cy="35434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306882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A118BE-0FF3-4084-9750-35838F88921E}"/>
              </a:ext>
            </a:extLst>
          </p:cNvPr>
          <p:cNvSpPr>
            <a:spLocks noGrp="1"/>
          </p:cNvSpPr>
          <p:nvPr>
            <p:ph sz="quarter" idx="12"/>
          </p:nvPr>
        </p:nvSpPr>
        <p:spPr>
          <a:xfrm>
            <a:off x="1414129" y="1967888"/>
            <a:ext cx="9970239" cy="4156466"/>
          </a:xfrm>
        </p:spPr>
        <p:txBody>
          <a:bodyPr vert="horz" lIns="91440" tIns="45720" rIns="91440" bIns="45720" rtlCol="0" anchor="t">
            <a:noAutofit/>
          </a:bodyPr>
          <a:lstStyle/>
          <a:p>
            <a:pPr algn="r" defTabSz="457200" rtl="1">
              <a:lnSpc>
                <a:spcPct val="200000"/>
              </a:lnSpc>
              <a:spcBef>
                <a:spcPct val="20000"/>
              </a:spcBef>
              <a:spcAft>
                <a:spcPts val="600"/>
              </a:spcAft>
              <a:buClr>
                <a:schemeClr val="accent1"/>
              </a:buClr>
              <a:buSzPct val="92000"/>
            </a:pPr>
            <a:r>
              <a:rPr lang="ar-SY" sz="2400" b="1" dirty="0">
                <a:solidFill>
                  <a:schemeClr val="accent6">
                    <a:lumMod val="50000"/>
                  </a:schemeClr>
                </a:solidFill>
                <a:latin typeface="Arial" panose="020B0604020202020204" pitchFamily="34" charset="0"/>
                <a:cs typeface="Arial" panose="020B0604020202020204" pitchFamily="34" charset="0"/>
              </a:rPr>
              <a:t>درسنا في هذا الفصل و بإيجاز ما يلي:</a:t>
            </a:r>
          </a:p>
          <a:p>
            <a:pPr marL="342900" indent="-342900" algn="just" defTabSz="457200" rtl="1">
              <a:lnSpc>
                <a:spcPct val="200000"/>
              </a:lnSpc>
              <a:spcBef>
                <a:spcPct val="20000"/>
              </a:spcBef>
              <a:spcAft>
                <a:spcPts val="600"/>
              </a:spcAft>
              <a:buClr>
                <a:schemeClr val="accent1"/>
              </a:buClr>
              <a:buSzPct val="92000"/>
              <a:buFont typeface="Wingdings" panose="05000000000000000000" pitchFamily="2" charset="2"/>
              <a:buChar char="ü"/>
            </a:pPr>
            <a:r>
              <a:rPr lang="ar-SY" sz="2400" dirty="0">
                <a:solidFill>
                  <a:schemeClr val="accent6">
                    <a:lumMod val="50000"/>
                  </a:schemeClr>
                </a:solidFill>
                <a:latin typeface="Arial" panose="020B0604020202020204" pitchFamily="34" charset="0"/>
                <a:cs typeface="Arial" panose="020B0604020202020204" pitchFamily="34" charset="0"/>
              </a:rPr>
              <a:t>عناصر القصد</a:t>
            </a:r>
          </a:p>
          <a:p>
            <a:pPr marL="342900" indent="-342900" algn="just" defTabSz="457200" rtl="1">
              <a:lnSpc>
                <a:spcPct val="200000"/>
              </a:lnSpc>
              <a:spcBef>
                <a:spcPct val="20000"/>
              </a:spcBef>
              <a:spcAft>
                <a:spcPts val="600"/>
              </a:spcAft>
              <a:buClr>
                <a:schemeClr val="accent1"/>
              </a:buClr>
              <a:buSzPct val="92000"/>
              <a:buFont typeface="Wingdings" panose="05000000000000000000" pitchFamily="2" charset="2"/>
              <a:buChar char="ü"/>
            </a:pPr>
            <a:r>
              <a:rPr lang="ar-SY" sz="2400" dirty="0">
                <a:solidFill>
                  <a:schemeClr val="accent6">
                    <a:lumMod val="50000"/>
                  </a:schemeClr>
                </a:solidFill>
                <a:latin typeface="Arial" panose="020B0604020202020204" pitchFamily="34" charset="0"/>
                <a:cs typeface="Arial" panose="020B0604020202020204" pitchFamily="34" charset="0"/>
              </a:rPr>
              <a:t>العلم</a:t>
            </a:r>
          </a:p>
          <a:p>
            <a:pPr marL="342900" indent="-342900" algn="just" defTabSz="457200" rtl="1">
              <a:lnSpc>
                <a:spcPct val="200000"/>
              </a:lnSpc>
              <a:spcBef>
                <a:spcPct val="20000"/>
              </a:spcBef>
              <a:spcAft>
                <a:spcPts val="600"/>
              </a:spcAft>
              <a:buClr>
                <a:schemeClr val="accent1"/>
              </a:buClr>
              <a:buSzPct val="92000"/>
              <a:buFont typeface="Wingdings" panose="05000000000000000000" pitchFamily="2" charset="2"/>
              <a:buChar char="ü"/>
            </a:pPr>
            <a:r>
              <a:rPr lang="ar-SY" sz="2400" dirty="0">
                <a:solidFill>
                  <a:schemeClr val="accent6">
                    <a:lumMod val="50000"/>
                  </a:schemeClr>
                </a:solidFill>
                <a:latin typeface="Arial" panose="020B0604020202020204" pitchFamily="34" charset="0"/>
                <a:cs typeface="Arial" panose="020B0604020202020204" pitchFamily="34" charset="0"/>
              </a:rPr>
              <a:t>الإرادة</a:t>
            </a:r>
          </a:p>
        </p:txBody>
      </p:sp>
    </p:spTree>
    <p:extLst>
      <p:ext uri="{BB962C8B-B14F-4D97-AF65-F5344CB8AC3E}">
        <p14:creationId xmlns:p14="http://schemas.microsoft.com/office/powerpoint/2010/main" val="178088870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A2131A-6AE3-49EB-A592-195A0E51A9CD}"/>
              </a:ext>
            </a:extLst>
          </p:cNvPr>
          <p:cNvSpPr>
            <a:spLocks noGrp="1"/>
          </p:cNvSpPr>
          <p:nvPr>
            <p:ph type="body" sz="quarter" idx="10"/>
          </p:nvPr>
        </p:nvSpPr>
        <p:spPr>
          <a:xfrm>
            <a:off x="654419" y="2653412"/>
            <a:ext cx="10656888" cy="3534737"/>
          </a:xfrm>
        </p:spPr>
        <p:txBody>
          <a:bodyPr>
            <a:normAutofit/>
          </a:bodyPr>
          <a:lstStyle/>
          <a:p>
            <a:pPr marL="36900" indent="-342900">
              <a:lnSpc>
                <a:spcPct val="200000"/>
              </a:lnSpc>
              <a:spcBef>
                <a:spcPts val="0"/>
              </a:spcBef>
              <a:spcAft>
                <a:spcPts val="0"/>
              </a:spcAft>
              <a:buFont typeface="Wingdings" panose="05000000000000000000" pitchFamily="2" charset="2"/>
              <a:buChar char="v"/>
            </a:pPr>
            <a:r>
              <a:rPr lang="ar-SY" b="1" dirty="0">
                <a:latin typeface="Arial" panose="020B0604020202020204" pitchFamily="34" charset="0"/>
                <a:cs typeface="Arial" panose="020B0604020202020204" pitchFamily="34" charset="0"/>
              </a:rPr>
              <a:t>المبحث الأول: </a:t>
            </a:r>
            <a:r>
              <a:rPr lang="ar-SY" dirty="0">
                <a:latin typeface="Arial" panose="020B0604020202020204" pitchFamily="34" charset="0"/>
                <a:cs typeface="Arial" panose="020B0604020202020204" pitchFamily="34" charset="0"/>
              </a:rPr>
              <a:t>مقدمة</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المبحث الثاني: </a:t>
            </a:r>
            <a:r>
              <a:rPr lang="ar-SY" dirty="0">
                <a:latin typeface="Arial" panose="020B0604020202020204" pitchFamily="34" charset="0"/>
                <a:cs typeface="Arial" panose="020B0604020202020204" pitchFamily="34" charset="0"/>
              </a:rPr>
              <a:t>عناصر القصد</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الأول: </a:t>
            </a:r>
            <a:r>
              <a:rPr lang="ar-SY" dirty="0">
                <a:latin typeface="Arial" panose="020B0604020202020204" pitchFamily="34" charset="0"/>
                <a:cs typeface="Arial" panose="020B0604020202020204" pitchFamily="34" charset="0"/>
              </a:rPr>
              <a:t>العلم</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الثاني:</a:t>
            </a:r>
            <a:r>
              <a:rPr lang="ar-SY" dirty="0">
                <a:latin typeface="Arial" panose="020B0604020202020204" pitchFamily="34" charset="0"/>
                <a:cs typeface="Arial" panose="020B0604020202020204" pitchFamily="34" charset="0"/>
              </a:rPr>
              <a:t> الإرادة</a:t>
            </a:r>
            <a:endParaRPr lang="en-US"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en-US" dirty="0">
              <a:solidFill>
                <a:schemeClr val="tx1"/>
              </a:solidFill>
            </a:endParaRPr>
          </a:p>
        </p:txBody>
      </p:sp>
    </p:spTree>
    <p:extLst>
      <p:ext uri="{BB962C8B-B14F-4D97-AF65-F5344CB8AC3E}">
        <p14:creationId xmlns:p14="http://schemas.microsoft.com/office/powerpoint/2010/main" val="175243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A2131A-6AE3-49EB-A592-195A0E51A9CD}"/>
              </a:ext>
            </a:extLst>
          </p:cNvPr>
          <p:cNvSpPr>
            <a:spLocks noGrp="1"/>
          </p:cNvSpPr>
          <p:nvPr>
            <p:ph type="body" sz="quarter" idx="10"/>
          </p:nvPr>
        </p:nvSpPr>
        <p:spPr>
          <a:xfrm>
            <a:off x="803275" y="2519916"/>
            <a:ext cx="10350278" cy="3795824"/>
          </a:xfrm>
        </p:spPr>
        <p:txBody>
          <a:bodyPr>
            <a:normAutofit/>
          </a:bodyPr>
          <a:lstStyle/>
          <a:p>
            <a:pPr marL="36900" indent="-342900">
              <a:lnSpc>
                <a:spcPct val="200000"/>
              </a:lnSpc>
              <a:spcBef>
                <a:spcPts val="0"/>
              </a:spcBef>
              <a:spcAft>
                <a:spcPts val="0"/>
              </a:spcAft>
              <a:buFont typeface="Wingdings" panose="05000000000000000000" pitchFamily="2" charset="2"/>
              <a:buChar char="v"/>
            </a:pPr>
            <a:r>
              <a:rPr lang="ar-SY" b="1" dirty="0">
                <a:latin typeface="Arial" panose="020B0604020202020204" pitchFamily="34" charset="0"/>
                <a:cs typeface="Arial" panose="020B0604020202020204" pitchFamily="34" charset="0"/>
              </a:rPr>
              <a:t>المبحث الثالث: </a:t>
            </a:r>
            <a:r>
              <a:rPr lang="ar-SY" dirty="0">
                <a:latin typeface="Arial" panose="020B0604020202020204" pitchFamily="34" charset="0"/>
                <a:cs typeface="Arial" panose="020B0604020202020204" pitchFamily="34" charset="0"/>
              </a:rPr>
              <a:t>أنواع القصد </a:t>
            </a: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الأول: </a:t>
            </a:r>
            <a:r>
              <a:rPr lang="ar-SY" dirty="0">
                <a:latin typeface="Arial" panose="020B0604020202020204" pitchFamily="34" charset="0"/>
                <a:cs typeface="Arial" panose="020B0604020202020204" pitchFamily="34" charset="0"/>
              </a:rPr>
              <a:t>القصد المباشر والقصد الاحتمالي</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الثاني: </a:t>
            </a:r>
            <a:r>
              <a:rPr lang="ar-SY" dirty="0">
                <a:latin typeface="Arial" panose="020B0604020202020204" pitchFamily="34" charset="0"/>
                <a:cs typeface="Arial" panose="020B0604020202020204" pitchFamily="34" charset="0"/>
              </a:rPr>
              <a:t>القصد المحدد والقصد غير المحدد</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الثالث: </a:t>
            </a:r>
            <a:r>
              <a:rPr lang="ar-SY" dirty="0">
                <a:latin typeface="Arial" panose="020B0604020202020204" pitchFamily="34" charset="0"/>
                <a:cs typeface="Arial" panose="020B0604020202020204" pitchFamily="34" charset="0"/>
              </a:rPr>
              <a:t>القصد العام والقصد الخاص</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الرابع: </a:t>
            </a:r>
            <a:r>
              <a:rPr lang="ar-SY" dirty="0">
                <a:latin typeface="Arial" panose="020B0604020202020204" pitchFamily="34" charset="0"/>
                <a:cs typeface="Arial" panose="020B0604020202020204" pitchFamily="34" charset="0"/>
              </a:rPr>
              <a:t>القصد البسيط والعمد </a:t>
            </a:r>
          </a:p>
        </p:txBody>
      </p:sp>
    </p:spTree>
    <p:extLst>
      <p:ext uri="{BB962C8B-B14F-4D97-AF65-F5344CB8AC3E}">
        <p14:creationId xmlns:p14="http://schemas.microsoft.com/office/powerpoint/2010/main" val="17442695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1A2131A-6AE3-49EB-A592-195A0E51A9CD}"/>
              </a:ext>
            </a:extLst>
          </p:cNvPr>
          <p:cNvSpPr>
            <a:spLocks noGrp="1"/>
          </p:cNvSpPr>
          <p:nvPr>
            <p:ph type="body" sz="quarter" idx="10"/>
          </p:nvPr>
        </p:nvSpPr>
        <p:spPr>
          <a:xfrm>
            <a:off x="803275" y="2477386"/>
            <a:ext cx="10275851" cy="3700130"/>
          </a:xfrm>
        </p:spPr>
        <p:txBody>
          <a:bodyPr>
            <a:normAutofit/>
          </a:bodyPr>
          <a:lstStyle/>
          <a:p>
            <a:pPr marL="36900" indent="-342900">
              <a:lnSpc>
                <a:spcPct val="200000"/>
              </a:lnSpc>
              <a:spcBef>
                <a:spcPts val="0"/>
              </a:spcBef>
              <a:spcAft>
                <a:spcPts val="0"/>
              </a:spcAft>
              <a:buFont typeface="Wingdings" panose="05000000000000000000" pitchFamily="2" charset="2"/>
              <a:buChar char="v"/>
            </a:pPr>
            <a:r>
              <a:rPr lang="ar-SY" b="1" dirty="0">
                <a:latin typeface="Arial" panose="020B0604020202020204" pitchFamily="34" charset="0"/>
                <a:cs typeface="Arial" panose="020B0604020202020204" pitchFamily="34" charset="0"/>
              </a:rPr>
              <a:t>المبحث الرابع: </a:t>
            </a:r>
            <a:r>
              <a:rPr lang="ar-SY" dirty="0">
                <a:latin typeface="Arial" panose="020B0604020202020204" pitchFamily="34" charset="0"/>
                <a:cs typeface="Arial" panose="020B0604020202020204" pitchFamily="34" charset="0"/>
              </a:rPr>
              <a:t>القصد والدافع</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الأول: </a:t>
            </a:r>
            <a:r>
              <a:rPr lang="ar-SY" dirty="0">
                <a:latin typeface="Arial" panose="020B0604020202020204" pitchFamily="34" charset="0"/>
                <a:cs typeface="Arial" panose="020B0604020202020204" pitchFamily="34" charset="0"/>
              </a:rPr>
              <a:t>مفاهيم في الدافع</a:t>
            </a:r>
            <a:endParaRPr lang="en-US" dirty="0">
              <a:latin typeface="Arial" panose="020B0604020202020204" pitchFamily="34" charset="0"/>
              <a:cs typeface="Arial" panose="020B0604020202020204" pitchFamily="34" charset="0"/>
            </a:endParaRP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الثاني: </a:t>
            </a:r>
            <a:r>
              <a:rPr lang="ar-SY" dirty="0">
                <a:latin typeface="Arial" panose="020B0604020202020204" pitchFamily="34" charset="0"/>
                <a:cs typeface="Arial" panose="020B0604020202020204" pitchFamily="34" charset="0"/>
              </a:rPr>
              <a:t>موقف المشرع السوري من الدافع </a:t>
            </a:r>
          </a:p>
          <a:p>
            <a:pPr marL="36900" indent="-342900">
              <a:lnSpc>
                <a:spcPct val="200000"/>
              </a:lnSpc>
              <a:spcBef>
                <a:spcPts val="0"/>
              </a:spcBef>
              <a:spcAft>
                <a:spcPts val="0"/>
              </a:spcAft>
              <a:buFont typeface="Arial" panose="020B0604020202020204" pitchFamily="34" charset="0"/>
              <a:buChar char="•"/>
            </a:pPr>
            <a:r>
              <a:rPr lang="ar-SY" b="1" dirty="0">
                <a:latin typeface="Arial" panose="020B0604020202020204" pitchFamily="34" charset="0"/>
                <a:cs typeface="Arial" panose="020B0604020202020204" pitchFamily="34" charset="0"/>
              </a:rPr>
              <a:t>المطلب الثالث: </a:t>
            </a:r>
            <a:r>
              <a:rPr lang="ar-SY" dirty="0">
                <a:latin typeface="Arial" panose="020B0604020202020204" pitchFamily="34" charset="0"/>
                <a:cs typeface="Arial" panose="020B0604020202020204" pitchFamily="34" charset="0"/>
              </a:rPr>
              <a:t>الأهمية القانونية للدافع</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0364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effectLst/>
                <a:ea typeface="Times New Roman" panose="02020603050405020304" pitchFamily="18" charset="0"/>
              </a:rPr>
              <a:t>المبحث الأول: مقدمة </a:t>
            </a:r>
            <a:endParaRPr lang="en-US"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528958" y="1514017"/>
            <a:ext cx="4166712" cy="617612"/>
          </a:xfrm>
        </p:spPr>
        <p:txBody>
          <a:bodyPr>
            <a:normAutofit/>
          </a:bodyPr>
          <a:lstStyle/>
          <a:p>
            <a:pPr marL="0" marR="0" rtl="1">
              <a:lnSpc>
                <a:spcPct val="150000"/>
              </a:lnSpc>
              <a:spcBef>
                <a:spcPts val="200"/>
              </a:spcBef>
              <a:spcAft>
                <a:spcPts val="0"/>
              </a:spcAft>
            </a:pPr>
            <a:r>
              <a:rPr lang="ar-SY" b="1" dirty="0">
                <a:solidFill>
                  <a:schemeClr val="bg1"/>
                </a:solidFill>
                <a:effectLst/>
                <a:ea typeface="Times New Roman" panose="02020603050405020304" pitchFamily="18" charset="0"/>
              </a:rPr>
              <a:t>أولاً: ماهية الركن المعنوي</a:t>
            </a:r>
            <a:endParaRPr lang="en-US" b="1" dirty="0">
              <a:solidFill>
                <a:schemeClr val="bg1"/>
              </a:solidFill>
              <a:effectLst/>
              <a:ea typeface="Times New Roman" panose="02020603050405020304" pitchFamily="18" charset="0"/>
            </a:endParaRPr>
          </a:p>
        </p:txBody>
      </p:sp>
      <p:sp>
        <p:nvSpPr>
          <p:cNvPr id="5" name="Rectangle: Rounded Corners 4">
            <a:extLst>
              <a:ext uri="{FF2B5EF4-FFF2-40B4-BE49-F238E27FC236}">
                <a16:creationId xmlns:a16="http://schemas.microsoft.com/office/drawing/2014/main" id="{904BB19B-2137-47A7-9C28-3927B9B3C8A7}"/>
              </a:ext>
            </a:extLst>
          </p:cNvPr>
          <p:cNvSpPr/>
          <p:nvPr/>
        </p:nvSpPr>
        <p:spPr>
          <a:xfrm>
            <a:off x="1297173" y="2635744"/>
            <a:ext cx="10154092" cy="388088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algn="justLow" rtl="1">
              <a:lnSpc>
                <a:spcPct val="150000"/>
              </a:lnSpc>
              <a:spcBef>
                <a:spcPts val="0"/>
              </a:spcBef>
              <a:spcAft>
                <a:spcPts val="0"/>
              </a:spcAft>
            </a:pPr>
            <a:r>
              <a:rPr lang="ar-SY" sz="2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لا شك أن الركن المعنوي هو الركن الثاني في الجريمة، فمن دون هذا الركن المعنوي لا قيام للجريمة، وإن اكتملت عناصر ركنها المادي. حيث يجب أن يكون لهذه الماديات انعكاس في نفسية الجاني. وهذا ما يعبر عنه بالركن المعنوي: الذي يتمثل في العناصر النفسية لماديات الجريمة والسيطرة النفسية عليها.إذن  فأساس التجريم في التشريع ليس هو السلوك المعين في النموذج القانوني فقط، وإنما هو أيضاً اتصال هذا الفعل بإرادة إحداثه من قبل إنسان على النحو الذي يحدده القانون. وهذه الإرادة هي التي تعطي للفعل صفته الإنسانية، أي تخرجه من حوادث الطبيعة، وتضمه إلى الظواهر الإنسانية والاجتماعية، أي تساعد على التمييز بين فعل ارتكب بالصدفة أو قضاء وقدراً، وبين الجريمة.</a:t>
            </a:r>
            <a:r>
              <a:rPr lang="en-US" sz="2200" dirty="0">
                <a:solidFill>
                  <a:schemeClr val="tx1"/>
                </a:solidFill>
                <a:effectLst/>
                <a:latin typeface="Arial" panose="020B0604020202020204" pitchFamily="34" charset="0"/>
                <a:cs typeface="Arial" panose="020B0604020202020204" pitchFamily="34" charset="0"/>
              </a:rPr>
              <a:t> </a:t>
            </a:r>
            <a:endParaRPr lang="ar-SY" sz="2200" dirty="0">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632473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effectLst/>
                <a:ea typeface="Times New Roman" panose="02020603050405020304" pitchFamily="18" charset="0"/>
              </a:rPr>
              <a:t>المبحث الأول: مقدمة </a:t>
            </a:r>
            <a:endParaRPr lang="en-US" sz="4000"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484354" y="1524132"/>
            <a:ext cx="4166712" cy="617612"/>
          </a:xfrm>
        </p:spPr>
        <p:txBody>
          <a:bodyPr>
            <a:normAutofit/>
          </a:bodyPr>
          <a:lstStyle/>
          <a:p>
            <a:pPr marL="0">
              <a:lnSpc>
                <a:spcPct val="150000"/>
              </a:lnSpc>
              <a:spcBef>
                <a:spcPts val="200"/>
              </a:spcBef>
              <a:spcAft>
                <a:spcPts val="0"/>
              </a:spcAft>
            </a:pPr>
            <a:r>
              <a:rPr lang="ar-SY" dirty="0">
                <a:solidFill>
                  <a:schemeClr val="bg1"/>
                </a:solidFill>
              </a:rPr>
              <a:t>أولاً : ماهية الركن المعنوي</a:t>
            </a:r>
            <a:endParaRPr lang="en-US" dirty="0">
              <a:solidFill>
                <a:schemeClr val="bg1"/>
              </a:solidFill>
            </a:endParaRPr>
          </a:p>
        </p:txBody>
      </p:sp>
      <p:graphicFrame>
        <p:nvGraphicFramePr>
          <p:cNvPr id="5" name="Diagram 4">
            <a:extLst>
              <a:ext uri="{FF2B5EF4-FFF2-40B4-BE49-F238E27FC236}">
                <a16:creationId xmlns:a16="http://schemas.microsoft.com/office/drawing/2014/main" id="{C7CDD790-280D-4917-A510-8FAAF944BBEA}"/>
              </a:ext>
            </a:extLst>
          </p:cNvPr>
          <p:cNvGraphicFramePr/>
          <p:nvPr>
            <p:extLst>
              <p:ext uri="{D42A27DB-BD31-4B8C-83A1-F6EECF244321}">
                <p14:modId xmlns:p14="http://schemas.microsoft.com/office/powerpoint/2010/main" val="939553289"/>
              </p:ext>
            </p:extLst>
          </p:nvPr>
        </p:nvGraphicFramePr>
        <p:xfrm>
          <a:off x="574158" y="2994293"/>
          <a:ext cx="11076907" cy="3554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8C47ACAA-753D-46C4-82D0-DF2BF83D93F2}"/>
              </a:ext>
            </a:extLst>
          </p:cNvPr>
          <p:cNvSpPr txBox="1"/>
          <p:nvPr/>
        </p:nvSpPr>
        <p:spPr>
          <a:xfrm>
            <a:off x="1360967" y="2331628"/>
            <a:ext cx="10279466" cy="557845"/>
          </a:xfrm>
          <a:prstGeom prst="rect">
            <a:avLst/>
          </a:prstGeom>
          <a:noFill/>
        </p:spPr>
        <p:txBody>
          <a:bodyPr wrap="square">
            <a:spAutoFit/>
          </a:bodyPr>
          <a:lstStyle/>
          <a:p>
            <a:pPr lvl="0" algn="just" rtl="1">
              <a:lnSpc>
                <a:spcPct val="150000"/>
              </a:lnSpc>
            </a:pPr>
            <a:r>
              <a:rPr lang="ar-SY" sz="2200" b="1" dirty="0">
                <a:effectLst/>
                <a:latin typeface="Arial" panose="020B0604020202020204" pitchFamily="34" charset="0"/>
                <a:ea typeface="Times New Roman" panose="02020603050405020304" pitchFamily="18" charset="0"/>
                <a:cs typeface="Arial" panose="020B0604020202020204" pitchFamily="34" charset="0"/>
              </a:rPr>
              <a:t>للذلك يتكون الركن المعنوي من النشاط الإجرامي الذهني والنفسي للجاني.</a:t>
            </a:r>
            <a:r>
              <a:rPr lang="en-US" sz="2200" b="1" dirty="0">
                <a:effectLst/>
                <a:latin typeface="Arial" panose="020B0604020202020204" pitchFamily="34" charset="0"/>
                <a:ea typeface="Times New Roman" panose="02020603050405020304" pitchFamily="18" charset="0"/>
                <a:cs typeface="Arial" panose="020B0604020202020204" pitchFamily="34" charset="0"/>
              </a:rPr>
              <a:t> </a:t>
            </a:r>
            <a:r>
              <a:rPr lang="ar-SY" sz="2200" b="1" dirty="0">
                <a:effectLst/>
                <a:latin typeface="Arial" panose="020B0604020202020204" pitchFamily="34" charset="0"/>
                <a:ea typeface="Times New Roman" panose="02020603050405020304" pitchFamily="18" charset="0"/>
                <a:cs typeface="Arial" panose="020B0604020202020204" pitchFamily="34" charset="0"/>
              </a:rPr>
              <a:t>ويظهر هذا النشاط في صورتين:</a:t>
            </a:r>
            <a:endParaRPr lang="ar-SY" sz="2200" dirty="0"/>
          </a:p>
        </p:txBody>
      </p:sp>
    </p:spTree>
    <p:extLst>
      <p:ext uri="{BB962C8B-B14F-4D97-AF65-F5344CB8AC3E}">
        <p14:creationId xmlns:p14="http://schemas.microsoft.com/office/powerpoint/2010/main" val="327199655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effectLst/>
                <a:ea typeface="Times New Roman" panose="02020603050405020304" pitchFamily="18" charset="0"/>
              </a:rPr>
              <a:t>المبحث الأول: مقدمة </a:t>
            </a:r>
            <a:endParaRPr lang="en-US" sz="4000"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7484354" y="1524132"/>
            <a:ext cx="4166712" cy="617612"/>
          </a:xfrm>
        </p:spPr>
        <p:txBody>
          <a:bodyPr>
            <a:normAutofit/>
          </a:bodyPr>
          <a:lstStyle/>
          <a:p>
            <a:pPr marL="0">
              <a:lnSpc>
                <a:spcPct val="150000"/>
              </a:lnSpc>
              <a:spcBef>
                <a:spcPts val="200"/>
              </a:spcBef>
              <a:spcAft>
                <a:spcPts val="0"/>
              </a:spcAft>
            </a:pPr>
            <a:r>
              <a:rPr lang="ar-SY" dirty="0">
                <a:solidFill>
                  <a:schemeClr val="bg1"/>
                </a:solidFill>
              </a:rPr>
              <a:t>أولاً : ماهية الركن المعنوي</a:t>
            </a:r>
            <a:endParaRPr lang="en-US" dirty="0">
              <a:solidFill>
                <a:schemeClr val="bg1"/>
              </a:solidFill>
            </a:endParaRPr>
          </a:p>
        </p:txBody>
      </p:sp>
      <p:graphicFrame>
        <p:nvGraphicFramePr>
          <p:cNvPr id="5" name="Diagram 4">
            <a:extLst>
              <a:ext uri="{FF2B5EF4-FFF2-40B4-BE49-F238E27FC236}">
                <a16:creationId xmlns:a16="http://schemas.microsoft.com/office/drawing/2014/main" id="{695871C0-ABC4-4F1B-BD7B-048E458A6BA6}"/>
              </a:ext>
            </a:extLst>
          </p:cNvPr>
          <p:cNvGraphicFramePr/>
          <p:nvPr>
            <p:extLst>
              <p:ext uri="{D42A27DB-BD31-4B8C-83A1-F6EECF244321}">
                <p14:modId xmlns:p14="http://schemas.microsoft.com/office/powerpoint/2010/main" val="2022378702"/>
              </p:ext>
            </p:extLst>
          </p:nvPr>
        </p:nvGraphicFramePr>
        <p:xfrm>
          <a:off x="557546" y="2696581"/>
          <a:ext cx="11076907" cy="35542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309863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B4EFE3-D46B-4EB3-9BDD-9663BD8B6C5F}"/>
              </a:ext>
            </a:extLst>
          </p:cNvPr>
          <p:cNvSpPr>
            <a:spLocks noGrp="1"/>
          </p:cNvSpPr>
          <p:nvPr>
            <p:ph type="body" sz="quarter" idx="10"/>
          </p:nvPr>
        </p:nvSpPr>
        <p:spPr/>
        <p:txBody>
          <a:bodyPr>
            <a:normAutofit/>
          </a:bodyPr>
          <a:lstStyle/>
          <a:p>
            <a:r>
              <a:rPr lang="ar-SY" dirty="0">
                <a:effectLst/>
                <a:ea typeface="Times New Roman" panose="02020603050405020304" pitchFamily="18" charset="0"/>
              </a:rPr>
              <a:t>المبحث الأول: مقدمة </a:t>
            </a:r>
            <a:endParaRPr lang="en-US" sz="4000" dirty="0"/>
          </a:p>
        </p:txBody>
      </p:sp>
      <p:sp>
        <p:nvSpPr>
          <p:cNvPr id="3" name="Text Placeholder 2">
            <a:extLst>
              <a:ext uri="{FF2B5EF4-FFF2-40B4-BE49-F238E27FC236}">
                <a16:creationId xmlns:a16="http://schemas.microsoft.com/office/drawing/2014/main" id="{8C63E656-BE95-4C23-BD07-01B1FBE87007}"/>
              </a:ext>
            </a:extLst>
          </p:cNvPr>
          <p:cNvSpPr>
            <a:spLocks noGrp="1"/>
          </p:cNvSpPr>
          <p:nvPr>
            <p:ph type="body" sz="quarter" idx="11"/>
          </p:nvPr>
        </p:nvSpPr>
        <p:spPr>
          <a:xfrm>
            <a:off x="6815470" y="1524132"/>
            <a:ext cx="4986670" cy="617612"/>
          </a:xfrm>
        </p:spPr>
        <p:txBody>
          <a:bodyPr>
            <a:noAutofit/>
          </a:bodyPr>
          <a:lstStyle/>
          <a:p>
            <a:pPr marL="0" marR="0" rtl="1">
              <a:lnSpc>
                <a:spcPct val="150000"/>
              </a:lnSpc>
              <a:spcBef>
                <a:spcPts val="200"/>
              </a:spcBef>
              <a:spcAft>
                <a:spcPts val="0"/>
              </a:spcAft>
            </a:pPr>
            <a:r>
              <a:rPr lang="ar-SA" dirty="0">
                <a:effectLst/>
                <a:ea typeface="Calibri" panose="020F0502020204030204" pitchFamily="34" charset="0"/>
              </a:rPr>
              <a:t>ثانياً - الركن المعنوي ومعنويات الجريمة</a:t>
            </a:r>
            <a:endParaRPr lang="en-US" b="1" dirty="0">
              <a:solidFill>
                <a:schemeClr val="bg1"/>
              </a:solidFill>
              <a:effectLst/>
              <a:ea typeface="Times New Roman" panose="02020603050405020304" pitchFamily="18" charset="0"/>
            </a:endParaRPr>
          </a:p>
        </p:txBody>
      </p:sp>
      <p:sp>
        <p:nvSpPr>
          <p:cNvPr id="4" name="Content Placeholder 3">
            <a:extLst>
              <a:ext uri="{FF2B5EF4-FFF2-40B4-BE49-F238E27FC236}">
                <a16:creationId xmlns:a16="http://schemas.microsoft.com/office/drawing/2014/main" id="{03FD3FF8-801A-4ECE-BB7A-D5CB15BD1281}"/>
              </a:ext>
            </a:extLst>
          </p:cNvPr>
          <p:cNvSpPr>
            <a:spLocks noGrp="1"/>
          </p:cNvSpPr>
          <p:nvPr>
            <p:ph sz="quarter" idx="12"/>
          </p:nvPr>
        </p:nvSpPr>
        <p:spPr/>
        <p:txBody>
          <a:bodyPr>
            <a:normAutofit/>
          </a:bodyPr>
          <a:lstStyle/>
          <a:p>
            <a:pPr marL="0" indent="0">
              <a:lnSpc>
                <a:spcPct val="150000"/>
              </a:lnSpc>
              <a:spcBef>
                <a:spcPts val="0"/>
              </a:spcBef>
              <a:spcAft>
                <a:spcPts val="0"/>
              </a:spcAft>
            </a:pPr>
            <a:r>
              <a:rPr lang="ar-SY" sz="2200" dirty="0">
                <a:effectLst/>
                <a:latin typeface="Arial" panose="020B0604020202020204" pitchFamily="34" charset="0"/>
                <a:ea typeface="Times New Roman" panose="02020603050405020304" pitchFamily="18" charset="0"/>
                <a:cs typeface="Arial" panose="020B0604020202020204" pitchFamily="34" charset="0"/>
              </a:rPr>
              <a:t>يشكل الركن المعنوي جزءاً من معنويات الجريمة. فالركن المعنوي يتكون من العناصر العقلية والنفسية التي يعينها المشرع في النموذج القانوني للجريمة، في حين تتكون معنويات الجريمة من كل ماله ارتباط بالحالة الذهنية والنفسية للجاني. وتتكون معنويات الجريمة من جانبين:</a:t>
            </a:r>
            <a:r>
              <a:rPr lang="ar-SY" sz="2200" b="1" dirty="0">
                <a:effectLst/>
                <a:latin typeface="Arial" panose="020B0604020202020204" pitchFamily="34" charset="0"/>
                <a:ea typeface="Times New Roman" panose="02020603050405020304" pitchFamily="18" charset="0"/>
                <a:cs typeface="Arial" panose="020B0604020202020204" pitchFamily="34" charset="0"/>
              </a:rPr>
              <a:t> </a:t>
            </a:r>
            <a:endParaRPr lang="en-US" sz="2200" b="1" dirty="0">
              <a:effectLst/>
              <a:latin typeface="Arial" panose="020B0604020202020204" pitchFamily="34" charset="0"/>
              <a:ea typeface="Times New Roman" panose="02020603050405020304" pitchFamily="18" charset="0"/>
              <a:cs typeface="Arial" panose="020B0604020202020204" pitchFamily="34" charset="0"/>
            </a:endParaRPr>
          </a:p>
          <a:p>
            <a:pPr marL="0" marR="0" indent="0" rtl="1">
              <a:lnSpc>
                <a:spcPct val="150000"/>
              </a:lnSpc>
              <a:spcBef>
                <a:spcPts val="0"/>
              </a:spcBef>
              <a:spcAft>
                <a:spcPts val="0"/>
              </a:spcAft>
            </a:pP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849FD241-1BD6-41EB-B585-2733A3F8437F}"/>
              </a:ext>
            </a:extLst>
          </p:cNvPr>
          <p:cNvGraphicFramePr/>
          <p:nvPr>
            <p:extLst>
              <p:ext uri="{D42A27DB-BD31-4B8C-83A1-F6EECF244321}">
                <p14:modId xmlns:p14="http://schemas.microsoft.com/office/powerpoint/2010/main" val="162633410"/>
              </p:ext>
            </p:extLst>
          </p:nvPr>
        </p:nvGraphicFramePr>
        <p:xfrm>
          <a:off x="1148316" y="3955312"/>
          <a:ext cx="10501378" cy="27026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690852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C6403A-684A-431F-8F36-A24C99E28661}">
  <ds:schemaRefs>
    <ds:schemaRef ds:uri="http://schemas.microsoft.com/sharepoint/v3/contenttype/forms"/>
  </ds:schemaRefs>
</ds:datastoreItem>
</file>

<file path=customXml/itemProps3.xml><?xml version="1.0" encoding="utf-8"?>
<ds:datastoreItem xmlns:ds="http://schemas.openxmlformats.org/officeDocument/2006/customXml" ds:itemID="{F2455B2D-BAB7-438A-85DA-0266A24CB79F}">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16c05727-aa75-4e4a-9b5f-8a80a1165891"/>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9143</TotalTime>
  <Words>1586</Words>
  <Application>Microsoft Office PowerPoint</Application>
  <PresentationFormat>Widescreen</PresentationFormat>
  <Paragraphs>106</Paragraphs>
  <Slides>25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392</cp:revision>
  <dcterms:created xsi:type="dcterms:W3CDTF">2020-10-27T07:33:32Z</dcterms:created>
  <dcterms:modified xsi:type="dcterms:W3CDTF">2022-02-20T10:20:17Z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