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309" r:id="rId5"/>
    <p:sldId id="257" r:id="rId6"/>
    <p:sldId id="258" r:id="rId7"/>
    <p:sldId id="287" r:id="rId8"/>
    <p:sldId id="307" r:id="rId9"/>
    <p:sldId id="308" r:id="rId10"/>
    <p:sldId id="296" r:id="rId11"/>
    <p:sldId id="303" r:id="rId12"/>
    <p:sldId id="304" r:id="rId13"/>
    <p:sldId id="305" r:id="rId14"/>
    <p:sldId id="306" r:id="rId15"/>
    <p:sldId id="310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1E3"/>
    <a:srgbClr val="576368"/>
    <a:srgbClr val="F5C000"/>
    <a:srgbClr val="962207"/>
    <a:srgbClr val="414A4D"/>
    <a:srgbClr val="D23000"/>
    <a:srgbClr val="1E2C2E"/>
    <a:srgbClr val="95B6BB"/>
    <a:srgbClr val="E6EDEE"/>
    <a:srgbClr val="EA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9818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D5A18F-CA43-4A79-8AC8-7A0DB42D71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F71C-C1A7-45BB-87C7-DFD419D375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07646E0-AC83-48EE-A32C-6ED2A6C8C045}" type="datetimeFigureOut">
              <a:rPr lang="ar-EG" smtClean="0"/>
              <a:t>09/02/1444</a:t>
            </a:fld>
            <a:endParaRPr lang="ar-E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1260F-8C4E-40D9-B41E-4EFF90BBA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E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E7B4D-8506-40A7-9FAA-125BD6D691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070E25D-3BE7-4DAC-81FD-DD875F0F64E1}" type="slidenum">
              <a:rPr lang="ar-EG" smtClean="0"/>
              <a:t>‹#›</a:t>
            </a:fld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1440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6C42C-7DD3-4563-B31F-AA2975560F2D}" type="datetimeFigureOut">
              <a:rPr lang="ar-SY" smtClean="0"/>
              <a:t>09/02/1444</a:t>
            </a:fld>
            <a:endParaRPr lang="ar-SY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Y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BCE31E2-926A-495C-AC6D-3F5D9D8FFD7B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6938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كتا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F68861-9257-4704-826F-F029DAA08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AFD17-94F2-4B67-A2DA-F789FAF5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B692AA-1643-407D-9278-5E33383A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2E5FE8-0FBE-4F95-8458-904015724F86}"/>
              </a:ext>
            </a:extLst>
          </p:cNvPr>
          <p:cNvSpPr/>
          <p:nvPr userDrawn="1"/>
        </p:nvSpPr>
        <p:spPr>
          <a:xfrm>
            <a:off x="7787642" y="0"/>
            <a:ext cx="4404358" cy="6858000"/>
          </a:xfrm>
          <a:prstGeom prst="rect">
            <a:avLst/>
          </a:prstGeom>
          <a:solidFill>
            <a:srgbClr val="120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697D2-B78A-4001-823F-5670CB90E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96"/>
          <a:stretch/>
        </p:blipFill>
        <p:spPr>
          <a:xfrm>
            <a:off x="0" y="0"/>
            <a:ext cx="7787642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2251AEA-5D2C-4460-9C40-4C06BEA705AC}"/>
              </a:ext>
            </a:extLst>
          </p:cNvPr>
          <p:cNvSpPr/>
          <p:nvPr userDrawn="1"/>
        </p:nvSpPr>
        <p:spPr>
          <a:xfrm>
            <a:off x="8109803" y="1337287"/>
            <a:ext cx="3760036" cy="91439"/>
          </a:xfrm>
          <a:prstGeom prst="rect">
            <a:avLst/>
          </a:prstGeom>
          <a:solidFill>
            <a:srgbClr val="FF5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F1B66B1-D7DC-402B-9027-A8A55E9A9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2340" y="1418215"/>
            <a:ext cx="3822505" cy="3727526"/>
          </a:xfrm>
        </p:spPr>
        <p:txBody>
          <a:bodyPr>
            <a:normAutofit/>
          </a:bodyPr>
          <a:lstStyle>
            <a:lvl1pPr algn="ctr" rtl="1">
              <a:buNone/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9732719-1859-444A-8424-A887E0F118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754" y="5439786"/>
            <a:ext cx="3556714" cy="1283278"/>
          </a:xfrm>
        </p:spPr>
        <p:txBody>
          <a:bodyPr>
            <a:normAutofit/>
          </a:bodyPr>
          <a:lstStyle>
            <a:lvl1pPr algn="r" rtl="1">
              <a:buNone/>
              <a:defRPr sz="2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F4FB8D-C9CC-4F3D-8C7B-583EF4CC4F2D}"/>
              </a:ext>
            </a:extLst>
          </p:cNvPr>
          <p:cNvCxnSpPr/>
          <p:nvPr userDrawn="1"/>
        </p:nvCxnSpPr>
        <p:spPr>
          <a:xfrm>
            <a:off x="11755120" y="5567680"/>
            <a:ext cx="0" cy="98552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47F7-9176-491F-A7A7-E5744518E009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72612ED-94A1-4C10-89BC-C62018B319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99A3F89-0077-4698-937A-60E893667C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5ED3EFD-3C34-403B-AC07-2841BCF71E65}"/>
              </a:ext>
            </a:extLst>
          </p:cNvPr>
          <p:cNvSpPr/>
          <p:nvPr userDrawn="1"/>
        </p:nvSpPr>
        <p:spPr>
          <a:xfrm>
            <a:off x="455296" y="61769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وحدة التعليم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D7F9A6-2B94-456F-A8AE-B854A1BD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159C50-587E-4246-9F49-C2BD9865E4E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5">
              <a:lumMod val="50000"/>
              <a:alpha val="52000"/>
            </a:schemeClr>
          </a:solidFill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Predefined Process 6">
            <a:extLst>
              <a:ext uri="{FF2B5EF4-FFF2-40B4-BE49-F238E27FC236}">
                <a16:creationId xmlns:a16="http://schemas.microsoft.com/office/drawing/2014/main" id="{B441E017-0655-42C8-80EB-AD99EA76682A}"/>
              </a:ext>
            </a:extLst>
          </p:cNvPr>
          <p:cNvSpPr/>
          <p:nvPr userDrawn="1"/>
        </p:nvSpPr>
        <p:spPr>
          <a:xfrm>
            <a:off x="1221738" y="2448559"/>
            <a:ext cx="9748521" cy="1818640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  <a:ln w="57150">
            <a:solidFill>
              <a:srgbClr val="5D534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Judge">
            <a:extLst>
              <a:ext uri="{FF2B5EF4-FFF2-40B4-BE49-F238E27FC236}">
                <a16:creationId xmlns:a16="http://schemas.microsoft.com/office/drawing/2014/main" id="{830FACAB-8F27-4605-98CA-5FF8474D16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918" y="2900679"/>
            <a:ext cx="914400" cy="914400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F44125F-7519-46A5-B1B4-7E5467F271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2447925"/>
            <a:ext cx="7307263" cy="1819275"/>
          </a:xfrm>
        </p:spPr>
        <p:txBody>
          <a:bodyPr>
            <a:normAutofit/>
          </a:bodyPr>
          <a:lstStyle>
            <a:lvl1pPr algn="ctr" rtl="1">
              <a:buNone/>
              <a:defRPr sz="3000">
                <a:solidFill>
                  <a:srgbClr val="332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43C26-C02C-409F-8BB2-FE988ED3C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0650" y="2643188"/>
            <a:ext cx="892175" cy="1390650"/>
          </a:xfrm>
        </p:spPr>
        <p:txBody>
          <a:bodyPr>
            <a:noAutofit/>
          </a:bodyPr>
          <a:lstStyle>
            <a:lvl1pPr algn="ctr" rtl="1">
              <a:buNone/>
              <a:defRPr sz="3600" b="1">
                <a:solidFill>
                  <a:srgbClr val="D23000"/>
                </a:solidFill>
              </a:defRPr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buNone/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A63B0-39F0-4749-9F33-997EF92853A6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A067AD-4629-4DED-885E-C151DC7677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687E2E-315D-4600-B52B-552408BC18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573C8C7-C7A1-4905-BA1A-ADF435B2321F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ات الوح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5ADDF-F721-486A-B596-E591B5DDD7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3C0069-354E-470A-8AF8-83A3F7BB17CA}"/>
              </a:ext>
            </a:extLst>
          </p:cNvPr>
          <p:cNvSpPr/>
          <p:nvPr userDrawn="1"/>
        </p:nvSpPr>
        <p:spPr>
          <a:xfrm>
            <a:off x="406401" y="1513841"/>
            <a:ext cx="11379200" cy="510032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008B0-7849-4BA9-9A41-B5EEDE631A8F}"/>
              </a:ext>
            </a:extLst>
          </p:cNvPr>
          <p:cNvCxnSpPr/>
          <p:nvPr userDrawn="1"/>
        </p:nvCxnSpPr>
        <p:spPr>
          <a:xfrm>
            <a:off x="8644078" y="910603"/>
            <a:ext cx="0" cy="487680"/>
          </a:xfrm>
          <a:prstGeom prst="line">
            <a:avLst/>
          </a:prstGeom>
          <a:ln w="38100">
            <a:solidFill>
              <a:schemeClr val="tx2">
                <a:lumMod val="90000"/>
                <a:lumOff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EC4182-DCB1-4623-848A-10ADCC1AF8B2}"/>
              </a:ext>
            </a:extLst>
          </p:cNvPr>
          <p:cNvSpPr/>
          <p:nvPr userDrawn="1"/>
        </p:nvSpPr>
        <p:spPr>
          <a:xfrm>
            <a:off x="106680" y="11175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B545F1D4-A46D-49E8-A2B9-08E2ED657294}"/>
              </a:ext>
            </a:extLst>
          </p:cNvPr>
          <p:cNvSpPr/>
          <p:nvPr userDrawn="1"/>
        </p:nvSpPr>
        <p:spPr>
          <a:xfrm rot="5400000">
            <a:off x="8180029" y="966403"/>
            <a:ext cx="965388" cy="1706868"/>
          </a:xfrm>
          <a:prstGeom prst="homePlate">
            <a:avLst/>
          </a:prstGeom>
          <a:solidFill>
            <a:srgbClr val="4C413A"/>
          </a:solidFill>
          <a:ln w="76200">
            <a:solidFill>
              <a:srgbClr val="4C413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SY" sz="2400" b="1" dirty="0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المحتوى</a:t>
            </a:r>
            <a:endParaRPr lang="en-US" b="1" dirty="0">
              <a:solidFill>
                <a:srgbClr val="F0EB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5D4615-46F6-4889-A19D-FB1E3BE7ED07}"/>
              </a:ext>
            </a:extLst>
          </p:cNvPr>
          <p:cNvCxnSpPr>
            <a:cxnSpLocks/>
          </p:cNvCxnSpPr>
          <p:nvPr userDrawn="1"/>
        </p:nvCxnSpPr>
        <p:spPr>
          <a:xfrm>
            <a:off x="1925624" y="885268"/>
            <a:ext cx="2175100" cy="1101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4DFEBA8-56F4-4063-A369-EC75380A3C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3275" y="2387598"/>
            <a:ext cx="10656888" cy="4033839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070780-C6D3-4CF0-8477-38BF62D622CC}"/>
              </a:ext>
            </a:extLst>
          </p:cNvPr>
          <p:cNvCxnSpPr>
            <a:cxnSpLocks/>
          </p:cNvCxnSpPr>
          <p:nvPr userDrawn="1"/>
        </p:nvCxnSpPr>
        <p:spPr>
          <a:xfrm>
            <a:off x="7491469" y="863231"/>
            <a:ext cx="2352835" cy="0"/>
          </a:xfrm>
          <a:prstGeom prst="line">
            <a:avLst/>
          </a:prstGeom>
          <a:ln w="57150">
            <a:solidFill>
              <a:srgbClr val="4941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B201EE-9604-434E-9494-A7E0C0B3E6D9}"/>
              </a:ext>
            </a:extLst>
          </p:cNvPr>
          <p:cNvCxnSpPr>
            <a:cxnSpLocks/>
          </p:cNvCxnSpPr>
          <p:nvPr userDrawn="1"/>
        </p:nvCxnSpPr>
        <p:spPr>
          <a:xfrm>
            <a:off x="4759288" y="866089"/>
            <a:ext cx="2175100" cy="1917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5C05196-6F27-4E73-A5A5-988B10993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8EAD22-F231-4ECC-86C1-A21ABC4D18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6DC9FF76-9ABA-4B19-8187-F6BD513543EC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0329"/>
            <a:ext cx="9199084" cy="21960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0A855DC-22A7-466A-B70E-D86BA79CFD7E}"/>
              </a:ext>
            </a:extLst>
          </p:cNvPr>
          <p:cNvCxnSpPr/>
          <p:nvPr userDrawn="1"/>
        </p:nvCxnSpPr>
        <p:spPr>
          <a:xfrm>
            <a:off x="11908972" y="106679"/>
            <a:ext cx="0" cy="6644641"/>
          </a:xfrm>
          <a:prstGeom prst="line">
            <a:avLst/>
          </a:prstGeom>
          <a:ln w="28575">
            <a:solidFill>
              <a:srgbClr val="535F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7591F19-4433-4DA0-A14B-15B70188B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>
            <a:off x="4583016" y="1395751"/>
            <a:ext cx="8185246" cy="12294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8832" y="309474"/>
            <a:ext cx="6507677" cy="918450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588C701-2D1C-44DF-AE5E-C402B5F8EC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3343" y="1524266"/>
            <a:ext cx="5427072" cy="617612"/>
          </a:xfrm>
        </p:spPr>
        <p:txBody>
          <a:bodyPr>
            <a:normAutofit/>
          </a:bodyPr>
          <a:lstStyle>
            <a:lvl1pPr algn="ctr" rtl="1">
              <a:buNone/>
              <a:defRPr sz="2400" b="1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9C7B-0A08-4262-A207-0788472954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3027" y="2321866"/>
            <a:ext cx="11366667" cy="4336108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ar-S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7DB20C-8535-4899-9A49-7108838F5DA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259726-3673-43BD-AFB1-F95B17EFEA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B2235A67-8768-436C-A9B3-619DD8B0D974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رئيس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1186"/>
            <a:ext cx="9540608" cy="2174901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10151" y="282293"/>
            <a:ext cx="6874525" cy="940579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6E7A49-0CA4-4C40-B713-6133023504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2575" y="1601941"/>
            <a:ext cx="11625263" cy="50560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273FED-B3B3-4D25-9E02-47830172CF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794E661-F0DA-42FF-80C7-AD278045E6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AC078A9-8DA8-4AC6-B52B-21B9287D22A5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5845817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مر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-2617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B80023C-1266-4316-B70A-536A24692CE5}"/>
              </a:ext>
            </a:extLst>
          </p:cNvPr>
          <p:cNvSpPr/>
          <p:nvPr userDrawn="1"/>
        </p:nvSpPr>
        <p:spPr>
          <a:xfrm rot="10800000">
            <a:off x="10159133" y="705079"/>
            <a:ext cx="1821051" cy="5946662"/>
          </a:xfrm>
          <a:prstGeom prst="halfFrame">
            <a:avLst>
              <a:gd name="adj1" fmla="val 11990"/>
              <a:gd name="adj2" fmla="val 12482"/>
            </a:avLst>
          </a:prstGeom>
          <a:solidFill>
            <a:srgbClr val="F5C000"/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98925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340468-850C-45CF-B458-9B59FBBC3657}"/>
              </a:ext>
            </a:extLst>
          </p:cNvPr>
          <p:cNvGrpSpPr/>
          <p:nvPr userDrawn="1"/>
        </p:nvGrpSpPr>
        <p:grpSpPr>
          <a:xfrm>
            <a:off x="278603" y="1072335"/>
            <a:ext cx="5240848" cy="5579145"/>
            <a:chOff x="895335" y="205996"/>
            <a:chExt cx="3278844" cy="644548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ED7A47C-3D37-4680-8FF1-0B2B4848ED1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-206"/>
            <a:stretch/>
          </p:blipFill>
          <p:spPr>
            <a:xfrm>
              <a:off x="895335" y="206324"/>
              <a:ext cx="3278844" cy="6445156"/>
            </a:xfrm>
            <a:prstGeom prst="rect">
              <a:avLst/>
            </a:prstGeom>
          </p:spPr>
        </p:pic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336BA77-53EB-49A0-BCAD-F687C928529C}"/>
                </a:ext>
              </a:extLst>
            </p:cNvPr>
            <p:cNvSpPr/>
            <p:nvPr userDrawn="1"/>
          </p:nvSpPr>
          <p:spPr>
            <a:xfrm rot="5400000">
              <a:off x="999080" y="119991"/>
              <a:ext cx="1842246" cy="201425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34FE84-EB54-4893-A5CE-4F8B9318600D}"/>
                </a:ext>
              </a:extLst>
            </p:cNvPr>
            <p:cNvSpPr txBox="1"/>
            <p:nvPr userDrawn="1"/>
          </p:nvSpPr>
          <p:spPr>
            <a:xfrm rot="19140051">
              <a:off x="988158" y="584655"/>
              <a:ext cx="1252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التمارين</a:t>
              </a:r>
              <a:endPara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A28428F-19CF-4C8D-89D9-8ABE271801B3}"/>
              </a:ext>
            </a:extLst>
          </p:cNvPr>
          <p:cNvSpPr/>
          <p:nvPr userDrawn="1"/>
        </p:nvSpPr>
        <p:spPr>
          <a:xfrm>
            <a:off x="254854" y="1072466"/>
            <a:ext cx="5171690" cy="5567348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8201B3C1-4D72-420F-A0A3-2A092B958A19}"/>
              </a:ext>
            </a:extLst>
          </p:cNvPr>
          <p:cNvSpPr/>
          <p:nvPr userDrawn="1"/>
        </p:nvSpPr>
        <p:spPr>
          <a:xfrm>
            <a:off x="3685078" y="129798"/>
            <a:ext cx="7463245" cy="6521814"/>
          </a:xfrm>
          <a:prstGeom prst="parallelogram">
            <a:avLst>
              <a:gd name="adj" fmla="val 31584"/>
            </a:avLst>
          </a:prstGeom>
          <a:solidFill>
            <a:srgbClr val="EAE6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F0904E-19BA-4809-B39E-DA9EF8A83B04}"/>
              </a:ext>
            </a:extLst>
          </p:cNvPr>
          <p:cNvGrpSpPr/>
          <p:nvPr userDrawn="1"/>
        </p:nvGrpSpPr>
        <p:grpSpPr>
          <a:xfrm rot="10800000">
            <a:off x="10631277" y="1208658"/>
            <a:ext cx="1042422" cy="1226067"/>
            <a:chOff x="195216" y="176348"/>
            <a:chExt cx="1970589" cy="200950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57448FA0-1537-437F-9F55-7CBF3F5698BC}"/>
                </a:ext>
              </a:extLst>
            </p:cNvPr>
            <p:cNvSpPr/>
            <p:nvPr userDrawn="1"/>
          </p:nvSpPr>
          <p:spPr>
            <a:xfrm rot="5400000">
              <a:off x="175759" y="195805"/>
              <a:ext cx="2009504" cy="197058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Graphic 6" descr="Lightbulb and pencil">
              <a:extLst>
                <a:ext uri="{FF2B5EF4-FFF2-40B4-BE49-F238E27FC236}">
                  <a16:creationId xmlns:a16="http://schemas.microsoft.com/office/drawing/2014/main" id="{B84F1AF6-2BED-4321-819D-21E1A979A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462366" y="723900"/>
              <a:ext cx="914400" cy="9144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7272C9-96F4-4150-AAB8-950027DDD675}"/>
              </a:ext>
            </a:extLst>
          </p:cNvPr>
          <p:cNvSpPr txBox="1"/>
          <p:nvPr userDrawn="1"/>
        </p:nvSpPr>
        <p:spPr>
          <a:xfrm>
            <a:off x="4842061" y="1600499"/>
            <a:ext cx="5672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Y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أجب عن الأسئلة التالية: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72BC3A-F9CA-403F-9017-0AFBA63E4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6241" y="2154250"/>
            <a:ext cx="7304183" cy="4497230"/>
          </a:xfrm>
        </p:spPr>
        <p:txBody>
          <a:bodyPr anchor="t">
            <a:normAutofit/>
          </a:bodyPr>
          <a:lstStyle>
            <a:lvl1pPr algn="just" rtl="1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0CBC393-12DB-4F68-A1F7-A1F1816A2D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FEA0636-8713-4970-857B-4010E94E20F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05097" y="127443"/>
            <a:ext cx="1434704" cy="1084448"/>
          </a:xfrm>
          <a:prstGeom prst="rect">
            <a:avLst/>
          </a:prstGeom>
        </p:spPr>
      </p:pic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7DACEDBF-068B-434C-9693-044375007D0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641615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حالة عمل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C26988C-811D-4B89-9F7C-BDF7373DACA8}"/>
              </a:ext>
            </a:extLst>
          </p:cNvPr>
          <p:cNvSpPr/>
          <p:nvPr userDrawn="1"/>
        </p:nvSpPr>
        <p:spPr>
          <a:xfrm>
            <a:off x="-55131" y="1222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52763-2406-4DAC-A83A-8EEF08D18B39}"/>
              </a:ext>
            </a:extLst>
          </p:cNvPr>
          <p:cNvSpPr/>
          <p:nvPr userDrawn="1"/>
        </p:nvSpPr>
        <p:spPr>
          <a:xfrm>
            <a:off x="116840" y="118908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4C107-F52B-48DE-8696-32178E522B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8359"/>
          <a:stretch/>
        </p:blipFill>
        <p:spPr>
          <a:xfrm>
            <a:off x="5227384" y="1458364"/>
            <a:ext cx="6802121" cy="5148175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374AE0-6233-463A-A995-CC369E07AA99}"/>
              </a:ext>
            </a:extLst>
          </p:cNvPr>
          <p:cNvSpPr/>
          <p:nvPr userDrawn="1"/>
        </p:nvSpPr>
        <p:spPr>
          <a:xfrm rot="10800000">
            <a:off x="6081311" y="1461511"/>
            <a:ext cx="5927054" cy="5010415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E04CFBBB-D106-44B8-9DFA-D00E6748BFF2}"/>
              </a:ext>
            </a:extLst>
          </p:cNvPr>
          <p:cNvSpPr/>
          <p:nvPr userDrawn="1"/>
        </p:nvSpPr>
        <p:spPr>
          <a:xfrm rot="5400000">
            <a:off x="1938922" y="-664578"/>
            <a:ext cx="5576035" cy="8976365"/>
          </a:xfrm>
          <a:prstGeom prst="flowChartManualInput">
            <a:avLst/>
          </a:prstGeom>
          <a:solidFill>
            <a:srgbClr val="5763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9B5DB2-F82D-4CD9-A692-E548506E54A7}"/>
              </a:ext>
            </a:extLst>
          </p:cNvPr>
          <p:cNvGrpSpPr/>
          <p:nvPr userDrawn="1"/>
        </p:nvGrpSpPr>
        <p:grpSpPr>
          <a:xfrm>
            <a:off x="7046725" y="1475682"/>
            <a:ext cx="2748280" cy="1508385"/>
            <a:chOff x="7046725" y="1475682"/>
            <a:chExt cx="2748280" cy="150838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1251EB-6425-4A01-B765-EF6B6B9FE907}"/>
                </a:ext>
              </a:extLst>
            </p:cNvPr>
            <p:cNvSpPr/>
            <p:nvPr userDrawn="1"/>
          </p:nvSpPr>
          <p:spPr>
            <a:xfrm rot="12188885">
              <a:off x="7046725" y="1475682"/>
              <a:ext cx="2748280" cy="1508385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08BFB81-8C43-414B-922E-D8970598ADE4}"/>
                </a:ext>
              </a:extLst>
            </p:cNvPr>
            <p:cNvSpPr txBox="1"/>
            <p:nvPr userDrawn="1"/>
          </p:nvSpPr>
          <p:spPr>
            <a:xfrm rot="1303134">
              <a:off x="7929183" y="1656436"/>
              <a:ext cx="168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حالة عملية</a:t>
              </a:r>
              <a:endPara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3" name="Graphic 22" descr="Gears">
              <a:extLst>
                <a:ext uri="{FF2B5EF4-FFF2-40B4-BE49-F238E27FC236}">
                  <a16:creationId xmlns:a16="http://schemas.microsoft.com/office/drawing/2014/main" id="{2D4C2A2D-2936-4086-A111-B38D33646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4564408">
              <a:off x="7963664" y="1809091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45440" y="1674565"/>
            <a:ext cx="7133213" cy="48786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endParaRPr lang="ar-S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75D30-DBCE-42C6-B6AE-C72CC2DB7B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56FA16-2B53-4D45-B629-37C6FC3758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CF207123-500E-48A2-B4B1-F8C1149E0AB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ستنتاج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31700D-97ED-48B3-BB77-1798A534480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D5724-3F18-46AE-867F-D5E4ED3E3C86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3DBE50A-1D99-44A5-9376-453C58052673}"/>
              </a:ext>
            </a:extLst>
          </p:cNvPr>
          <p:cNvSpPr/>
          <p:nvPr userDrawn="1"/>
        </p:nvSpPr>
        <p:spPr>
          <a:xfrm rot="9574598">
            <a:off x="9081169" y="1357745"/>
            <a:ext cx="2363542" cy="5516412"/>
          </a:xfrm>
          <a:prstGeom prst="triangle">
            <a:avLst>
              <a:gd name="adj" fmla="val 56994"/>
            </a:avLst>
          </a:prstGeom>
          <a:solidFill>
            <a:srgbClr val="D5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Manual Input 12">
            <a:extLst>
              <a:ext uri="{FF2B5EF4-FFF2-40B4-BE49-F238E27FC236}">
                <a16:creationId xmlns:a16="http://schemas.microsoft.com/office/drawing/2014/main" id="{C00AF17F-10E7-4A00-94BC-88770EFD6FE6}"/>
              </a:ext>
            </a:extLst>
          </p:cNvPr>
          <p:cNvSpPr/>
          <p:nvPr userDrawn="1"/>
        </p:nvSpPr>
        <p:spPr>
          <a:xfrm rot="5400000">
            <a:off x="2895578" y="-1640536"/>
            <a:ext cx="5585757" cy="11026139"/>
          </a:xfrm>
          <a:prstGeom prst="flowChartManualInput">
            <a:avLst/>
          </a:prstGeom>
          <a:solidFill>
            <a:srgbClr val="95B6B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116C4-390C-49E0-85A7-249944986B4B}"/>
              </a:ext>
            </a:extLst>
          </p:cNvPr>
          <p:cNvGrpSpPr/>
          <p:nvPr userDrawn="1"/>
        </p:nvGrpSpPr>
        <p:grpSpPr>
          <a:xfrm>
            <a:off x="9840536" y="1351684"/>
            <a:ext cx="2134093" cy="5338222"/>
            <a:chOff x="9840536" y="168093"/>
            <a:chExt cx="2134093" cy="6521813"/>
          </a:xfrm>
        </p:grpSpPr>
        <p:sp>
          <p:nvSpPr>
            <p:cNvPr id="31" name="Half Frame 30">
              <a:extLst>
                <a:ext uri="{FF2B5EF4-FFF2-40B4-BE49-F238E27FC236}">
                  <a16:creationId xmlns:a16="http://schemas.microsoft.com/office/drawing/2014/main" id="{C1A5C2E1-65E1-4974-B1CE-5F9D7F20D4A2}"/>
                </a:ext>
              </a:extLst>
            </p:cNvPr>
            <p:cNvSpPr/>
            <p:nvPr userDrawn="1"/>
          </p:nvSpPr>
          <p:spPr>
            <a:xfrm rot="10800000">
              <a:off x="10153578" y="168093"/>
              <a:ext cx="1821051" cy="6521813"/>
            </a:xfrm>
            <a:prstGeom prst="halfFrame">
              <a:avLst>
                <a:gd name="adj1" fmla="val 11990"/>
                <a:gd name="adj2" fmla="val 12482"/>
              </a:avLst>
            </a:prstGeom>
            <a:solidFill>
              <a:srgbClr val="F5C000"/>
            </a:solidFill>
            <a:ln w="38100">
              <a:solidFill>
                <a:schemeClr val="bg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989ADC1-71F4-49B5-A3B8-D155077E6C6A}"/>
                </a:ext>
              </a:extLst>
            </p:cNvPr>
            <p:cNvSpPr/>
            <p:nvPr userDrawn="1"/>
          </p:nvSpPr>
          <p:spPr>
            <a:xfrm rot="16200000">
              <a:off x="9376921" y="1457937"/>
              <a:ext cx="2748280" cy="1821050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A4C1BC1-196B-4552-B70E-69419DF951CA}"/>
                </a:ext>
              </a:extLst>
            </p:cNvPr>
            <p:cNvSpPr txBox="1"/>
            <p:nvPr userDrawn="1"/>
          </p:nvSpPr>
          <p:spPr>
            <a:xfrm rot="19965327">
              <a:off x="10061193" y="1600950"/>
              <a:ext cx="1682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استنتج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" name="Graphic 28" descr="Lightbulb">
              <a:extLst>
                <a:ext uri="{FF2B5EF4-FFF2-40B4-BE49-F238E27FC236}">
                  <a16:creationId xmlns:a16="http://schemas.microsoft.com/office/drawing/2014/main" id="{EB3B419D-D3EF-489C-B143-F43B8C9F92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080097">
              <a:off x="10724021" y="2242348"/>
              <a:ext cx="914400" cy="914401"/>
            </a:xfrm>
            <a:prstGeom prst="rect">
              <a:avLst/>
            </a:prstGeom>
          </p:spPr>
        </p:pic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DB137-D3B3-481D-8486-425D328E64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6863" y="1245140"/>
            <a:ext cx="8689975" cy="533822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rgbClr val="414A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254BAC5-4DB9-4EB4-B88A-B04F9D395B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FB426A-E168-4D4C-83B5-FFAF966459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A85B059-A439-4205-8482-437FABD4E0F3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خلاص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3C1115-BF32-4BA1-BD21-4E7DE13B9F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BF204-8E64-4EAD-9DCE-CF5010EADEB8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E97D4-0C71-4049-A87C-4313C5ECCD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6925" y="-356260"/>
            <a:ext cx="8716487" cy="175754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5A9339D-1E9F-4F99-83B1-17711D2D8EE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72028" y="1757547"/>
            <a:ext cx="10961171" cy="460515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846FC264-CDAC-473F-9F68-6912E4BF6840}"/>
              </a:ext>
            </a:extLst>
          </p:cNvPr>
          <p:cNvSpPr/>
          <p:nvPr userDrawn="1"/>
        </p:nvSpPr>
        <p:spPr>
          <a:xfrm rot="10800000">
            <a:off x="10159132" y="1507967"/>
            <a:ext cx="1821051" cy="5120524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Half Frame 16">
            <a:extLst>
              <a:ext uri="{FF2B5EF4-FFF2-40B4-BE49-F238E27FC236}">
                <a16:creationId xmlns:a16="http://schemas.microsoft.com/office/drawing/2014/main" id="{C905C8FF-4534-4085-A1C8-622F3BA0B739}"/>
              </a:ext>
            </a:extLst>
          </p:cNvPr>
          <p:cNvSpPr/>
          <p:nvPr userDrawn="1"/>
        </p:nvSpPr>
        <p:spPr>
          <a:xfrm>
            <a:off x="211815" y="896938"/>
            <a:ext cx="1821051" cy="5792968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CC4B9EAD-0AD1-4E61-A597-775E0DACFE7D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0D3346-D1CA-4C5C-9C25-DCD67F4484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8D4E0FA-1C9B-4E96-8D43-FCD3E4DB0F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9FEFAB-B994-422D-9792-1FC813B838A7}"/>
              </a:ext>
            </a:extLst>
          </p:cNvPr>
          <p:cNvSpPr txBox="1"/>
          <p:nvPr userDrawn="1"/>
        </p:nvSpPr>
        <p:spPr>
          <a:xfrm>
            <a:off x="3558448" y="330506"/>
            <a:ext cx="48804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8FC37-D6B8-4C6B-8B49-08548E07148E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68" r:id="rId7"/>
    <p:sldLayoutId id="2147483669" r:id="rId8"/>
    <p:sldLayoutId id="2147483670" r:id="rId9"/>
  </p:sldLayoutIdLst>
  <p:transition spd="slow"/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DD4B9DC-D0D2-4CAA-8A37-6FDFF9D8F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44653" y="1451669"/>
            <a:ext cx="4232806" cy="3727526"/>
          </a:xfrm>
        </p:spPr>
        <p:txBody>
          <a:bodyPr>
            <a:normAutofit/>
          </a:bodyPr>
          <a:lstStyle/>
          <a:p>
            <a:r>
              <a:rPr lang="ar-SA" dirty="0"/>
              <a:t>قانون الأحوال الشخصية (2) المواريث </a:t>
            </a:r>
            <a:endParaRPr lang="ar-SY" dirty="0"/>
          </a:p>
          <a:p>
            <a:r>
              <a:rPr lang="en-US" dirty="0"/>
              <a:t>Personal Status Law (2)</a:t>
            </a:r>
          </a:p>
          <a:p>
            <a:endParaRPr lang="en-US" sz="1400" dirty="0"/>
          </a:p>
          <a:p>
            <a:r>
              <a:rPr lang="en-US" dirty="0"/>
              <a:t>FAM505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B52E-8DBC-499A-8D24-07601C740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6944" y="5437775"/>
            <a:ext cx="3556714" cy="1283278"/>
          </a:xfrm>
        </p:spPr>
        <p:txBody>
          <a:bodyPr>
            <a:normAutofit/>
          </a:bodyPr>
          <a:lstStyle/>
          <a:p>
            <a:r>
              <a:rPr lang="ar-SA" sz="2000" dirty="0"/>
              <a:t>الدكتور محمد حسان عوض</a:t>
            </a:r>
            <a:endParaRPr lang="ar-SY" sz="2000" dirty="0"/>
          </a:p>
          <a:p>
            <a:r>
              <a:rPr lang="ar-SA" sz="2000" dirty="0"/>
              <a:t>الدكتور عبد المنعم فارس سقا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818103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endParaRPr lang="ar-SY" dirty="0"/>
          </a:p>
          <a:p>
            <a:r>
              <a:rPr lang="ar-SY" dirty="0"/>
              <a:t>وذلك بأن تكون جميعها تقبل القسمة على عدد معين (ق.م.أ)، مثل: 1/8 و1/6</a:t>
            </a:r>
          </a:p>
          <a:p>
            <a:r>
              <a:rPr lang="ar-SY" dirty="0"/>
              <a:t>فالأصل هنا: أن نقسم أحد هذين المقامين</a:t>
            </a:r>
          </a:p>
          <a:p>
            <a:r>
              <a:rPr lang="ar-SY" dirty="0"/>
              <a:t> على القاسم المشترك لهما والناتج</a:t>
            </a:r>
          </a:p>
          <a:p>
            <a:r>
              <a:rPr lang="ar-SY" dirty="0"/>
              <a:t> عن قسمة أحدهما نضربه بكامل المقام الآخر، </a:t>
            </a:r>
            <a:endParaRPr lang="en-US" dirty="0"/>
          </a:p>
          <a:p>
            <a:r>
              <a:rPr lang="ar-SY" dirty="0"/>
              <a:t>والناتج هو أصل المسألة.</a:t>
            </a:r>
            <a:endParaRPr lang="en-US" dirty="0"/>
          </a:p>
          <a:p>
            <a:endParaRPr lang="ar-SY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31823"/>
              </p:ext>
            </p:extLst>
          </p:nvPr>
        </p:nvGraphicFramePr>
        <p:xfrm>
          <a:off x="1630981" y="2789028"/>
          <a:ext cx="3807293" cy="360606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850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2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564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1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بنت ابن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6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1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1/6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أم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1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1/4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زوج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ع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أخ لأب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عنصر نائب للنص 1">
            <a:extLst>
              <a:ext uri="{FF2B5EF4-FFF2-40B4-BE49-F238E27FC236}">
                <a16:creationId xmlns:a16="http://schemas.microsoft.com/office/drawing/2014/main" id="{AE8E919D-FB52-4607-869B-EFECF8CB96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9863" y="282575"/>
            <a:ext cx="6875462" cy="93980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ar-SY" dirty="0"/>
              <a:t>المبحث الثاني: كيفية استخراج أصل المسألة إن كان في المسألة فرض أو أكثر</a:t>
            </a:r>
            <a:endParaRPr lang="en-US" dirty="0"/>
          </a:p>
        </p:txBody>
      </p:sp>
      <p:sp>
        <p:nvSpPr>
          <p:cNvPr id="9" name="Rectangle: Top Corners Snipped 8">
            <a:extLst>
              <a:ext uri="{FF2B5EF4-FFF2-40B4-BE49-F238E27FC236}">
                <a16:creationId xmlns:a16="http://schemas.microsoft.com/office/drawing/2014/main" id="{A73A0465-59F5-4B46-A92F-A8323E9FD997}"/>
              </a:ext>
            </a:extLst>
          </p:cNvPr>
          <p:cNvSpPr/>
          <p:nvPr/>
        </p:nvSpPr>
        <p:spPr>
          <a:xfrm>
            <a:off x="7249484" y="1469849"/>
            <a:ext cx="4592640" cy="836342"/>
          </a:xfrm>
          <a:prstGeom prst="snip2SameRect">
            <a:avLst>
              <a:gd name="adj1" fmla="val 16667"/>
              <a:gd name="adj2" fmla="val 44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306000" marR="0" lvl="0" indent="-306000" algn="ct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3- إذا كانت المقامات متوافقة: </a:t>
            </a:r>
          </a:p>
        </p:txBody>
      </p:sp>
    </p:spTree>
    <p:extLst>
      <p:ext uri="{BB962C8B-B14F-4D97-AF65-F5344CB8AC3E}">
        <p14:creationId xmlns:p14="http://schemas.microsoft.com/office/powerpoint/2010/main" val="1218963182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endParaRPr lang="ar-SY" dirty="0"/>
          </a:p>
          <a:p>
            <a:r>
              <a:rPr lang="ar-SY" dirty="0"/>
              <a:t>وذلك بأن تكون غير متماثلة ولا متداخلة ولا متوافقة: مثل 1/3 و1/4 فبينهما تباين كما أنه لا يوجد</a:t>
            </a:r>
          </a:p>
          <a:p>
            <a:r>
              <a:rPr lang="ar-SY" dirty="0"/>
              <a:t> (</a:t>
            </a:r>
            <a:r>
              <a:rPr lang="ar-SY" dirty="0" err="1"/>
              <a:t>ق.م.أ</a:t>
            </a:r>
            <a:r>
              <a:rPr lang="ar-SY" dirty="0"/>
              <a:t>)، ففي هذه الحالة يُضرب أحدهما</a:t>
            </a:r>
          </a:p>
          <a:p>
            <a:r>
              <a:rPr lang="ar-SY" dirty="0"/>
              <a:t> بالآخر، ويكون الناتج هو أصل المسألة</a:t>
            </a:r>
          </a:p>
          <a:p>
            <a:r>
              <a:rPr lang="ar-SY" dirty="0"/>
              <a:t> إن لم يوجد ثمة مقامات أخرى.</a:t>
            </a:r>
            <a:endParaRPr lang="en-US" dirty="0"/>
          </a:p>
          <a:p>
            <a:r>
              <a:rPr lang="en-US" dirty="0"/>
              <a:t> </a:t>
            </a:r>
            <a:r>
              <a:rPr lang="ar-SY" dirty="0"/>
              <a:t>مثال: توفيت وتركت زوجاً وأماً وأخاً شقيقاً.</a:t>
            </a:r>
            <a:endParaRPr lang="en-US" dirty="0"/>
          </a:p>
          <a:p>
            <a:endParaRPr lang="ar-SY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081986"/>
              </p:ext>
            </p:extLst>
          </p:nvPr>
        </p:nvGraphicFramePr>
        <p:xfrm>
          <a:off x="1443789" y="2955423"/>
          <a:ext cx="3957722" cy="349350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972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854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Y" sz="240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876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tx1"/>
                          </a:solidFill>
                          <a:effectLst/>
                        </a:rPr>
                        <a:t>1/2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bg1"/>
                          </a:solidFill>
                          <a:effectLst/>
                        </a:rPr>
                        <a:t>زوج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54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tx1"/>
                          </a:solidFill>
                          <a:effectLst/>
                        </a:rPr>
                        <a:t>1/3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bg1"/>
                          </a:solidFill>
                          <a:effectLst/>
                        </a:rPr>
                        <a:t>أم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2400" b="1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54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tx1"/>
                          </a:solidFill>
                          <a:effectLst/>
                        </a:rPr>
                        <a:t>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bg1"/>
                          </a:solidFill>
                          <a:effectLst/>
                        </a:rPr>
                        <a:t>أخ شقيق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عنصر نائب للنص 1">
            <a:extLst>
              <a:ext uri="{FF2B5EF4-FFF2-40B4-BE49-F238E27FC236}">
                <a16:creationId xmlns:a16="http://schemas.microsoft.com/office/drawing/2014/main" id="{40597E57-3EF2-4286-BE81-FBC595A23D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09863" y="282575"/>
            <a:ext cx="6875462" cy="93980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ar-SY" dirty="0"/>
              <a:t>المبحث الثاني: كيفية استخراج أصل المسألة إن كان في المسألة فرض أو أكثر</a:t>
            </a:r>
            <a:endParaRPr lang="en-US" dirty="0"/>
          </a:p>
        </p:txBody>
      </p:sp>
      <p:sp>
        <p:nvSpPr>
          <p:cNvPr id="9" name="Rectangle: Top Corners Snipped 8">
            <a:extLst>
              <a:ext uri="{FF2B5EF4-FFF2-40B4-BE49-F238E27FC236}">
                <a16:creationId xmlns:a16="http://schemas.microsoft.com/office/drawing/2014/main" id="{7D21FB5B-E3CF-43BE-84A7-A9E5CB33B6B3}"/>
              </a:ext>
            </a:extLst>
          </p:cNvPr>
          <p:cNvSpPr/>
          <p:nvPr/>
        </p:nvSpPr>
        <p:spPr>
          <a:xfrm>
            <a:off x="7202592" y="1447385"/>
            <a:ext cx="4592640" cy="836342"/>
          </a:xfrm>
          <a:prstGeom prst="snip2SameRect">
            <a:avLst>
              <a:gd name="adj1" fmla="val 16667"/>
              <a:gd name="adj2" fmla="val 44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306000" marR="0" lvl="0" indent="-306000" algn="ct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4- إذا كانت المقامات متباينة: </a:t>
            </a:r>
          </a:p>
        </p:txBody>
      </p:sp>
    </p:spTree>
    <p:extLst>
      <p:ext uri="{BB962C8B-B14F-4D97-AF65-F5344CB8AC3E}">
        <p14:creationId xmlns:p14="http://schemas.microsoft.com/office/powerpoint/2010/main" val="930321853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135909" y="2147469"/>
            <a:ext cx="8386487" cy="51391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Y" sz="2400" b="1" dirty="0"/>
              <a:t>اختر الإجابة الصحيحة:</a:t>
            </a:r>
          </a:p>
          <a:p>
            <a:pPr lvl="0">
              <a:lnSpc>
                <a:spcPct val="150000"/>
              </a:lnSpc>
            </a:pPr>
            <a:r>
              <a:rPr lang="ar-SY" sz="2400" b="1" dirty="0"/>
              <a:t>1- أصل المسألة التي توفي فيها رجل عن ابن/5:</a:t>
            </a:r>
            <a:endParaRPr lang="en-US" sz="2400" dirty="0"/>
          </a:p>
          <a:p>
            <a:pPr marL="457200" lvl="0" indent="-457200">
              <a:lnSpc>
                <a:spcPct val="150000"/>
              </a:lnSpc>
              <a:buFont typeface="+mj-lt"/>
              <a:buAutoNum type="alphaUcPeriod"/>
            </a:pPr>
            <a:r>
              <a:rPr lang="ar-SY" sz="2400" dirty="0"/>
              <a:t>10.</a:t>
            </a:r>
            <a:endParaRPr lang="en-US" sz="2400" dirty="0"/>
          </a:p>
          <a:p>
            <a:pPr marL="457200" lvl="0" indent="-457200">
              <a:lnSpc>
                <a:spcPct val="150000"/>
              </a:lnSpc>
              <a:buFont typeface="+mj-lt"/>
              <a:buAutoNum type="alphaUcPeriod"/>
            </a:pPr>
            <a:r>
              <a:rPr lang="ar-SY" sz="2400" dirty="0"/>
              <a:t>5.</a:t>
            </a:r>
            <a:endParaRPr lang="en-US" sz="2400" dirty="0"/>
          </a:p>
          <a:p>
            <a:pPr marL="457200" lvl="0" indent="-457200">
              <a:lnSpc>
                <a:spcPct val="150000"/>
              </a:lnSpc>
              <a:buFont typeface="+mj-lt"/>
              <a:buAutoNum type="alphaUcPeriod"/>
            </a:pPr>
            <a:r>
              <a:rPr lang="ar-SY" sz="2400" dirty="0"/>
              <a:t>15.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lphaUcPeriod"/>
            </a:pPr>
            <a:r>
              <a:rPr lang="ar-SY" sz="2400" dirty="0"/>
              <a:t>كل ما سبق غير صحيح.</a:t>
            </a:r>
            <a:endParaRPr lang="en-US" sz="2400" dirty="0"/>
          </a:p>
          <a:p>
            <a:pPr lvl="0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555206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065570" y="1995069"/>
            <a:ext cx="8386487" cy="513918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2400" b="1" dirty="0"/>
              <a:t>اختر الإجابة الصحيحة:</a:t>
            </a:r>
          </a:p>
          <a:p>
            <a:pPr>
              <a:lnSpc>
                <a:spcPct val="200000"/>
              </a:lnSpc>
            </a:pPr>
            <a:r>
              <a:rPr lang="ar-SY" sz="2400" b="1" dirty="0"/>
              <a:t>2-أصل المسألة هو: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أقل عدد يقبل القسمة على جميع المقامات.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أصغر عدد يقبل القسمة على جميع المقامات.</a:t>
            </a:r>
            <a:endParaRPr lang="en-US" sz="2400" dirty="0"/>
          </a:p>
          <a:p>
            <a:pPr marL="457200" lvl="0" indent="-457200">
              <a:lnSpc>
                <a:spcPct val="200000"/>
              </a:lnSpc>
              <a:buFont typeface="+mj-lt"/>
              <a:buAutoNum type="alphaUcPeriod"/>
            </a:pPr>
            <a:r>
              <a:rPr lang="ar-SY" sz="2400" dirty="0"/>
              <a:t>أي عدد يقبل القسمة على جميع المقامات.</a:t>
            </a:r>
            <a:endParaRPr lang="en-US" sz="2400" dirty="0"/>
          </a:p>
          <a:p>
            <a:pPr lvl="0">
              <a:lnSpc>
                <a:spcPct val="200000"/>
              </a:lnSpc>
            </a:pP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155645689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طريقة حل المسائل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9051987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1780403" y="2815511"/>
            <a:ext cx="9233354" cy="3174471"/>
          </a:xfrm>
        </p:spPr>
        <p:txBody>
          <a:bodyPr>
            <a:normAutofit/>
          </a:bodyPr>
          <a:lstStyle/>
          <a:p>
            <a:pPr marL="2333625" indent="-2333625">
              <a:lnSpc>
                <a:spcPct val="200000"/>
              </a:lnSpc>
            </a:pPr>
            <a:r>
              <a:rPr lang="ar-SY" b="1" dirty="0"/>
              <a:t>المبحث التمهيدي: </a:t>
            </a:r>
            <a:r>
              <a:rPr lang="ar-SY" dirty="0"/>
              <a:t>مقدمات.</a:t>
            </a:r>
            <a:endParaRPr lang="en-US" dirty="0"/>
          </a:p>
          <a:p>
            <a:pPr marL="2333625" indent="-2333625">
              <a:lnSpc>
                <a:spcPct val="200000"/>
              </a:lnSpc>
            </a:pPr>
            <a:r>
              <a:rPr lang="ar-SY" b="1" dirty="0"/>
              <a:t>المبحث الأول: </a:t>
            </a:r>
            <a:r>
              <a:rPr lang="ar-SY" dirty="0"/>
              <a:t>كيفية استخراج أصل المسألة إن لم يكن في المسألة فرض.</a:t>
            </a:r>
            <a:endParaRPr lang="en-US" dirty="0"/>
          </a:p>
          <a:p>
            <a:pPr marL="2333625" indent="-2333625">
              <a:lnSpc>
                <a:spcPct val="200000"/>
              </a:lnSpc>
            </a:pPr>
            <a:r>
              <a:rPr lang="ar-SY" b="1" dirty="0"/>
              <a:t>المبحث الثاني: </a:t>
            </a:r>
            <a:r>
              <a:rPr lang="ar-SY" dirty="0"/>
              <a:t>كيفية استخراج أصل المسألة إن كان في المسألة فرض.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4875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التمهيدي: مقدمات</a:t>
            </a:r>
            <a:endParaRPr lang="en-US" dirty="0"/>
          </a:p>
        </p:txBody>
      </p:sp>
      <p:sp>
        <p:nvSpPr>
          <p:cNvPr id="4" name="Flowchart: Preparation 3">
            <a:extLst>
              <a:ext uri="{FF2B5EF4-FFF2-40B4-BE49-F238E27FC236}">
                <a16:creationId xmlns:a16="http://schemas.microsoft.com/office/drawing/2014/main" id="{223AC7EC-3DB4-4888-B971-4C566E2CC6EF}"/>
              </a:ext>
            </a:extLst>
          </p:cNvPr>
          <p:cNvSpPr/>
          <p:nvPr/>
        </p:nvSpPr>
        <p:spPr>
          <a:xfrm>
            <a:off x="833996" y="1735693"/>
            <a:ext cx="10546310" cy="4319419"/>
          </a:xfrm>
          <a:prstGeom prst="flowChartPreparat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justLow" rtl="1">
              <a:lnSpc>
                <a:spcPct val="200000"/>
              </a:lnSpc>
            </a:pPr>
            <a:r>
              <a:rPr lang="ar-SA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المراد بأصل المسألة: </a:t>
            </a: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 أقل عدد يقبل القسمة على جميع المقامات، أو هو اصغر عدد لأسهم التركة بحيث يمكن لكل صنف من الوارثين أخذ نصيبه منه دون كسر. </a:t>
            </a:r>
          </a:p>
          <a:p>
            <a:pPr algn="justLow" rtl="1">
              <a:lnSpc>
                <a:spcPct val="200000"/>
              </a:lnSpc>
            </a:pPr>
            <a:r>
              <a:rPr lang="ar-SA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والأصل ليس قيمة ثابتة، إذ لكل مسألة أصلها الخاص الذي يختلف بحسب أصناف الورثة فيها.</a:t>
            </a:r>
          </a:p>
        </p:txBody>
      </p:sp>
    </p:spTree>
    <p:extLst>
      <p:ext uri="{BB962C8B-B14F-4D97-AF65-F5344CB8AC3E}">
        <p14:creationId xmlns:p14="http://schemas.microsoft.com/office/powerpoint/2010/main" val="41559087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419818" y="80724"/>
            <a:ext cx="7538224" cy="13937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ar-SY" dirty="0"/>
              <a:t> المبحث الأول: كيفية استخراج أصل المسألة إن لم يكن في المسألة فرض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903251" y="1479279"/>
            <a:ext cx="10558540" cy="505603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</a:pPr>
            <a:r>
              <a:rPr lang="ar-SY" dirty="0">
                <a:solidFill>
                  <a:srgbClr val="0070C0"/>
                </a:solidFill>
              </a:rPr>
              <a:t> </a:t>
            </a:r>
            <a:r>
              <a:rPr lang="ar-SY" dirty="0"/>
              <a:t>إذا لم يكن في المسألة فرض، بل ورث جميع المستحقين للإرث حصصهم بالتعصيب فأصل المسألة هو عدد سهام الورثة ، أو عدد رؤوسهم.</a:t>
            </a:r>
          </a:p>
          <a:p>
            <a:pPr>
              <a:lnSpc>
                <a:spcPct val="200000"/>
              </a:lnSpc>
            </a:pPr>
            <a:r>
              <a:rPr lang="ar-SY" b="1" dirty="0">
                <a:solidFill>
                  <a:schemeClr val="accent2">
                    <a:lumMod val="50000"/>
                  </a:schemeClr>
                </a:solidFill>
              </a:rPr>
              <a:t>ولها حالتان: 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200000"/>
              </a:lnSpc>
            </a:pPr>
            <a:endParaRPr lang="ar-SY" dirty="0"/>
          </a:p>
          <a:p>
            <a:pPr marL="0" indent="0">
              <a:lnSpc>
                <a:spcPct val="200000"/>
              </a:lnSpc>
            </a:pPr>
            <a:endParaRPr lang="ar-SY" sz="1050" dirty="0"/>
          </a:p>
          <a:p>
            <a:pPr marL="0" indent="0">
              <a:lnSpc>
                <a:spcPct val="200000"/>
              </a:lnSpc>
            </a:pPr>
            <a:r>
              <a:rPr lang="ar-SY" dirty="0"/>
              <a:t>وهنا أصل المٍسألة هو عددهم.</a:t>
            </a:r>
          </a:p>
          <a:p>
            <a:pPr marL="514350" indent="-514350">
              <a:lnSpc>
                <a:spcPct val="200000"/>
              </a:lnSpc>
              <a:buAutoNum type="arabic1Minus"/>
            </a:pPr>
            <a:endParaRPr lang="ar-SY" sz="2800" dirty="0"/>
          </a:p>
          <a:p>
            <a:pPr marL="514350" indent="-514350">
              <a:lnSpc>
                <a:spcPct val="200000"/>
              </a:lnSpc>
              <a:buAutoNum type="arabic1Minus"/>
            </a:pPr>
            <a:endParaRPr lang="ar-SY" sz="2800" dirty="0"/>
          </a:p>
          <a:p>
            <a:pPr marL="514350" indent="-514350">
              <a:lnSpc>
                <a:spcPct val="200000"/>
              </a:lnSpc>
              <a:buAutoNum type="arabic1Minus"/>
            </a:pPr>
            <a:endParaRPr lang="ar-SY" sz="2800" dirty="0"/>
          </a:p>
          <a:p>
            <a:pPr marL="514350" indent="-514350">
              <a:lnSpc>
                <a:spcPct val="200000"/>
              </a:lnSpc>
              <a:buAutoNum type="arabic1Minus"/>
            </a:pPr>
            <a:endParaRPr lang="ar-SY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370197"/>
              </p:ext>
            </p:extLst>
          </p:nvPr>
        </p:nvGraphicFramePr>
        <p:xfrm>
          <a:off x="1260088" y="2821259"/>
          <a:ext cx="3962841" cy="334706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62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54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4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ع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أخ لأب /5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625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م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عم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-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: Top Corners Snipped 4">
            <a:extLst>
              <a:ext uri="{FF2B5EF4-FFF2-40B4-BE49-F238E27FC236}">
                <a16:creationId xmlns:a16="http://schemas.microsoft.com/office/drawing/2014/main" id="{10B6C50A-31B3-4837-B16F-74A8D2DDBAF0}"/>
              </a:ext>
            </a:extLst>
          </p:cNvPr>
          <p:cNvSpPr/>
          <p:nvPr/>
        </p:nvSpPr>
        <p:spPr>
          <a:xfrm>
            <a:off x="6869152" y="4174565"/>
            <a:ext cx="4592640" cy="836342"/>
          </a:xfrm>
          <a:prstGeom prst="snip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514350" marR="0" lvl="0" indent="-514350" algn="ctr" defTabSz="457200" rtl="1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AutoNum type="arabic1Minus"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أن يكون الورثة كلهم من الذكور فقط: </a:t>
            </a:r>
          </a:p>
        </p:txBody>
      </p:sp>
    </p:spTree>
    <p:extLst>
      <p:ext uri="{BB962C8B-B14F-4D97-AF65-F5344CB8AC3E}">
        <p14:creationId xmlns:p14="http://schemas.microsoft.com/office/powerpoint/2010/main" val="379311144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702344" y="-82104"/>
            <a:ext cx="6874931" cy="16245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ar-SY" dirty="0"/>
              <a:t> المبحث الأول: كيفية استخراج أصل المسألة إن لم يكن في المسألة فرض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501805" y="1489732"/>
            <a:ext cx="11123458" cy="5056034"/>
          </a:xfrm>
        </p:spPr>
        <p:txBody>
          <a:bodyPr>
            <a:normAutofit/>
          </a:bodyPr>
          <a:lstStyle/>
          <a:p>
            <a:pPr marL="0" indent="0"/>
            <a:endParaRPr lang="ar-SY" sz="2400" dirty="0"/>
          </a:p>
          <a:p>
            <a:pPr marL="0" indent="0"/>
            <a:endParaRPr lang="ar-SY" sz="1050" dirty="0"/>
          </a:p>
          <a:p>
            <a:pPr marL="0" indent="0"/>
            <a:r>
              <a:rPr lang="ar-SY" sz="2400" dirty="0"/>
              <a:t>وهنا أصل المٍسألة هو عددهم مع مراعاة أنَّ للذكر مثل حظ الأنثيين.</a:t>
            </a:r>
          </a:p>
          <a:p>
            <a:pPr marL="0" indent="0"/>
            <a:r>
              <a:rPr lang="ar-SY" sz="2400" b="1" dirty="0"/>
              <a:t>أمثلة:</a:t>
            </a:r>
            <a:endParaRPr lang="en-US" sz="2400" b="1" dirty="0"/>
          </a:p>
          <a:p>
            <a:pPr marL="0" indent="0"/>
            <a:endParaRPr lang="en-US" sz="2800" b="1" dirty="0"/>
          </a:p>
          <a:p>
            <a:pPr marL="514350" indent="-514350">
              <a:buAutoNum type="arabic1Minus"/>
            </a:pPr>
            <a:endParaRPr lang="ar-SY" sz="2800" dirty="0"/>
          </a:p>
          <a:p>
            <a:pPr marL="514350" indent="-514350">
              <a:buAutoNum type="arabic1Minus"/>
            </a:pPr>
            <a:endParaRPr lang="ar-SY" sz="2800" dirty="0"/>
          </a:p>
          <a:p>
            <a:pPr marL="514350" indent="-514350">
              <a:buAutoNum type="arabic1Minus"/>
            </a:pPr>
            <a:endParaRPr lang="ar-SY" sz="2800" dirty="0"/>
          </a:p>
          <a:p>
            <a:pPr marL="514350" indent="-514350">
              <a:buAutoNum type="arabic1Minus"/>
            </a:pPr>
            <a:endParaRPr lang="ar-SY" sz="2800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27474"/>
              </p:ext>
            </p:extLst>
          </p:nvPr>
        </p:nvGraphicFramePr>
        <p:xfrm>
          <a:off x="1078813" y="3429000"/>
          <a:ext cx="4530249" cy="311676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31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4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892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892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tx1"/>
                          </a:solidFill>
                          <a:effectLst/>
                        </a:rPr>
                        <a:t>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أخ لأب /5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10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892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أخت لأب/5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5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457355"/>
              </p:ext>
            </p:extLst>
          </p:nvPr>
        </p:nvGraphicFramePr>
        <p:xfrm>
          <a:off x="5890660" y="3429000"/>
          <a:ext cx="4530249" cy="319737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73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79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79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solidFill>
                            <a:schemeClr val="tx1"/>
                          </a:solidFill>
                          <a:effectLst/>
                        </a:rPr>
                        <a:t>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ابن /2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579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بنت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: Top Corners Snipped 6">
            <a:extLst>
              <a:ext uri="{FF2B5EF4-FFF2-40B4-BE49-F238E27FC236}">
                <a16:creationId xmlns:a16="http://schemas.microsoft.com/office/drawing/2014/main" id="{BDA533E7-8F6B-4BFE-A3EE-42189D0F4747}"/>
              </a:ext>
            </a:extLst>
          </p:cNvPr>
          <p:cNvSpPr/>
          <p:nvPr/>
        </p:nvSpPr>
        <p:spPr>
          <a:xfrm>
            <a:off x="6898787" y="1554085"/>
            <a:ext cx="4592640" cy="836342"/>
          </a:xfrm>
          <a:prstGeom prst="snip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514350" marR="0" lvl="0" indent="-514350" algn="ctr" defTabSz="457200" rtl="1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+mj-cs"/>
              <a:buAutoNum type="arabic1Minus" startAt="2"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أن يكون الورثة من الذكور والإناث.</a:t>
            </a:r>
          </a:p>
        </p:txBody>
      </p:sp>
    </p:spTree>
    <p:extLst>
      <p:ext uri="{BB962C8B-B14F-4D97-AF65-F5344CB8AC3E}">
        <p14:creationId xmlns:p14="http://schemas.microsoft.com/office/powerpoint/2010/main" val="115425396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ar-SY" dirty="0"/>
              <a:t>المبحث الثاني: كيفية استخراج أصل المسألة إن كان في المسألة فرض أو أكثر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C90A4-175F-41FA-AECA-2EF40C5C5B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أولاً- إذا كان في الورثة صاحب فرض واحد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802888" y="2321866"/>
            <a:ext cx="10846806" cy="4336108"/>
          </a:xfrm>
        </p:spPr>
        <p:txBody>
          <a:bodyPr>
            <a:normAutofit/>
          </a:bodyPr>
          <a:lstStyle/>
          <a:p>
            <a:r>
              <a:rPr lang="ar-SY" dirty="0"/>
              <a:t>سواء أكان منفرداً، أم كان معه بعض العصبات [كالبنت وحدها - أو كأب مع ابن] .</a:t>
            </a:r>
            <a:endParaRPr lang="en-US" dirty="0"/>
          </a:p>
          <a:p>
            <a:r>
              <a:rPr lang="ar-SY" b="1" dirty="0"/>
              <a:t>فأصل المسألة هنا </a:t>
            </a:r>
            <a:r>
              <a:rPr lang="ar-SY" dirty="0"/>
              <a:t>هو مقام فرض صاحب الفرض، فيُعطى حصته منه ثم يقسم الباقي بين العصبات على قدر سهامهم.</a:t>
            </a:r>
          </a:p>
          <a:p>
            <a:r>
              <a:rPr lang="ar-SY" b="1" dirty="0"/>
              <a:t>مثال: </a:t>
            </a:r>
            <a:r>
              <a:rPr lang="ar-SY" dirty="0"/>
              <a:t>توفي عن: أب وابن ، في مثال الأب مع الابن: </a:t>
            </a:r>
          </a:p>
          <a:p>
            <a:r>
              <a:rPr lang="ar-SY" dirty="0"/>
              <a:t>أصل المسألة هو 6؛ لأنَّ فرض الأب هنا هو 1/6.</a:t>
            </a:r>
          </a:p>
          <a:p>
            <a:r>
              <a:rPr lang="ar-SY" dirty="0"/>
              <a:t> فله سهم، وللابن خمسة.</a:t>
            </a:r>
          </a:p>
        </p:txBody>
      </p: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549781"/>
              </p:ext>
            </p:extLst>
          </p:nvPr>
        </p:nvGraphicFramePr>
        <p:xfrm>
          <a:off x="1204332" y="3646450"/>
          <a:ext cx="4313065" cy="302342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503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0582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0" dirty="0">
                          <a:effectLst/>
                        </a:rPr>
                        <a:t>6</a:t>
                      </a:r>
                      <a:endParaRPr lang="en-US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80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1/6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أب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80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ع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ابن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5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17120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ar-SY" dirty="0"/>
              <a:t>المبحث الثاني: كيفية استخراج أصل المسألة إن كان في المسألة فرض أو أكثر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D75ABD-018E-44E9-BC50-2CC9C5EC24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ثانياً- إذا كان في الورثة عدد من أصحاب الفروض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وهنا لهذه الصورة عدة حالات: </a:t>
            </a:r>
            <a:endParaRPr lang="en-US" b="1" dirty="0"/>
          </a:p>
          <a:p>
            <a:endParaRPr lang="ar-SY" b="1" dirty="0"/>
          </a:p>
          <a:p>
            <a:endParaRPr lang="ar-SY" b="1" dirty="0"/>
          </a:p>
          <a:p>
            <a:r>
              <a:rPr lang="ar-SY" b="1" dirty="0"/>
              <a:t>مثل: </a:t>
            </a:r>
            <a:r>
              <a:rPr lang="ar-SY" dirty="0"/>
              <a:t>(1/6 و 1/6)   أو   (2/3 و 1/3)   أو   (1/2 و 1/2).</a:t>
            </a:r>
            <a:endParaRPr lang="en-US" dirty="0"/>
          </a:p>
          <a:p>
            <a:r>
              <a:rPr lang="ar-SY" dirty="0"/>
              <a:t>فمقام أحد المتماثلات هو أصل المسألة.</a:t>
            </a:r>
            <a:endParaRPr lang="en-US" dirty="0"/>
          </a:p>
          <a:p>
            <a:r>
              <a:rPr lang="ar-SY" dirty="0"/>
              <a:t>مثال: توفيت عن زوج وأخت لأب. </a:t>
            </a:r>
            <a:endParaRPr lang="en-US" dirty="0"/>
          </a:p>
          <a:p>
            <a:endParaRPr lang="ar-SY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778428"/>
              </p:ext>
            </p:extLst>
          </p:nvPr>
        </p:nvGraphicFramePr>
        <p:xfrm>
          <a:off x="1326996" y="3429000"/>
          <a:ext cx="4139370" cy="302197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038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732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326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زوج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blipFill dpi="0" rotWithShape="1">
                      <a:blip r:embed="rId2">
                        <a:alphaModFix amt="47000"/>
                      </a:blip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7326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أخت لأب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blipFill dpi="0" rotWithShape="1">
                      <a:blip r:embed="rId2">
                        <a:alphaModFix amt="47000"/>
                      </a:blip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5B6C32DC-B025-46D2-86FA-5D461EA20AFC}"/>
              </a:ext>
            </a:extLst>
          </p:cNvPr>
          <p:cNvSpPr/>
          <p:nvPr/>
        </p:nvSpPr>
        <p:spPr>
          <a:xfrm>
            <a:off x="7057054" y="3148653"/>
            <a:ext cx="4592640" cy="836342"/>
          </a:xfrm>
          <a:prstGeom prst="snip2SameRect">
            <a:avLst>
              <a:gd name="adj1" fmla="val 16667"/>
              <a:gd name="adj2" fmla="val 44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306000" marR="0" lvl="0" indent="-306000" algn="ct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ar-SY" sz="2200" b="0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1- </a:t>
            </a: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إذا كانت المقامات متماثلة. 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855D5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61426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497870" y="81574"/>
            <a:ext cx="7242921" cy="13196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ar-SY" dirty="0"/>
              <a:t>المبحث الثاني: كيفية استخراج أصل المسألة إن كان في المسألة فرض أو أكثر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780586" y="1720392"/>
            <a:ext cx="11025226" cy="505603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ar-SY" dirty="0"/>
          </a:p>
          <a:p>
            <a:pPr marL="0" indent="0">
              <a:lnSpc>
                <a:spcPct val="200000"/>
              </a:lnSpc>
            </a:pPr>
            <a:r>
              <a:rPr lang="ar-SY" dirty="0"/>
              <a:t>وذلك بأن يكون بعضها أكبر من بعض ويكون الأكبر منها قابلاً للقسمة على الأصغر. مثل: (1/2 و 1/8) أو (1/6 و 1/3) في هذه الحالة: يُؤخذ المقام الأكبر الذي يدخل فيه غيره، فيكون أصلاً للمسألة.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ar-SY" b="1" dirty="0"/>
              <a:t>مثال: </a:t>
            </a:r>
            <a:r>
              <a:rPr lang="ar-SY" dirty="0"/>
              <a:t>توفي وترك بنتاً وأماً وأباً. </a:t>
            </a: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136479"/>
              </p:ext>
            </p:extLst>
          </p:nvPr>
        </p:nvGraphicFramePr>
        <p:xfrm>
          <a:off x="1005313" y="3562815"/>
          <a:ext cx="3914076" cy="302755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63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143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 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6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37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1/2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بنت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3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37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1/6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أم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37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1/6+ع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أب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Y" sz="2400" b="1" dirty="0">
                          <a:effectLst/>
                        </a:rPr>
                        <a:t>1+1</a:t>
                      </a:r>
                      <a:endParaRPr lang="en-US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DEF16E3A-4075-48B4-9F3E-7F47CD15C3A4}"/>
              </a:ext>
            </a:extLst>
          </p:cNvPr>
          <p:cNvSpPr/>
          <p:nvPr/>
        </p:nvSpPr>
        <p:spPr>
          <a:xfrm>
            <a:off x="7190869" y="1576333"/>
            <a:ext cx="4592640" cy="836342"/>
          </a:xfrm>
          <a:prstGeom prst="snip2SameRect">
            <a:avLst>
              <a:gd name="adj1" fmla="val 16667"/>
              <a:gd name="adj2" fmla="val 44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marL="306000" marR="0" lvl="0" indent="-306000" algn="ct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rgbClr val="855D5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2- إذا كانت المقامات متداخلة: </a:t>
            </a:r>
          </a:p>
        </p:txBody>
      </p:sp>
    </p:spTree>
    <p:extLst>
      <p:ext uri="{BB962C8B-B14F-4D97-AF65-F5344CB8AC3E}">
        <p14:creationId xmlns:p14="http://schemas.microsoft.com/office/powerpoint/2010/main" val="397925760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ividendVTI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455B2D-BAB7-438A-85DA-0266A24CB79F}">
  <ds:schemaRefs>
    <ds:schemaRef ds:uri="http://purl.org/dc/dcmitype/"/>
    <ds:schemaRef ds:uri="16c05727-aa75-4e4a-9b5f-8a80a1165891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{EF5A84C8-6E47-4BA8-A626-2C183E30E3FB}tf11964407_win32</Template>
  <TotalTime>1332</TotalTime>
  <Words>745</Words>
  <Application>Microsoft Office PowerPoint</Application>
  <PresentationFormat>Widescreen</PresentationFormat>
  <Paragraphs>162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Franklin Gothic Book</vt:lpstr>
      <vt:lpstr>Franklin Gothic Demi</vt:lpstr>
      <vt:lpstr>Gill Sans MT</vt:lpstr>
      <vt:lpstr>Times New Roman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Roula Sulaiman</dc:creator>
  <cp:lastModifiedBy>Meray</cp:lastModifiedBy>
  <cp:revision>107</cp:revision>
  <dcterms:created xsi:type="dcterms:W3CDTF">2020-10-27T07:33:32Z</dcterms:created>
  <dcterms:modified xsi:type="dcterms:W3CDTF">2022-09-05T11:05:02Z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