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handoutMasterIdLst>
    <p:handoutMasterId r:id="rId19"/>
  </p:handoutMasterIdLst>
  <p:sldIdLst>
    <p:sldId id="257" r:id="rId5"/>
    <p:sldId id="354" r:id="rId6"/>
    <p:sldId id="355" r:id="rId7"/>
    <p:sldId id="356" r:id="rId8"/>
    <p:sldId id="357" r:id="rId9"/>
    <p:sldId id="358" r:id="rId10"/>
    <p:sldId id="359" r:id="rId11"/>
    <p:sldId id="360" r:id="rId12"/>
    <p:sldId id="361" r:id="rId13"/>
    <p:sldId id="362" r:id="rId14"/>
    <p:sldId id="363" r:id="rId15"/>
    <p:sldId id="364" r:id="rId16"/>
    <p:sldId id="3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BCAC23-03D1-483E-9B50-9B11CBFD7485}"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B8ABC122-B966-4A26-BA83-35E39BB5F610}">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1- الوفاء: يشترط لإعمال دفع غير المستحق أن يكون هناك وفاء تلحق به صفة التصرف القانوني، ويخضع تبعاً لذلك للقواعد العامة في إثبات التصرفات القانونية.</a:t>
          </a:r>
          <a:endParaRPr lang="ar-SY" sz="2200" dirty="0">
            <a:solidFill>
              <a:schemeClr val="tx1"/>
            </a:solidFill>
            <a:latin typeface="Arial" panose="020B0604020202020204" pitchFamily="34" charset="0"/>
            <a:cs typeface="Arial" panose="020B0604020202020204" pitchFamily="34" charset="0"/>
          </a:endParaRPr>
        </a:p>
      </dgm:t>
    </dgm:pt>
    <dgm:pt modelId="{CE648BB2-D5C4-4230-A037-47AA255BBCE7}" type="parTrans" cxnId="{A9043343-2A04-4F01-9FB1-AB61B00C3AFF}">
      <dgm:prSet/>
      <dgm:spPr/>
      <dgm:t>
        <a:bodyPr/>
        <a:lstStyle/>
        <a:p>
          <a:pPr algn="justLow"/>
          <a:endParaRPr lang="en-US"/>
        </a:p>
      </dgm:t>
    </dgm:pt>
    <dgm:pt modelId="{4FC14701-0AD4-48A8-9A4A-18DD853F2E60}" type="sibTrans" cxnId="{A9043343-2A04-4F01-9FB1-AB61B00C3AFF}">
      <dgm:prSet/>
      <dgm:spPr/>
      <dgm:t>
        <a:bodyPr/>
        <a:lstStyle/>
        <a:p>
          <a:pPr algn="justLow"/>
          <a:endParaRPr lang="en-US"/>
        </a:p>
      </dgm:t>
    </dgm:pt>
    <dgm:pt modelId="{BB3E168A-9B8E-45C4-910D-E8FE9611CF1E}">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عدم وجود الدين: ويعدّ الدين غير موجود في عدة حالات، أولها، إذا كان الدين غير موجود وقت الوفاء، وثانيها، إذا كان الدين مؤجل الاستحقاق، وثالثها، إذا كان الدين مستحقاً وقت الوفاء ثم أصبح غير مستحق بأثر رجعي.</a:t>
          </a:r>
          <a:endParaRPr lang="ar-SY" sz="2200" dirty="0">
            <a:solidFill>
              <a:schemeClr val="tx1"/>
            </a:solidFill>
            <a:latin typeface="Arial" panose="020B0604020202020204" pitchFamily="34" charset="0"/>
            <a:cs typeface="Arial" panose="020B0604020202020204" pitchFamily="34" charset="0"/>
          </a:endParaRPr>
        </a:p>
      </dgm:t>
    </dgm:pt>
    <dgm:pt modelId="{9F761BC2-D9BC-43CF-8D2F-DCF26AB86DDF}" type="parTrans" cxnId="{B0C83199-EE22-4881-9B45-3220998600BF}">
      <dgm:prSet/>
      <dgm:spPr/>
      <dgm:t>
        <a:bodyPr/>
        <a:lstStyle/>
        <a:p>
          <a:pPr algn="justLow"/>
          <a:endParaRPr lang="en-US"/>
        </a:p>
      </dgm:t>
    </dgm:pt>
    <dgm:pt modelId="{2D88A837-0C57-4FE8-A355-F3C8E8BE387C}" type="sibTrans" cxnId="{B0C83199-EE22-4881-9B45-3220998600BF}">
      <dgm:prSet/>
      <dgm:spPr/>
      <dgm:t>
        <a:bodyPr/>
        <a:lstStyle/>
        <a:p>
          <a:pPr algn="justLow"/>
          <a:endParaRPr lang="en-US"/>
        </a:p>
      </dgm:t>
    </dgm:pt>
    <dgm:pt modelId="{7283673D-DA61-46E4-9B63-C7651C8B1B2D}">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3- غلط الموفي: يجب أن يتم وفاء الدين غير المستحق نتيجة غلط وقع فيه الموفي جعله يعتقد أنه ملزم بالوفاء، على الرغم من كونه غير ملزم. </a:t>
          </a:r>
          <a:endParaRPr lang="ar-SY" sz="2200" dirty="0">
            <a:solidFill>
              <a:schemeClr val="tx1"/>
            </a:solidFill>
            <a:latin typeface="Arial" panose="020B0604020202020204" pitchFamily="34" charset="0"/>
            <a:cs typeface="Arial" panose="020B0604020202020204" pitchFamily="34" charset="0"/>
          </a:endParaRPr>
        </a:p>
      </dgm:t>
    </dgm:pt>
    <dgm:pt modelId="{6562BFAA-1B97-4396-AA7E-22AFBEA04621}" type="parTrans" cxnId="{B4A3F597-F9DC-48D6-9446-4B1781C4B3F9}">
      <dgm:prSet/>
      <dgm:spPr/>
      <dgm:t>
        <a:bodyPr/>
        <a:lstStyle/>
        <a:p>
          <a:pPr algn="justLow"/>
          <a:endParaRPr lang="en-US"/>
        </a:p>
      </dgm:t>
    </dgm:pt>
    <dgm:pt modelId="{0F58BFF1-5E2E-4756-B01B-F1DC13A8E215}" type="sibTrans" cxnId="{B4A3F597-F9DC-48D6-9446-4B1781C4B3F9}">
      <dgm:prSet/>
      <dgm:spPr/>
      <dgm:t>
        <a:bodyPr/>
        <a:lstStyle/>
        <a:p>
          <a:pPr algn="justLow"/>
          <a:endParaRPr lang="en-US"/>
        </a:p>
      </dgm:t>
    </dgm:pt>
    <dgm:pt modelId="{86078C41-E8A6-4656-94AD-480435FAD060}" type="pres">
      <dgm:prSet presAssocID="{A2BCAC23-03D1-483E-9B50-9B11CBFD7485}" presName="linear" presStyleCnt="0">
        <dgm:presLayoutVars>
          <dgm:dir val="rev"/>
          <dgm:animLvl val="lvl"/>
          <dgm:resizeHandles val="exact"/>
        </dgm:presLayoutVars>
      </dgm:prSet>
      <dgm:spPr/>
    </dgm:pt>
    <dgm:pt modelId="{DF6203D3-8812-4CA6-96D1-A5772734F81E}" type="pres">
      <dgm:prSet presAssocID="{B8ABC122-B966-4A26-BA83-35E39BB5F610}" presName="parentLin" presStyleCnt="0"/>
      <dgm:spPr/>
    </dgm:pt>
    <dgm:pt modelId="{A86AE49D-589A-4B37-A5C4-E176755031AD}" type="pres">
      <dgm:prSet presAssocID="{B8ABC122-B966-4A26-BA83-35E39BB5F610}" presName="parentLeftMargin" presStyleLbl="node1" presStyleIdx="0" presStyleCnt="3"/>
      <dgm:spPr/>
    </dgm:pt>
    <dgm:pt modelId="{C4F7E272-CD09-46A0-8A00-3AF4B6F68AB1}" type="pres">
      <dgm:prSet presAssocID="{B8ABC122-B966-4A26-BA83-35E39BB5F610}" presName="parentText" presStyleLbl="node1" presStyleIdx="0" presStyleCnt="3" custScaleX="142857">
        <dgm:presLayoutVars>
          <dgm:chMax val="0"/>
          <dgm:bulletEnabled val="1"/>
        </dgm:presLayoutVars>
      </dgm:prSet>
      <dgm:spPr/>
    </dgm:pt>
    <dgm:pt modelId="{E9EDB822-4C93-49F1-9CF8-60E25EAA882D}" type="pres">
      <dgm:prSet presAssocID="{B8ABC122-B966-4A26-BA83-35E39BB5F610}" presName="negativeSpace" presStyleCnt="0"/>
      <dgm:spPr/>
    </dgm:pt>
    <dgm:pt modelId="{338C03B4-AB7F-4138-BFEA-73D856DE23C0}" type="pres">
      <dgm:prSet presAssocID="{B8ABC122-B966-4A26-BA83-35E39BB5F610}" presName="childText" presStyleLbl="conFgAcc1" presStyleIdx="0" presStyleCnt="3">
        <dgm:presLayoutVars>
          <dgm:bulletEnabled val="1"/>
        </dgm:presLayoutVars>
      </dgm:prSet>
      <dgm:spPr/>
    </dgm:pt>
    <dgm:pt modelId="{2BAF03AB-3704-4A3A-AE4B-DDDA31190275}" type="pres">
      <dgm:prSet presAssocID="{4FC14701-0AD4-48A8-9A4A-18DD853F2E60}" presName="spaceBetweenRectangles" presStyleCnt="0"/>
      <dgm:spPr/>
    </dgm:pt>
    <dgm:pt modelId="{2C956B60-E0CE-46C9-B3A2-73BBE700F254}" type="pres">
      <dgm:prSet presAssocID="{BB3E168A-9B8E-45C4-910D-E8FE9611CF1E}" presName="parentLin" presStyleCnt="0"/>
      <dgm:spPr/>
    </dgm:pt>
    <dgm:pt modelId="{E419D4E6-5766-4FB8-BCA9-85964FD07D98}" type="pres">
      <dgm:prSet presAssocID="{BB3E168A-9B8E-45C4-910D-E8FE9611CF1E}" presName="parentLeftMargin" presStyleLbl="node1" presStyleIdx="0" presStyleCnt="3"/>
      <dgm:spPr/>
    </dgm:pt>
    <dgm:pt modelId="{FB48D86B-9F83-45DF-9ECF-331CBC1221A3}" type="pres">
      <dgm:prSet presAssocID="{BB3E168A-9B8E-45C4-910D-E8FE9611CF1E}" presName="parentText" presStyleLbl="node1" presStyleIdx="1" presStyleCnt="3" custScaleX="142857">
        <dgm:presLayoutVars>
          <dgm:chMax val="0"/>
          <dgm:bulletEnabled val="1"/>
        </dgm:presLayoutVars>
      </dgm:prSet>
      <dgm:spPr/>
    </dgm:pt>
    <dgm:pt modelId="{3E9E0945-98F9-4022-B160-1CDA097B5888}" type="pres">
      <dgm:prSet presAssocID="{BB3E168A-9B8E-45C4-910D-E8FE9611CF1E}" presName="negativeSpace" presStyleCnt="0"/>
      <dgm:spPr/>
    </dgm:pt>
    <dgm:pt modelId="{50BAAC16-355E-4774-87B5-6D722883E5B8}" type="pres">
      <dgm:prSet presAssocID="{BB3E168A-9B8E-45C4-910D-E8FE9611CF1E}" presName="childText" presStyleLbl="conFgAcc1" presStyleIdx="1" presStyleCnt="3">
        <dgm:presLayoutVars>
          <dgm:bulletEnabled val="1"/>
        </dgm:presLayoutVars>
      </dgm:prSet>
      <dgm:spPr/>
    </dgm:pt>
    <dgm:pt modelId="{E1826107-F2D6-49F7-9A80-281BFF093DFF}" type="pres">
      <dgm:prSet presAssocID="{2D88A837-0C57-4FE8-A355-F3C8E8BE387C}" presName="spaceBetweenRectangles" presStyleCnt="0"/>
      <dgm:spPr/>
    </dgm:pt>
    <dgm:pt modelId="{FC98181E-3509-41B1-AACC-F0D93213D392}" type="pres">
      <dgm:prSet presAssocID="{7283673D-DA61-46E4-9B63-C7651C8B1B2D}" presName="parentLin" presStyleCnt="0"/>
      <dgm:spPr/>
    </dgm:pt>
    <dgm:pt modelId="{3EC03446-B316-4A66-BE5B-AE4A529D8ACB}" type="pres">
      <dgm:prSet presAssocID="{7283673D-DA61-46E4-9B63-C7651C8B1B2D}" presName="parentLeftMargin" presStyleLbl="node1" presStyleIdx="1" presStyleCnt="3"/>
      <dgm:spPr/>
    </dgm:pt>
    <dgm:pt modelId="{0D6B7AB0-B8B6-4B30-95CA-8CF0106808EF}" type="pres">
      <dgm:prSet presAssocID="{7283673D-DA61-46E4-9B63-C7651C8B1B2D}" presName="parentText" presStyleLbl="node1" presStyleIdx="2" presStyleCnt="3" custScaleX="142857">
        <dgm:presLayoutVars>
          <dgm:chMax val="0"/>
          <dgm:bulletEnabled val="1"/>
        </dgm:presLayoutVars>
      </dgm:prSet>
      <dgm:spPr/>
    </dgm:pt>
    <dgm:pt modelId="{C2E488B3-2E2E-424C-9585-09F02EC6578C}" type="pres">
      <dgm:prSet presAssocID="{7283673D-DA61-46E4-9B63-C7651C8B1B2D}" presName="negativeSpace" presStyleCnt="0"/>
      <dgm:spPr/>
    </dgm:pt>
    <dgm:pt modelId="{E957623A-46BC-4F93-92E9-504AB9FB1CDA}" type="pres">
      <dgm:prSet presAssocID="{7283673D-DA61-46E4-9B63-C7651C8B1B2D}" presName="childText" presStyleLbl="conFgAcc1" presStyleIdx="2" presStyleCnt="3">
        <dgm:presLayoutVars>
          <dgm:bulletEnabled val="1"/>
        </dgm:presLayoutVars>
      </dgm:prSet>
      <dgm:spPr/>
    </dgm:pt>
  </dgm:ptLst>
  <dgm:cxnLst>
    <dgm:cxn modelId="{0F162638-3262-480D-ACA1-B315EDED5FDB}" type="presOf" srcId="{7283673D-DA61-46E4-9B63-C7651C8B1B2D}" destId="{3EC03446-B316-4A66-BE5B-AE4A529D8ACB}" srcOrd="0" destOrd="0" presId="urn:microsoft.com/office/officeart/2005/8/layout/list1"/>
    <dgm:cxn modelId="{A9043343-2A04-4F01-9FB1-AB61B00C3AFF}" srcId="{A2BCAC23-03D1-483E-9B50-9B11CBFD7485}" destId="{B8ABC122-B966-4A26-BA83-35E39BB5F610}" srcOrd="0" destOrd="0" parTransId="{CE648BB2-D5C4-4230-A037-47AA255BBCE7}" sibTransId="{4FC14701-0AD4-48A8-9A4A-18DD853F2E60}"/>
    <dgm:cxn modelId="{D41EFE75-29A3-4D84-A7C7-C07208273FB1}" type="presOf" srcId="{B8ABC122-B966-4A26-BA83-35E39BB5F610}" destId="{C4F7E272-CD09-46A0-8A00-3AF4B6F68AB1}" srcOrd="1" destOrd="0" presId="urn:microsoft.com/office/officeart/2005/8/layout/list1"/>
    <dgm:cxn modelId="{D3B92B80-1F1D-42DE-B36C-4B4034227773}" type="presOf" srcId="{BB3E168A-9B8E-45C4-910D-E8FE9611CF1E}" destId="{FB48D86B-9F83-45DF-9ECF-331CBC1221A3}" srcOrd="1" destOrd="0" presId="urn:microsoft.com/office/officeart/2005/8/layout/list1"/>
    <dgm:cxn modelId="{E90F8D8A-353E-4301-8708-BC2C9C124C32}" type="presOf" srcId="{B8ABC122-B966-4A26-BA83-35E39BB5F610}" destId="{A86AE49D-589A-4B37-A5C4-E176755031AD}" srcOrd="0" destOrd="0" presId="urn:microsoft.com/office/officeart/2005/8/layout/list1"/>
    <dgm:cxn modelId="{B4A3F597-F9DC-48D6-9446-4B1781C4B3F9}" srcId="{A2BCAC23-03D1-483E-9B50-9B11CBFD7485}" destId="{7283673D-DA61-46E4-9B63-C7651C8B1B2D}" srcOrd="2" destOrd="0" parTransId="{6562BFAA-1B97-4396-AA7E-22AFBEA04621}" sibTransId="{0F58BFF1-5E2E-4756-B01B-F1DC13A8E215}"/>
    <dgm:cxn modelId="{B0C83199-EE22-4881-9B45-3220998600BF}" srcId="{A2BCAC23-03D1-483E-9B50-9B11CBFD7485}" destId="{BB3E168A-9B8E-45C4-910D-E8FE9611CF1E}" srcOrd="1" destOrd="0" parTransId="{9F761BC2-D9BC-43CF-8D2F-DCF26AB86DDF}" sibTransId="{2D88A837-0C57-4FE8-A355-F3C8E8BE387C}"/>
    <dgm:cxn modelId="{863334DE-8A6C-469D-81D0-09FC564B0378}" type="presOf" srcId="{A2BCAC23-03D1-483E-9B50-9B11CBFD7485}" destId="{86078C41-E8A6-4656-94AD-480435FAD060}" srcOrd="0" destOrd="0" presId="urn:microsoft.com/office/officeart/2005/8/layout/list1"/>
    <dgm:cxn modelId="{4F9A36F6-EB15-46BB-A495-06866F86EC98}" type="presOf" srcId="{7283673D-DA61-46E4-9B63-C7651C8B1B2D}" destId="{0D6B7AB0-B8B6-4B30-95CA-8CF0106808EF}" srcOrd="1" destOrd="0" presId="urn:microsoft.com/office/officeart/2005/8/layout/list1"/>
    <dgm:cxn modelId="{83F288F6-F5B4-4F0C-908C-D1E1950031CB}" type="presOf" srcId="{BB3E168A-9B8E-45C4-910D-E8FE9611CF1E}" destId="{E419D4E6-5766-4FB8-BCA9-85964FD07D98}" srcOrd="0" destOrd="0" presId="urn:microsoft.com/office/officeart/2005/8/layout/list1"/>
    <dgm:cxn modelId="{492BFCDA-3C9F-4CCC-A420-7F50AB696E8B}" type="presParOf" srcId="{86078C41-E8A6-4656-94AD-480435FAD060}" destId="{DF6203D3-8812-4CA6-96D1-A5772734F81E}" srcOrd="0" destOrd="0" presId="urn:microsoft.com/office/officeart/2005/8/layout/list1"/>
    <dgm:cxn modelId="{9A4AA1F7-65CC-46C5-99C2-137A5FFE1C98}" type="presParOf" srcId="{DF6203D3-8812-4CA6-96D1-A5772734F81E}" destId="{A86AE49D-589A-4B37-A5C4-E176755031AD}" srcOrd="0" destOrd="0" presId="urn:microsoft.com/office/officeart/2005/8/layout/list1"/>
    <dgm:cxn modelId="{B986867C-C9DB-4E17-B630-0407CB35B0CF}" type="presParOf" srcId="{DF6203D3-8812-4CA6-96D1-A5772734F81E}" destId="{C4F7E272-CD09-46A0-8A00-3AF4B6F68AB1}" srcOrd="1" destOrd="0" presId="urn:microsoft.com/office/officeart/2005/8/layout/list1"/>
    <dgm:cxn modelId="{D2DC3D70-1114-4B00-B47B-40A7EE2C2241}" type="presParOf" srcId="{86078C41-E8A6-4656-94AD-480435FAD060}" destId="{E9EDB822-4C93-49F1-9CF8-60E25EAA882D}" srcOrd="1" destOrd="0" presId="urn:microsoft.com/office/officeart/2005/8/layout/list1"/>
    <dgm:cxn modelId="{F43655C3-DFD7-401A-80BB-48F2EFEF436A}" type="presParOf" srcId="{86078C41-E8A6-4656-94AD-480435FAD060}" destId="{338C03B4-AB7F-4138-BFEA-73D856DE23C0}" srcOrd="2" destOrd="0" presId="urn:microsoft.com/office/officeart/2005/8/layout/list1"/>
    <dgm:cxn modelId="{7BEE8AD4-1000-4C90-903B-12976F799194}" type="presParOf" srcId="{86078C41-E8A6-4656-94AD-480435FAD060}" destId="{2BAF03AB-3704-4A3A-AE4B-DDDA31190275}" srcOrd="3" destOrd="0" presId="urn:microsoft.com/office/officeart/2005/8/layout/list1"/>
    <dgm:cxn modelId="{3EBDEFB2-86EE-4EBB-A959-9A7CC41900E9}" type="presParOf" srcId="{86078C41-E8A6-4656-94AD-480435FAD060}" destId="{2C956B60-E0CE-46C9-B3A2-73BBE700F254}" srcOrd="4" destOrd="0" presId="urn:microsoft.com/office/officeart/2005/8/layout/list1"/>
    <dgm:cxn modelId="{64188E89-D058-448E-97C3-14EC11455F60}" type="presParOf" srcId="{2C956B60-E0CE-46C9-B3A2-73BBE700F254}" destId="{E419D4E6-5766-4FB8-BCA9-85964FD07D98}" srcOrd="0" destOrd="0" presId="urn:microsoft.com/office/officeart/2005/8/layout/list1"/>
    <dgm:cxn modelId="{F3926391-6582-4567-B63F-B60682A6B3E0}" type="presParOf" srcId="{2C956B60-E0CE-46C9-B3A2-73BBE700F254}" destId="{FB48D86B-9F83-45DF-9ECF-331CBC1221A3}" srcOrd="1" destOrd="0" presId="urn:microsoft.com/office/officeart/2005/8/layout/list1"/>
    <dgm:cxn modelId="{1268BC01-9E58-4C28-A753-B63018CAFD96}" type="presParOf" srcId="{86078C41-E8A6-4656-94AD-480435FAD060}" destId="{3E9E0945-98F9-4022-B160-1CDA097B5888}" srcOrd="5" destOrd="0" presId="urn:microsoft.com/office/officeart/2005/8/layout/list1"/>
    <dgm:cxn modelId="{FE646A67-56FB-4134-919D-CC56B6D1B7B4}" type="presParOf" srcId="{86078C41-E8A6-4656-94AD-480435FAD060}" destId="{50BAAC16-355E-4774-87B5-6D722883E5B8}" srcOrd="6" destOrd="0" presId="urn:microsoft.com/office/officeart/2005/8/layout/list1"/>
    <dgm:cxn modelId="{73736BA8-EE74-4B09-B93B-7DCF0C7BA2F2}" type="presParOf" srcId="{86078C41-E8A6-4656-94AD-480435FAD060}" destId="{E1826107-F2D6-49F7-9A80-281BFF093DFF}" srcOrd="7" destOrd="0" presId="urn:microsoft.com/office/officeart/2005/8/layout/list1"/>
    <dgm:cxn modelId="{E30D3226-4491-43B4-8802-7D92F083B94B}" type="presParOf" srcId="{86078C41-E8A6-4656-94AD-480435FAD060}" destId="{FC98181E-3509-41B1-AACC-F0D93213D392}" srcOrd="8" destOrd="0" presId="urn:microsoft.com/office/officeart/2005/8/layout/list1"/>
    <dgm:cxn modelId="{EE5BE2E5-A299-4BD4-B24A-8928EB965C14}" type="presParOf" srcId="{FC98181E-3509-41B1-AACC-F0D93213D392}" destId="{3EC03446-B316-4A66-BE5B-AE4A529D8ACB}" srcOrd="0" destOrd="0" presId="urn:microsoft.com/office/officeart/2005/8/layout/list1"/>
    <dgm:cxn modelId="{9014ACD7-366A-4BA1-86AB-67F6A73BDC89}" type="presParOf" srcId="{FC98181E-3509-41B1-AACC-F0D93213D392}" destId="{0D6B7AB0-B8B6-4B30-95CA-8CF0106808EF}" srcOrd="1" destOrd="0" presId="urn:microsoft.com/office/officeart/2005/8/layout/list1"/>
    <dgm:cxn modelId="{B10FD380-D342-4EC6-B68C-CD0BCBFBC364}" type="presParOf" srcId="{86078C41-E8A6-4656-94AD-480435FAD060}" destId="{C2E488B3-2E2E-424C-9585-09F02EC6578C}" srcOrd="9" destOrd="0" presId="urn:microsoft.com/office/officeart/2005/8/layout/list1"/>
    <dgm:cxn modelId="{AFE5EF8E-C0FE-4A6C-B964-818E7B41C2B7}" type="presParOf" srcId="{86078C41-E8A6-4656-94AD-480435FAD060}" destId="{E957623A-46BC-4F93-92E9-504AB9FB1CD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531D27-ADC2-48D3-A024-40D7DDE39D87}"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35230AE5-AED5-4DCD-8634-8F94F1CFC148}">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الالتزام بالرد: يعدّ هذا الالتزام تطبيقاً خاصاً للمبدأ العام في الإثراء بلا سبب على حساب الغير، فيجب على المتسلم رد ما تسلمه سواءً كان حسن النية أم سيء النية.</a:t>
          </a:r>
        </a:p>
      </dgm:t>
    </dgm:pt>
    <dgm:pt modelId="{7EE32841-A025-446A-AA42-AC97EA8FB502}" type="parTrans" cxnId="{0E17B68A-4C9D-464C-ABCB-7FD6E9B16DF9}">
      <dgm:prSet/>
      <dgm:spPr/>
      <dgm:t>
        <a:bodyPr/>
        <a:lstStyle/>
        <a:p>
          <a:pPr algn="justLow"/>
          <a:endParaRPr lang="en-US"/>
        </a:p>
      </dgm:t>
    </dgm:pt>
    <dgm:pt modelId="{D024650B-6491-470B-841C-74028A9F7739}" type="sibTrans" cxnId="{0E17B68A-4C9D-464C-ABCB-7FD6E9B16DF9}">
      <dgm:prSet/>
      <dgm:spPr/>
      <dgm:t>
        <a:bodyPr/>
        <a:lstStyle/>
        <a:p>
          <a:pPr algn="justLow"/>
          <a:endParaRPr lang="en-US"/>
        </a:p>
      </dgm:t>
    </dgm:pt>
    <dgm:pt modelId="{42ADF79B-A56D-47CE-B78F-584CC1F5588E}">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حكم الثمار التي ينتجها الشيء: إذا كان المتسلم غير المستحق حسن النية، فلا يلتزم إلا برد ما تسلم، أما إذا كان المتسلم سيء النية، فإنه يلتزم، إلى جانب رد عين ما تسلمه أو مقداره، برد الثمار التي قبضها، أو قصر في جنيها من يوم تسلمه للشيء، أو من اليوم الذي أصبح فيه سيء النية بحسب الأحوال.</a:t>
          </a:r>
          <a:endParaRPr lang="ar-SY" sz="2200" dirty="0">
            <a:solidFill>
              <a:schemeClr val="tx1"/>
            </a:solidFill>
            <a:latin typeface="Arial" panose="020B0604020202020204" pitchFamily="34" charset="0"/>
            <a:cs typeface="Arial" panose="020B0604020202020204" pitchFamily="34" charset="0"/>
          </a:endParaRPr>
        </a:p>
      </dgm:t>
    </dgm:pt>
    <dgm:pt modelId="{B1FD1E7C-CF5C-4177-A5F0-55ED52C4430F}" type="parTrans" cxnId="{FA8AB1AF-09FA-4DD0-91B8-802802D513F8}">
      <dgm:prSet/>
      <dgm:spPr/>
      <dgm:t>
        <a:bodyPr/>
        <a:lstStyle/>
        <a:p>
          <a:pPr algn="justLow"/>
          <a:endParaRPr lang="en-US"/>
        </a:p>
      </dgm:t>
    </dgm:pt>
    <dgm:pt modelId="{D9BE7B20-D062-4D96-A67D-09D385F6DB69}" type="sibTrans" cxnId="{FA8AB1AF-09FA-4DD0-91B8-802802D513F8}">
      <dgm:prSet/>
      <dgm:spPr/>
      <dgm:t>
        <a:bodyPr/>
        <a:lstStyle/>
        <a:p>
          <a:pPr algn="justLow"/>
          <a:endParaRPr lang="en-US"/>
        </a:p>
      </dgm:t>
    </dgm:pt>
    <dgm:pt modelId="{1CFB570E-2770-4E37-89CD-DB3D3464907F}" type="pres">
      <dgm:prSet presAssocID="{71531D27-ADC2-48D3-A024-40D7DDE39D87}" presName="linear" presStyleCnt="0">
        <dgm:presLayoutVars>
          <dgm:animLvl val="lvl"/>
          <dgm:resizeHandles val="exact"/>
        </dgm:presLayoutVars>
      </dgm:prSet>
      <dgm:spPr/>
    </dgm:pt>
    <dgm:pt modelId="{D39CD90A-3136-40B3-A074-6A73C5CB015E}" type="pres">
      <dgm:prSet presAssocID="{35230AE5-AED5-4DCD-8634-8F94F1CFC148}" presName="parentText" presStyleLbl="node1" presStyleIdx="0" presStyleCnt="2">
        <dgm:presLayoutVars>
          <dgm:chMax val="0"/>
          <dgm:bulletEnabled val="1"/>
        </dgm:presLayoutVars>
      </dgm:prSet>
      <dgm:spPr/>
    </dgm:pt>
    <dgm:pt modelId="{09014A18-C352-4690-A113-8078FE0FBCB4}" type="pres">
      <dgm:prSet presAssocID="{D024650B-6491-470B-841C-74028A9F7739}" presName="spacer" presStyleCnt="0"/>
      <dgm:spPr/>
    </dgm:pt>
    <dgm:pt modelId="{51794182-2D6C-4C7F-B801-91E20193DD10}" type="pres">
      <dgm:prSet presAssocID="{42ADF79B-A56D-47CE-B78F-584CC1F5588E}" presName="parentText" presStyleLbl="node1" presStyleIdx="1" presStyleCnt="2">
        <dgm:presLayoutVars>
          <dgm:chMax val="0"/>
          <dgm:bulletEnabled val="1"/>
        </dgm:presLayoutVars>
      </dgm:prSet>
      <dgm:spPr/>
    </dgm:pt>
  </dgm:ptLst>
  <dgm:cxnLst>
    <dgm:cxn modelId="{0E17B68A-4C9D-464C-ABCB-7FD6E9B16DF9}" srcId="{71531D27-ADC2-48D3-A024-40D7DDE39D87}" destId="{35230AE5-AED5-4DCD-8634-8F94F1CFC148}" srcOrd="0" destOrd="0" parTransId="{7EE32841-A025-446A-AA42-AC97EA8FB502}" sibTransId="{D024650B-6491-470B-841C-74028A9F7739}"/>
    <dgm:cxn modelId="{D2D27B8C-7C54-4EFF-BBCD-48409AB5317E}" type="presOf" srcId="{71531D27-ADC2-48D3-A024-40D7DDE39D87}" destId="{1CFB570E-2770-4E37-89CD-DB3D3464907F}" srcOrd="0" destOrd="0" presId="urn:microsoft.com/office/officeart/2005/8/layout/vList2"/>
    <dgm:cxn modelId="{FA8AB1AF-09FA-4DD0-91B8-802802D513F8}" srcId="{71531D27-ADC2-48D3-A024-40D7DDE39D87}" destId="{42ADF79B-A56D-47CE-B78F-584CC1F5588E}" srcOrd="1" destOrd="0" parTransId="{B1FD1E7C-CF5C-4177-A5F0-55ED52C4430F}" sibTransId="{D9BE7B20-D062-4D96-A67D-09D385F6DB69}"/>
    <dgm:cxn modelId="{C79152B8-F85E-4978-947E-0CCBB261F641}" type="presOf" srcId="{42ADF79B-A56D-47CE-B78F-584CC1F5588E}" destId="{51794182-2D6C-4C7F-B801-91E20193DD10}" srcOrd="0" destOrd="0" presId="urn:microsoft.com/office/officeart/2005/8/layout/vList2"/>
    <dgm:cxn modelId="{914612C3-287A-4432-8A55-C55EB241269A}" type="presOf" srcId="{35230AE5-AED5-4DCD-8634-8F94F1CFC148}" destId="{D39CD90A-3136-40B3-A074-6A73C5CB015E}" srcOrd="0" destOrd="0" presId="urn:microsoft.com/office/officeart/2005/8/layout/vList2"/>
    <dgm:cxn modelId="{5E937A8A-D39E-4962-B4F5-DFA1E04DD764}" type="presParOf" srcId="{1CFB570E-2770-4E37-89CD-DB3D3464907F}" destId="{D39CD90A-3136-40B3-A074-6A73C5CB015E}" srcOrd="0" destOrd="0" presId="urn:microsoft.com/office/officeart/2005/8/layout/vList2"/>
    <dgm:cxn modelId="{6410A187-21E4-46C3-B126-6CB1000E2020}" type="presParOf" srcId="{1CFB570E-2770-4E37-89CD-DB3D3464907F}" destId="{09014A18-C352-4690-A113-8078FE0FBCB4}" srcOrd="1" destOrd="0" presId="urn:microsoft.com/office/officeart/2005/8/layout/vList2"/>
    <dgm:cxn modelId="{B8BAA23A-C7E7-46C1-9070-80547004AE74}" type="presParOf" srcId="{1CFB570E-2770-4E37-89CD-DB3D3464907F}" destId="{51794182-2D6C-4C7F-B801-91E20193DD1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052151-D01C-4D72-91BE-6150C66A0CB4}"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99ED7ADF-CA1B-4614-A7F8-E68E2FA2C1BA}">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3- حكم المصروفات النافعة التي أنفقت على الشيء: إذا كان المتسلم حسن النية، فإن المسترد يخير بين أن يدفع هذه المصروفات كاملة أو أن يدفع ما ترتب على إنفاقها من زيادة في قيمة الشيء. أما إذا كان الحائز سيء النية: فإن للمسترد الخيار بين أمرين، إما أن يطلب إزالة الأشياء المستحدثة وتكون الإزالة على حساب المتسلم سيء النية، وإما أن يطلب استبقاءها مقابل دفع إحدى القيمتين: قيمة المستحدثات مستحقة الإزالة، أو ما زاد في قيمة الشيء بسبب ما أنفق عليه.</a:t>
          </a:r>
          <a:endParaRPr lang="ar-SY" sz="2200" dirty="0">
            <a:solidFill>
              <a:schemeClr val="tx1"/>
            </a:solidFill>
            <a:latin typeface="Arial" panose="020B0604020202020204" pitchFamily="34" charset="0"/>
            <a:cs typeface="Arial" panose="020B0604020202020204" pitchFamily="34" charset="0"/>
          </a:endParaRPr>
        </a:p>
      </dgm:t>
    </dgm:pt>
    <dgm:pt modelId="{8567710E-992C-4C1C-91BC-1AEC89E7F2C2}" type="parTrans" cxnId="{66F280A9-E17E-4674-B3EC-787B5A43DD04}">
      <dgm:prSet/>
      <dgm:spPr/>
      <dgm:t>
        <a:bodyPr/>
        <a:lstStyle/>
        <a:p>
          <a:pPr algn="justLow"/>
          <a:endParaRPr lang="en-US"/>
        </a:p>
      </dgm:t>
    </dgm:pt>
    <dgm:pt modelId="{72D583F7-5F88-4125-B9AE-C26FBC5D9419}" type="sibTrans" cxnId="{66F280A9-E17E-4674-B3EC-787B5A43DD04}">
      <dgm:prSet/>
      <dgm:spPr/>
      <dgm:t>
        <a:bodyPr/>
        <a:lstStyle/>
        <a:p>
          <a:pPr algn="justLow"/>
          <a:endParaRPr lang="en-US"/>
        </a:p>
      </dgm:t>
    </dgm:pt>
    <dgm:pt modelId="{2DC92EE6-16CD-4106-B78E-0C3CA075994E}">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4- حكم هلاك الشيء أو تلفه: إذا كان المتسلم حسن النية، فإذا هلك الشيء أو تلف وهو تحت يد المتسلم حسن النية فلا يسأل تجاه المسترد إلا إذا كان الهلاك بخطئه أو بعد إعذاره للرد. أما إذا كان المتسلم سيء النية، إذا هلك الشيء أو تلف وهو بحوزة متسلم سيء النية، فإنه يلتزم برد قيمته ولو حدث الهلاك أو التلف بسبب القوة القاهرة، إلا إذا أثبت أن الشيء كان يتلف أو يهلك ولو كان في يد من يستحقه. </a:t>
          </a:r>
          <a:endParaRPr lang="ar-SY" sz="2200" dirty="0">
            <a:solidFill>
              <a:schemeClr val="tx1"/>
            </a:solidFill>
            <a:latin typeface="Arial" panose="020B0604020202020204" pitchFamily="34" charset="0"/>
            <a:cs typeface="Arial" panose="020B0604020202020204" pitchFamily="34" charset="0"/>
          </a:endParaRPr>
        </a:p>
      </dgm:t>
    </dgm:pt>
    <dgm:pt modelId="{4D100CE0-3382-42C5-9993-3CA29E4A6F88}" type="parTrans" cxnId="{315B5936-14BA-4DD4-BAC7-B9B6D505D50C}">
      <dgm:prSet/>
      <dgm:spPr/>
      <dgm:t>
        <a:bodyPr/>
        <a:lstStyle/>
        <a:p>
          <a:pPr algn="justLow"/>
          <a:endParaRPr lang="en-US"/>
        </a:p>
      </dgm:t>
    </dgm:pt>
    <dgm:pt modelId="{C49BBF0F-6534-4067-BD14-EC7C3E5C7544}" type="sibTrans" cxnId="{315B5936-14BA-4DD4-BAC7-B9B6D505D50C}">
      <dgm:prSet/>
      <dgm:spPr/>
      <dgm:t>
        <a:bodyPr/>
        <a:lstStyle/>
        <a:p>
          <a:pPr algn="justLow"/>
          <a:endParaRPr lang="en-US"/>
        </a:p>
      </dgm:t>
    </dgm:pt>
    <dgm:pt modelId="{F300A22A-1040-4130-A74F-BB84397BFC20}" type="pres">
      <dgm:prSet presAssocID="{A7052151-D01C-4D72-91BE-6150C66A0CB4}" presName="linear" presStyleCnt="0">
        <dgm:presLayoutVars>
          <dgm:animLvl val="lvl"/>
          <dgm:resizeHandles val="exact"/>
        </dgm:presLayoutVars>
      </dgm:prSet>
      <dgm:spPr/>
    </dgm:pt>
    <dgm:pt modelId="{F3D5E366-CB58-4440-A984-9794086D4D9A}" type="pres">
      <dgm:prSet presAssocID="{99ED7ADF-CA1B-4614-A7F8-E68E2FA2C1BA}" presName="parentText" presStyleLbl="node1" presStyleIdx="0" presStyleCnt="2">
        <dgm:presLayoutVars>
          <dgm:chMax val="0"/>
          <dgm:bulletEnabled val="1"/>
        </dgm:presLayoutVars>
      </dgm:prSet>
      <dgm:spPr/>
    </dgm:pt>
    <dgm:pt modelId="{02FA1A1F-F487-4EC1-A926-DEA1AAEE7D5E}" type="pres">
      <dgm:prSet presAssocID="{72D583F7-5F88-4125-B9AE-C26FBC5D9419}" presName="spacer" presStyleCnt="0"/>
      <dgm:spPr/>
    </dgm:pt>
    <dgm:pt modelId="{A0184AFA-7EB4-4D55-8A67-95D439E2F923}" type="pres">
      <dgm:prSet presAssocID="{2DC92EE6-16CD-4106-B78E-0C3CA075994E}" presName="parentText" presStyleLbl="node1" presStyleIdx="1" presStyleCnt="2">
        <dgm:presLayoutVars>
          <dgm:chMax val="0"/>
          <dgm:bulletEnabled val="1"/>
        </dgm:presLayoutVars>
      </dgm:prSet>
      <dgm:spPr/>
    </dgm:pt>
  </dgm:ptLst>
  <dgm:cxnLst>
    <dgm:cxn modelId="{B90E2301-C2E4-46CE-9CBD-71053BD4ED66}" type="presOf" srcId="{A7052151-D01C-4D72-91BE-6150C66A0CB4}" destId="{F300A22A-1040-4130-A74F-BB84397BFC20}" srcOrd="0" destOrd="0" presId="urn:microsoft.com/office/officeart/2005/8/layout/vList2"/>
    <dgm:cxn modelId="{A41FE307-DEAA-43A2-9B98-88E4FFE2232A}" type="presOf" srcId="{99ED7ADF-CA1B-4614-A7F8-E68E2FA2C1BA}" destId="{F3D5E366-CB58-4440-A984-9794086D4D9A}" srcOrd="0" destOrd="0" presId="urn:microsoft.com/office/officeart/2005/8/layout/vList2"/>
    <dgm:cxn modelId="{315B5936-14BA-4DD4-BAC7-B9B6D505D50C}" srcId="{A7052151-D01C-4D72-91BE-6150C66A0CB4}" destId="{2DC92EE6-16CD-4106-B78E-0C3CA075994E}" srcOrd="1" destOrd="0" parTransId="{4D100CE0-3382-42C5-9993-3CA29E4A6F88}" sibTransId="{C49BBF0F-6534-4067-BD14-EC7C3E5C7544}"/>
    <dgm:cxn modelId="{66F280A9-E17E-4674-B3EC-787B5A43DD04}" srcId="{A7052151-D01C-4D72-91BE-6150C66A0CB4}" destId="{99ED7ADF-CA1B-4614-A7F8-E68E2FA2C1BA}" srcOrd="0" destOrd="0" parTransId="{8567710E-992C-4C1C-91BC-1AEC89E7F2C2}" sibTransId="{72D583F7-5F88-4125-B9AE-C26FBC5D9419}"/>
    <dgm:cxn modelId="{B27291BE-764D-4C0F-9F88-908C8FD548F2}" type="presOf" srcId="{2DC92EE6-16CD-4106-B78E-0C3CA075994E}" destId="{A0184AFA-7EB4-4D55-8A67-95D439E2F923}" srcOrd="0" destOrd="0" presId="urn:microsoft.com/office/officeart/2005/8/layout/vList2"/>
    <dgm:cxn modelId="{72BAD1A2-BB67-4B06-BA39-56B7D3E44C31}" type="presParOf" srcId="{F300A22A-1040-4130-A74F-BB84397BFC20}" destId="{F3D5E366-CB58-4440-A984-9794086D4D9A}" srcOrd="0" destOrd="0" presId="urn:microsoft.com/office/officeart/2005/8/layout/vList2"/>
    <dgm:cxn modelId="{CB3828A9-30B2-4F1E-A0FE-8E827E296DDD}" type="presParOf" srcId="{F300A22A-1040-4130-A74F-BB84397BFC20}" destId="{02FA1A1F-F487-4EC1-A926-DEA1AAEE7D5E}" srcOrd="1" destOrd="0" presId="urn:microsoft.com/office/officeart/2005/8/layout/vList2"/>
    <dgm:cxn modelId="{A9089802-9E6C-457D-B076-0327B74E1929}" type="presParOf" srcId="{F300A22A-1040-4130-A74F-BB84397BFC20}" destId="{A0184AFA-7EB4-4D55-8A67-95D439E2F92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C03B4-AB7F-4138-BFEA-73D856DE23C0}">
      <dsp:nvSpPr>
        <dsp:cNvPr id="0" name=""/>
        <dsp:cNvSpPr/>
      </dsp:nvSpPr>
      <dsp:spPr>
        <a:xfrm>
          <a:off x="0" y="522980"/>
          <a:ext cx="10688640" cy="806400"/>
        </a:xfrm>
        <a:prstGeom prst="rect">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F7E272-CD09-46A0-8A00-3AF4B6F68AB1}">
      <dsp:nvSpPr>
        <dsp:cNvPr id="0" name=""/>
        <dsp:cNvSpPr/>
      </dsp:nvSpPr>
      <dsp:spPr>
        <a:xfrm>
          <a:off x="2619" y="50660"/>
          <a:ext cx="10177161" cy="94464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2804" tIns="0" rIns="282804" bIns="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1- الوفاء: يشترط لإعمال دفع غير المستحق أن يكون هناك وفاء تلحق به صفة التصرف القانوني، ويخضع تبعاً لذلك للقواعد العامة في إثبات التصرفات القانونية.</a:t>
          </a:r>
          <a:endParaRPr lang="ar-SY" sz="2200" kern="1200" dirty="0">
            <a:solidFill>
              <a:schemeClr val="tx1"/>
            </a:solidFill>
            <a:latin typeface="Arial" panose="020B0604020202020204" pitchFamily="34" charset="0"/>
            <a:cs typeface="Arial" panose="020B0604020202020204" pitchFamily="34" charset="0"/>
          </a:endParaRPr>
        </a:p>
      </dsp:txBody>
      <dsp:txXfrm>
        <a:off x="48733" y="96774"/>
        <a:ext cx="10084933" cy="852412"/>
      </dsp:txXfrm>
    </dsp:sp>
    <dsp:sp modelId="{50BAAC16-355E-4774-87B5-6D722883E5B8}">
      <dsp:nvSpPr>
        <dsp:cNvPr id="0" name=""/>
        <dsp:cNvSpPr/>
      </dsp:nvSpPr>
      <dsp:spPr>
        <a:xfrm>
          <a:off x="0" y="1974500"/>
          <a:ext cx="10688640" cy="806400"/>
        </a:xfrm>
        <a:prstGeom prst="rect">
          <a:avLst/>
        </a:prstGeom>
        <a:solidFill>
          <a:schemeClr val="lt1">
            <a:alpha val="90000"/>
            <a:hueOff val="0"/>
            <a:satOff val="0"/>
            <a:lumOff val="0"/>
            <a:alphaOff val="0"/>
          </a:schemeClr>
        </a:solidFill>
        <a:ln w="22225" cap="rnd" cmpd="sng" algn="ctr">
          <a:solidFill>
            <a:schemeClr val="accent3">
              <a:hueOff val="-707096"/>
              <a:satOff val="3212"/>
              <a:lumOff val="-3725"/>
              <a:alphaOff val="0"/>
            </a:schemeClr>
          </a:solidFill>
          <a:prstDash val="solid"/>
        </a:ln>
        <a:effectLst/>
      </dsp:spPr>
      <dsp:style>
        <a:lnRef idx="2">
          <a:scrgbClr r="0" g="0" b="0"/>
        </a:lnRef>
        <a:fillRef idx="1">
          <a:scrgbClr r="0" g="0" b="0"/>
        </a:fillRef>
        <a:effectRef idx="0">
          <a:scrgbClr r="0" g="0" b="0"/>
        </a:effectRef>
        <a:fontRef idx="minor"/>
      </dsp:style>
    </dsp:sp>
    <dsp:sp modelId="{FB48D86B-9F83-45DF-9ECF-331CBC1221A3}">
      <dsp:nvSpPr>
        <dsp:cNvPr id="0" name=""/>
        <dsp:cNvSpPr/>
      </dsp:nvSpPr>
      <dsp:spPr>
        <a:xfrm>
          <a:off x="2619" y="1502180"/>
          <a:ext cx="10177161" cy="944640"/>
        </a:xfrm>
        <a:prstGeom prst="roundRect">
          <a:avLst/>
        </a:prstGeom>
        <a:solidFill>
          <a:schemeClr val="accent3">
            <a:hueOff val="-707096"/>
            <a:satOff val="3212"/>
            <a:lumOff val="-372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2804" tIns="0" rIns="282804" bIns="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عدم وجود الدين: ويعدّ الدين غير موجود في عدة حالات، أولها، إذا كان الدين غير موجود وقت الوفاء، وثانيها، إذا كان الدين مؤجل الاستحقاق، وثالثها، إذا كان الدين مستحقاً وقت الوفاء ثم أصبح غير مستحق بأثر رجعي.</a:t>
          </a:r>
          <a:endParaRPr lang="ar-SY" sz="2200" kern="1200" dirty="0">
            <a:solidFill>
              <a:schemeClr val="tx1"/>
            </a:solidFill>
            <a:latin typeface="Arial" panose="020B0604020202020204" pitchFamily="34" charset="0"/>
            <a:cs typeface="Arial" panose="020B0604020202020204" pitchFamily="34" charset="0"/>
          </a:endParaRPr>
        </a:p>
      </dsp:txBody>
      <dsp:txXfrm>
        <a:off x="48733" y="1548294"/>
        <a:ext cx="10084933" cy="852412"/>
      </dsp:txXfrm>
    </dsp:sp>
    <dsp:sp modelId="{E957623A-46BC-4F93-92E9-504AB9FB1CDA}">
      <dsp:nvSpPr>
        <dsp:cNvPr id="0" name=""/>
        <dsp:cNvSpPr/>
      </dsp:nvSpPr>
      <dsp:spPr>
        <a:xfrm>
          <a:off x="0" y="3426020"/>
          <a:ext cx="10688640" cy="806400"/>
        </a:xfrm>
        <a:prstGeom prst="rect">
          <a:avLst/>
        </a:prstGeom>
        <a:solidFill>
          <a:schemeClr val="lt1">
            <a:alpha val="90000"/>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 modelId="{0D6B7AB0-B8B6-4B30-95CA-8CF0106808EF}">
      <dsp:nvSpPr>
        <dsp:cNvPr id="0" name=""/>
        <dsp:cNvSpPr/>
      </dsp:nvSpPr>
      <dsp:spPr>
        <a:xfrm>
          <a:off x="2619" y="2953700"/>
          <a:ext cx="10177161" cy="94464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2804" tIns="0" rIns="282804" bIns="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غلط الموفي: يجب أن يتم وفاء الدين غير المستحق نتيجة غلط وقع فيه الموفي جعله يعتقد أنه ملزم بالوفاء، على الرغم من كونه غير ملزم. </a:t>
          </a:r>
          <a:endParaRPr lang="ar-SY" sz="2200" kern="1200" dirty="0">
            <a:solidFill>
              <a:schemeClr val="tx1"/>
            </a:solidFill>
            <a:latin typeface="Arial" panose="020B0604020202020204" pitchFamily="34" charset="0"/>
            <a:cs typeface="Arial" panose="020B0604020202020204" pitchFamily="34" charset="0"/>
          </a:endParaRPr>
        </a:p>
      </dsp:txBody>
      <dsp:txXfrm>
        <a:off x="48733" y="2999814"/>
        <a:ext cx="10084933" cy="852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9CD90A-3136-40B3-A074-6A73C5CB015E}">
      <dsp:nvSpPr>
        <dsp:cNvPr id="0" name=""/>
        <dsp:cNvSpPr/>
      </dsp:nvSpPr>
      <dsp:spPr>
        <a:xfrm>
          <a:off x="0" y="426922"/>
          <a:ext cx="10310191" cy="12168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الالتزام بالرد: يعدّ هذا الالتزام تطبيقاً خاصاً للمبدأ العام في الإثراء بلا سبب على حساب الغير، فيجب على المتسلم رد ما تسلمه سواءً كان حسن النية أم سيء النية.</a:t>
          </a:r>
        </a:p>
      </dsp:txBody>
      <dsp:txXfrm>
        <a:off x="59399" y="486321"/>
        <a:ext cx="10191393" cy="1098002"/>
      </dsp:txXfrm>
    </dsp:sp>
    <dsp:sp modelId="{51794182-2D6C-4C7F-B801-91E20193DD10}">
      <dsp:nvSpPr>
        <dsp:cNvPr id="0" name=""/>
        <dsp:cNvSpPr/>
      </dsp:nvSpPr>
      <dsp:spPr>
        <a:xfrm>
          <a:off x="0" y="1830922"/>
          <a:ext cx="10310191" cy="12168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حكم الثمار التي ينتجها الشيء: إذا كان المتسلم غير المستحق حسن النية، فلا يلتزم إلا برد ما تسلم، أما إذا كان المتسلم سيء النية، فإنه يلتزم، إلى جانب رد عين ما تسلمه أو مقداره، برد الثمار التي قبضها، أو قصر في جنيها من يوم تسلمه للشيء، أو من اليوم الذي أصبح فيه سيء النية بحسب الأحوال.</a:t>
          </a:r>
          <a:endParaRPr lang="ar-SY" sz="2200" kern="1200" dirty="0">
            <a:solidFill>
              <a:schemeClr val="tx1"/>
            </a:solidFill>
            <a:latin typeface="Arial" panose="020B0604020202020204" pitchFamily="34" charset="0"/>
            <a:cs typeface="Arial" panose="020B0604020202020204" pitchFamily="34" charset="0"/>
          </a:endParaRPr>
        </a:p>
      </dsp:txBody>
      <dsp:txXfrm>
        <a:off x="59399" y="1890321"/>
        <a:ext cx="10191393"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5E366-CB58-4440-A984-9794086D4D9A}">
      <dsp:nvSpPr>
        <dsp:cNvPr id="0" name=""/>
        <dsp:cNvSpPr/>
      </dsp:nvSpPr>
      <dsp:spPr>
        <a:xfrm>
          <a:off x="0" y="76849"/>
          <a:ext cx="10508974" cy="18252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حكم المصروفات النافعة التي أنفقت على الشيء: إذا كان المتسلم حسن النية، فإن المسترد يخير بين أن يدفع هذه المصروفات كاملة أو أن يدفع ما ترتب على إنفاقها من زيادة في قيمة الشيء. أما إذا كان الحائز سيء النية: فإن للمسترد الخيار بين أمرين، إما أن يطلب إزالة الأشياء المستحدثة وتكون الإزالة على حساب المتسلم سيء النية، وإما أن يطلب استبقاءها مقابل دفع إحدى القيمتين: قيمة المستحدثات مستحقة الإزالة، أو ما زاد في قيمة الشيء بسبب ما أنفق عليه.</a:t>
          </a:r>
          <a:endParaRPr lang="ar-SY" sz="2200" kern="1200" dirty="0">
            <a:solidFill>
              <a:schemeClr val="tx1"/>
            </a:solidFill>
            <a:latin typeface="Arial" panose="020B0604020202020204" pitchFamily="34" charset="0"/>
            <a:cs typeface="Arial" panose="020B0604020202020204" pitchFamily="34" charset="0"/>
          </a:endParaRPr>
        </a:p>
      </dsp:txBody>
      <dsp:txXfrm>
        <a:off x="89099" y="165948"/>
        <a:ext cx="10330776" cy="1647002"/>
      </dsp:txXfrm>
    </dsp:sp>
    <dsp:sp modelId="{A0184AFA-7EB4-4D55-8A67-95D439E2F923}">
      <dsp:nvSpPr>
        <dsp:cNvPr id="0" name=""/>
        <dsp:cNvSpPr/>
      </dsp:nvSpPr>
      <dsp:spPr>
        <a:xfrm>
          <a:off x="0" y="2089250"/>
          <a:ext cx="10508974" cy="18252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4- حكم هلاك الشيء أو تلفه: إذا كان المتسلم حسن النية، فإذا هلك الشيء أو تلف وهو تحت يد المتسلم حسن النية فلا يسأل تجاه المسترد إلا إذا كان الهلاك بخطئه أو بعد إعذاره للرد. أما إذا كان المتسلم سيء النية، إذا هلك الشيء أو تلف وهو بحوزة متسلم سيء النية، فإنه يلتزم برد قيمته ولو حدث الهلاك أو التلف بسبب القوة القاهرة، إلا إذا أثبت أن الشيء كان يتلف أو يهلك ولو كان في يد من يستحقه. </a:t>
          </a:r>
          <a:endParaRPr lang="ar-SY" sz="2200" kern="1200" dirty="0">
            <a:solidFill>
              <a:schemeClr val="tx1"/>
            </a:solidFill>
            <a:latin typeface="Arial" panose="020B0604020202020204" pitchFamily="34" charset="0"/>
            <a:cs typeface="Arial" panose="020B0604020202020204" pitchFamily="34" charset="0"/>
          </a:endParaRPr>
        </a:p>
      </dsp:txBody>
      <dsp:txXfrm>
        <a:off x="89099" y="2178349"/>
        <a:ext cx="10330776" cy="164700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82818" y="2260266"/>
            <a:ext cx="6318094" cy="4008012"/>
          </a:xfrm>
        </p:spPr>
        <p:txBody>
          <a:bodyPr>
            <a:normAutofit/>
          </a:bodyPr>
          <a:lstStyle/>
          <a:p>
            <a:r>
              <a:rPr lang="ar-SY" sz="2400" dirty="0"/>
              <a:t>أجب بـــ صح / خطأ:</a:t>
            </a:r>
          </a:p>
          <a:p>
            <a:r>
              <a:rPr lang="ar-SY" sz="2400" dirty="0"/>
              <a:t>1-	يشترط لإعمال دفع غير المستحق أن يكون هناك وفاء تلحق به صفة التصرف القانوني.</a:t>
            </a:r>
          </a:p>
          <a:p>
            <a:r>
              <a:rPr lang="ar-SY" sz="2400" dirty="0"/>
              <a:t>2- يجب على المتسلم رد ما تسلمه إذا كان حسن النية فقط.</a:t>
            </a:r>
          </a:p>
          <a:p>
            <a:r>
              <a:rPr lang="ar-SY" sz="2400" dirty="0"/>
              <a:t>3- إذا تصرف المتسلم في الشيء، فإنه يكون قد تصرف في ملكه.</a:t>
            </a:r>
          </a:p>
        </p:txBody>
      </p:sp>
    </p:spTree>
    <p:extLst>
      <p:ext uri="{BB962C8B-B14F-4D97-AF65-F5344CB8AC3E}">
        <p14:creationId xmlns:p14="http://schemas.microsoft.com/office/powerpoint/2010/main" val="12289698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062989" y="2260266"/>
            <a:ext cx="7304183" cy="4497230"/>
          </a:xfrm>
        </p:spPr>
        <p:txBody>
          <a:bodyPr>
            <a:normAutofit/>
          </a:bodyPr>
          <a:lstStyle/>
          <a:p>
            <a:r>
              <a:rPr lang="ar-SY" sz="2400" dirty="0"/>
              <a:t>حدّد الإجابة الصحيحة:</a:t>
            </a:r>
          </a:p>
          <a:p>
            <a:pPr marL="342900" indent="-342900">
              <a:buFontTx/>
              <a:buChar char="-"/>
            </a:pPr>
            <a:r>
              <a:rPr lang="ar-SY" sz="2400" dirty="0"/>
              <a:t>تسقط دعوى استرداد غير المستحق بانقضاء:</a:t>
            </a:r>
          </a:p>
          <a:p>
            <a:pPr marL="457200" indent="-457200">
              <a:buFont typeface="+mj-lt"/>
              <a:buAutoNum type="alphaUcPeriod"/>
            </a:pPr>
            <a:r>
              <a:rPr lang="ar-SY" sz="2400" dirty="0"/>
              <a:t>ثلاث سنوات من يوم علم الموفي بحقه في الاسترداد.</a:t>
            </a:r>
          </a:p>
          <a:p>
            <a:pPr marL="457200" indent="-457200">
              <a:buFont typeface="+mj-lt"/>
              <a:buAutoNum type="alphaUcPeriod"/>
            </a:pPr>
            <a:r>
              <a:rPr lang="ar-SY" sz="2400" dirty="0"/>
              <a:t>سنة من يوم علم الموفي بحقه في الاسترداد.</a:t>
            </a:r>
          </a:p>
          <a:p>
            <a:pPr marL="457200" indent="-457200">
              <a:buFont typeface="+mj-lt"/>
              <a:buAutoNum type="alphaUcPeriod"/>
            </a:pPr>
            <a:r>
              <a:rPr lang="ar-SY" sz="2400" dirty="0"/>
              <a:t>خمس سنوات من يوم علم الموفي بحقه في الاسترداد.</a:t>
            </a:r>
          </a:p>
          <a:p>
            <a:pPr marL="457200" indent="-457200">
              <a:buFont typeface="+mj-lt"/>
              <a:buAutoNum type="alphaUcPeriod"/>
            </a:pPr>
            <a:r>
              <a:rPr lang="ar-SY" sz="2400" dirty="0"/>
              <a:t>خمس عشرة سنة من يوم علم الموفي بحقه في الاسترداد.</a:t>
            </a:r>
          </a:p>
        </p:txBody>
      </p:sp>
    </p:spTree>
    <p:extLst>
      <p:ext uri="{BB962C8B-B14F-4D97-AF65-F5344CB8AC3E}">
        <p14:creationId xmlns:p14="http://schemas.microsoft.com/office/powerpoint/2010/main" val="86168363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في دفع غير المستحق، أورد المشرع السوري استثنائين لحماية ناقص الأهلية، اذكر هذين الاستثنائين.</a:t>
            </a:r>
          </a:p>
          <a:p>
            <a:pPr marL="457200" indent="-457200">
              <a:buFont typeface="+mj-lt"/>
              <a:buAutoNum type="arabicParenR"/>
            </a:pPr>
            <a:r>
              <a:rPr lang="ar-SY" dirty="0"/>
              <a:t>خرج المشرع السوري عن الأحكام العامة في دفع غير المستحق في حالة الوفاء بدين مؤجل قبل حلول الأجل، اشرح ذلك.</a:t>
            </a:r>
          </a:p>
        </p:txBody>
      </p:sp>
    </p:spTree>
    <p:extLst>
      <p:ext uri="{BB962C8B-B14F-4D97-AF65-F5344CB8AC3E}">
        <p14:creationId xmlns:p14="http://schemas.microsoft.com/office/powerpoint/2010/main" val="30803091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5107E2-5472-4411-B65E-FC3072C0154D}"/>
              </a:ext>
            </a:extLst>
          </p:cNvPr>
          <p:cNvSpPr>
            <a:spLocks noGrp="1"/>
          </p:cNvSpPr>
          <p:nvPr>
            <p:ph sz="quarter" idx="12"/>
          </p:nvPr>
        </p:nvSpPr>
        <p:spPr>
          <a:xfrm>
            <a:off x="1484244" y="2102103"/>
            <a:ext cx="9883912" cy="4007149"/>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شروط دفع غير المستحق.</a:t>
            </a:r>
          </a:p>
          <a:p>
            <a:pPr marL="342900" indent="-342900">
              <a:lnSpc>
                <a:spcPct val="200000"/>
              </a:lnSpc>
              <a:buFont typeface="Wingdings" panose="05000000000000000000" pitchFamily="2" charset="2"/>
              <a:buChar char="Ø"/>
            </a:pPr>
            <a:endParaRPr lang="ar-SY" dirty="0"/>
          </a:p>
          <a:p>
            <a:pPr marL="342900" indent="-342900">
              <a:lnSpc>
                <a:spcPct val="200000"/>
              </a:lnSpc>
              <a:buFont typeface="Wingdings" panose="05000000000000000000" pitchFamily="2" charset="2"/>
              <a:buChar char="Ø"/>
            </a:pPr>
            <a:r>
              <a:rPr lang="ar-SY" dirty="0"/>
              <a:t>أحكام دفع غير المستحق.</a:t>
            </a:r>
          </a:p>
          <a:p>
            <a:pPr marL="342900" indent="-342900">
              <a:lnSpc>
                <a:spcPct val="200000"/>
              </a:lnSpc>
              <a:buFont typeface="Wingdings" panose="05000000000000000000" pitchFamily="2" charset="2"/>
              <a:buChar char="v"/>
            </a:pPr>
            <a:endParaRPr lang="ar-SY" dirty="0"/>
          </a:p>
          <a:p>
            <a:endParaRPr lang="en-US" dirty="0"/>
          </a:p>
        </p:txBody>
      </p:sp>
    </p:spTree>
    <p:extLst>
      <p:ext uri="{BB962C8B-B14F-4D97-AF65-F5344CB8AC3E}">
        <p14:creationId xmlns:p14="http://schemas.microsoft.com/office/powerpoint/2010/main" val="24594081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دفع غير المستحق</a:t>
            </a:r>
          </a:p>
        </p:txBody>
      </p:sp>
      <p:sp>
        <p:nvSpPr>
          <p:cNvPr id="3" name="عنصر نائب للنص 2"/>
          <p:cNvSpPr>
            <a:spLocks noGrp="1"/>
          </p:cNvSpPr>
          <p:nvPr>
            <p:ph type="body" sz="quarter" idx="11"/>
          </p:nvPr>
        </p:nvSpPr>
        <p:spPr>
          <a:xfrm>
            <a:off x="1048871" y="2670082"/>
            <a:ext cx="1775011" cy="1390650"/>
          </a:xfrm>
        </p:spPr>
        <p:txBody>
          <a:bodyPr/>
          <a:lstStyle/>
          <a:p>
            <a:r>
              <a:rPr lang="ar-SY" dirty="0"/>
              <a:t>10</a:t>
            </a:r>
          </a:p>
        </p:txBody>
      </p:sp>
    </p:spTree>
    <p:extLst>
      <p:ext uri="{BB962C8B-B14F-4D97-AF65-F5344CB8AC3E}">
        <p14:creationId xmlns:p14="http://schemas.microsoft.com/office/powerpoint/2010/main" val="37859830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417982" y="2533372"/>
            <a:ext cx="10006461" cy="3483115"/>
          </a:xfrm>
        </p:spPr>
        <p:txBody>
          <a:bodyPr/>
          <a:lstStyle/>
          <a:p>
            <a:pPr marL="342900" indent="-342900">
              <a:lnSpc>
                <a:spcPct val="200000"/>
              </a:lnSpc>
              <a:buFont typeface="Wingdings" panose="05000000000000000000" pitchFamily="2" charset="2"/>
              <a:buChar char="v"/>
            </a:pPr>
            <a:r>
              <a:rPr lang="ar-SY" dirty="0"/>
              <a:t>المبحث الأول: شروط دفع غير المستحق</a:t>
            </a:r>
            <a:r>
              <a:rPr lang="en-US" dirty="0"/>
              <a:t>.</a:t>
            </a:r>
            <a:endParaRPr lang="ar-SY" dirty="0"/>
          </a:p>
          <a:p>
            <a:pPr marL="342900" indent="-342900">
              <a:lnSpc>
                <a:spcPct val="200000"/>
              </a:lnSpc>
              <a:buFont typeface="Wingdings" panose="05000000000000000000" pitchFamily="2" charset="2"/>
              <a:buChar char="v"/>
            </a:pPr>
            <a:endParaRPr lang="ar-SY" dirty="0"/>
          </a:p>
          <a:p>
            <a:pPr marL="342900" indent="-342900">
              <a:lnSpc>
                <a:spcPct val="200000"/>
              </a:lnSpc>
              <a:buFont typeface="Wingdings" panose="05000000000000000000" pitchFamily="2" charset="2"/>
              <a:buChar char="v"/>
            </a:pPr>
            <a:r>
              <a:rPr lang="ar-SY" dirty="0"/>
              <a:t>المبحث الثاني: أحكام دفع غير المستحق</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34168110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شروط دفع غير المستحق</a:t>
            </a:r>
          </a:p>
        </p:txBody>
      </p:sp>
      <p:sp>
        <p:nvSpPr>
          <p:cNvPr id="3" name="عنصر نائب للمحتوى 2"/>
          <p:cNvSpPr>
            <a:spLocks noGrp="1"/>
          </p:cNvSpPr>
          <p:nvPr>
            <p:ph sz="quarter" idx="12"/>
          </p:nvPr>
        </p:nvSpPr>
        <p:spPr>
          <a:xfrm>
            <a:off x="136803" y="1628445"/>
            <a:ext cx="11625263" cy="5056034"/>
          </a:xfrm>
        </p:spPr>
        <p:txBody>
          <a:bodyPr/>
          <a:lstStyle/>
          <a:p>
            <a:r>
              <a:rPr lang="ar-SY" dirty="0"/>
              <a:t>في نهاية هذا المبحث يجب على الطالب أن يكون قادراً على معرفة شروط دفع غير المستحق، وهي:</a:t>
            </a:r>
          </a:p>
          <a:p>
            <a:endParaRPr lang="ar-SY" dirty="0"/>
          </a:p>
        </p:txBody>
      </p:sp>
      <p:graphicFrame>
        <p:nvGraphicFramePr>
          <p:cNvPr id="4" name="Diagram 3">
            <a:extLst>
              <a:ext uri="{FF2B5EF4-FFF2-40B4-BE49-F238E27FC236}">
                <a16:creationId xmlns:a16="http://schemas.microsoft.com/office/drawing/2014/main" id="{D04CB3F8-E4AB-46B8-B6C5-E8B63784C614}"/>
              </a:ext>
            </a:extLst>
          </p:cNvPr>
          <p:cNvGraphicFramePr/>
          <p:nvPr>
            <p:extLst>
              <p:ext uri="{D42A27DB-BD31-4B8C-83A1-F6EECF244321}">
                <p14:modId xmlns:p14="http://schemas.microsoft.com/office/powerpoint/2010/main" val="1951040297"/>
              </p:ext>
            </p:extLst>
          </p:nvPr>
        </p:nvGraphicFramePr>
        <p:xfrm>
          <a:off x="1073426" y="2292626"/>
          <a:ext cx="10688640" cy="42830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23606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أحكام دفع غير المستحق</a:t>
            </a:r>
          </a:p>
        </p:txBody>
      </p:sp>
      <p:sp>
        <p:nvSpPr>
          <p:cNvPr id="3" name="عنصر نائب للنص 2"/>
          <p:cNvSpPr>
            <a:spLocks noGrp="1"/>
          </p:cNvSpPr>
          <p:nvPr>
            <p:ph type="body" sz="quarter" idx="11"/>
          </p:nvPr>
        </p:nvSpPr>
        <p:spPr/>
        <p:txBody>
          <a:bodyPr/>
          <a:lstStyle/>
          <a:p>
            <a:r>
              <a:rPr lang="ar-SY" dirty="0"/>
              <a:t>الأحكام العامة في دفع غير المستحق</a:t>
            </a:r>
          </a:p>
        </p:txBody>
      </p:sp>
      <p:sp>
        <p:nvSpPr>
          <p:cNvPr id="4" name="عنصر نائب للمحتوى 3"/>
          <p:cNvSpPr>
            <a:spLocks noGrp="1"/>
          </p:cNvSpPr>
          <p:nvPr>
            <p:ph sz="quarter" idx="12"/>
          </p:nvPr>
        </p:nvSpPr>
        <p:spPr>
          <a:xfrm>
            <a:off x="93070" y="2438220"/>
            <a:ext cx="11366667" cy="4336108"/>
          </a:xfrm>
        </p:spPr>
        <p:txBody>
          <a:bodyPr/>
          <a:lstStyle/>
          <a:p>
            <a:r>
              <a:rPr lang="ar-SY" dirty="0"/>
              <a:t>وهذه الأحكام هي:</a:t>
            </a:r>
          </a:p>
          <a:p>
            <a:endParaRPr lang="ar-SY" dirty="0"/>
          </a:p>
        </p:txBody>
      </p:sp>
      <p:graphicFrame>
        <p:nvGraphicFramePr>
          <p:cNvPr id="5" name="Diagram 4">
            <a:extLst>
              <a:ext uri="{FF2B5EF4-FFF2-40B4-BE49-F238E27FC236}">
                <a16:creationId xmlns:a16="http://schemas.microsoft.com/office/drawing/2014/main" id="{F20BB926-4D75-487F-8747-F003E913C58A}"/>
              </a:ext>
            </a:extLst>
          </p:cNvPr>
          <p:cNvGraphicFramePr/>
          <p:nvPr>
            <p:extLst>
              <p:ext uri="{D42A27DB-BD31-4B8C-83A1-F6EECF244321}">
                <p14:modId xmlns:p14="http://schemas.microsoft.com/office/powerpoint/2010/main" val="3858072578"/>
              </p:ext>
            </p:extLst>
          </p:nvPr>
        </p:nvGraphicFramePr>
        <p:xfrm>
          <a:off x="1364974" y="3021496"/>
          <a:ext cx="10310191" cy="3474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768989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دفع غير المستحق</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endParaRPr lang="ar-SY" dirty="0"/>
          </a:p>
          <a:p>
            <a:r>
              <a:rPr lang="ar-SY" sz="9600" dirty="0"/>
              <a:t>الأحكام العامة في دفع غير المستحق</a:t>
            </a:r>
          </a:p>
          <a:p>
            <a:endParaRPr lang="ar-SY" dirty="0"/>
          </a:p>
        </p:txBody>
      </p:sp>
      <p:graphicFrame>
        <p:nvGraphicFramePr>
          <p:cNvPr id="5" name="Diagram 4">
            <a:extLst>
              <a:ext uri="{FF2B5EF4-FFF2-40B4-BE49-F238E27FC236}">
                <a16:creationId xmlns:a16="http://schemas.microsoft.com/office/drawing/2014/main" id="{CC5DD59F-0750-4434-9AEE-20362DB06A8F}"/>
              </a:ext>
            </a:extLst>
          </p:cNvPr>
          <p:cNvGraphicFramePr/>
          <p:nvPr>
            <p:extLst>
              <p:ext uri="{D42A27DB-BD31-4B8C-83A1-F6EECF244321}">
                <p14:modId xmlns:p14="http://schemas.microsoft.com/office/powerpoint/2010/main" val="3725911353"/>
              </p:ext>
            </p:extLst>
          </p:nvPr>
        </p:nvGraphicFramePr>
        <p:xfrm>
          <a:off x="1152940" y="2544419"/>
          <a:ext cx="10508974" cy="3991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82731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دفع غير المستحق</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endParaRPr lang="ar-SY" dirty="0"/>
          </a:p>
          <a:p>
            <a:r>
              <a:rPr lang="ar-SY" sz="9600" dirty="0"/>
              <a:t>الأحكام العامة في دفع غير المستحق</a:t>
            </a:r>
          </a:p>
          <a:p>
            <a:endParaRPr lang="ar-SY" dirty="0"/>
          </a:p>
        </p:txBody>
      </p:sp>
      <p:sp>
        <p:nvSpPr>
          <p:cNvPr id="5" name="Rectangle: Rounded Corners 4">
            <a:extLst>
              <a:ext uri="{FF2B5EF4-FFF2-40B4-BE49-F238E27FC236}">
                <a16:creationId xmlns:a16="http://schemas.microsoft.com/office/drawing/2014/main" id="{863F92CB-FCB0-46CA-835F-1423E40D8678}"/>
              </a:ext>
            </a:extLst>
          </p:cNvPr>
          <p:cNvSpPr/>
          <p:nvPr/>
        </p:nvSpPr>
        <p:spPr>
          <a:xfrm>
            <a:off x="1008188" y="2676939"/>
            <a:ext cx="10522227" cy="35896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5- حكم التصرف في الشيء: إذا تصرف المتسلم في الشيء، فإنه يكون قد تصرف في ملك الغير، فإذا لم يقر المالك هذا التصرف، فإنه يحق له استرداده عن طريق دعوى الاستحقاق. وإذا  تعذر عليه استرداد الشيء لأن المتصرف إليه قد تملكه بمقتضى قاعدة "الحيازة في المنقول سند الحائز" أو التقادم في العقار، فإن الرأي الراجح يمنح المالك الحق في مطالبة المتسلم بقيمة هذا الشيء سواء كان حسن النية أم سيء النية.</a:t>
            </a:r>
          </a:p>
        </p:txBody>
      </p:sp>
    </p:spTree>
    <p:extLst>
      <p:ext uri="{BB962C8B-B14F-4D97-AF65-F5344CB8AC3E}">
        <p14:creationId xmlns:p14="http://schemas.microsoft.com/office/powerpoint/2010/main" val="34299222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دفع غير المستحق</a:t>
            </a:r>
          </a:p>
          <a:p>
            <a:endParaRPr lang="ar-SY" dirty="0"/>
          </a:p>
        </p:txBody>
      </p:sp>
      <p:sp>
        <p:nvSpPr>
          <p:cNvPr id="3" name="عنصر نائب للنص 2"/>
          <p:cNvSpPr>
            <a:spLocks noGrp="1"/>
          </p:cNvSpPr>
          <p:nvPr>
            <p:ph type="body" sz="quarter" idx="11"/>
          </p:nvPr>
        </p:nvSpPr>
        <p:spPr/>
        <p:txBody>
          <a:bodyPr/>
          <a:lstStyle/>
          <a:p>
            <a:r>
              <a:rPr lang="ar-SY" dirty="0"/>
              <a:t>الأحكام الخاصة في دفع غير المستحق</a:t>
            </a:r>
          </a:p>
        </p:txBody>
      </p:sp>
      <p:sp>
        <p:nvSpPr>
          <p:cNvPr id="5" name="Rectangle: Rounded Corners 4">
            <a:extLst>
              <a:ext uri="{FF2B5EF4-FFF2-40B4-BE49-F238E27FC236}">
                <a16:creationId xmlns:a16="http://schemas.microsoft.com/office/drawing/2014/main" id="{C124C5CF-B798-4733-BB29-59AAEB816FA7}"/>
              </a:ext>
            </a:extLst>
          </p:cNvPr>
          <p:cNvSpPr/>
          <p:nvPr/>
        </p:nvSpPr>
        <p:spPr>
          <a:xfrm>
            <a:off x="1139687" y="2478157"/>
            <a:ext cx="10495722" cy="401375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1- الوفاء بدين مؤجل قبل حلول الأجل: إذا وفى المدين، غلطاً، ديناً مؤجلاً قبل حلول الأجل، فيكون الوفاء بغير المستحق ويجوز للموفي المطالبة بالرد، على أن يقوم عند حلول الأجل بالوفاء.</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غير أن المشرع، اختصاراً للإجراءات، وتحسباً لخطر إعسار المدين مستقبلاً عند حلول الأجل، أجاز للدائن، أن يقتصر على رد ما استفاده بسبب الوفاء المعجل، في حدود ما لحق المدين من ضرر.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2- الوفاء لناقص الأهلية: الأصل أن التزام المدين بالرد لا يتوقف على أهليته، لأن التزامه بالرد لا يستند إلى إرادته وإنما يستند إلى واقعة تسلمه ما ليس مستحقاً له.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غير أن المشرع، خرج على هذه القاعدة، حماية لناقص الأهلية، فلم يلزمه بالرد إلا بالقدر الذي أثرى به.</a:t>
            </a:r>
          </a:p>
        </p:txBody>
      </p:sp>
    </p:spTree>
    <p:extLst>
      <p:ext uri="{BB962C8B-B14F-4D97-AF65-F5344CB8AC3E}">
        <p14:creationId xmlns:p14="http://schemas.microsoft.com/office/powerpoint/2010/main" val="134067974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دفع غير المستحق</a:t>
            </a:r>
          </a:p>
          <a:p>
            <a:endParaRPr lang="ar-SY" dirty="0"/>
          </a:p>
        </p:txBody>
      </p:sp>
      <p:sp>
        <p:nvSpPr>
          <p:cNvPr id="3" name="عنصر نائب للنص 2"/>
          <p:cNvSpPr>
            <a:spLocks noGrp="1"/>
          </p:cNvSpPr>
          <p:nvPr>
            <p:ph type="body" sz="quarter" idx="11"/>
          </p:nvPr>
        </p:nvSpPr>
        <p:spPr/>
        <p:txBody>
          <a:bodyPr/>
          <a:lstStyle/>
          <a:p>
            <a:r>
              <a:rPr lang="ar-SY" dirty="0"/>
              <a:t>سقوط دعوى استرداد غير المستحق</a:t>
            </a:r>
          </a:p>
        </p:txBody>
      </p:sp>
      <p:sp>
        <p:nvSpPr>
          <p:cNvPr id="5" name="Rectangle: Rounded Corners 4">
            <a:extLst>
              <a:ext uri="{FF2B5EF4-FFF2-40B4-BE49-F238E27FC236}">
                <a16:creationId xmlns:a16="http://schemas.microsoft.com/office/drawing/2014/main" id="{E102FD6D-F091-4291-A8BD-4FF3CE6BA517}"/>
              </a:ext>
            </a:extLst>
          </p:cNvPr>
          <p:cNvSpPr/>
          <p:nvPr/>
        </p:nvSpPr>
        <p:spPr>
          <a:xfrm>
            <a:off x="1139687" y="2478157"/>
            <a:ext cx="10535478" cy="407036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pPr>
            <a:r>
              <a:rPr lang="ar-SY" sz="2200" dirty="0">
                <a:solidFill>
                  <a:schemeClr val="tx1"/>
                </a:solidFill>
                <a:latin typeface="Arial" panose="020B0604020202020204" pitchFamily="34" charset="0"/>
                <a:cs typeface="Arial" panose="020B0604020202020204" pitchFamily="34" charset="0"/>
              </a:rPr>
              <a:t>تخضع دعوى استرداد غير المستحق للقواعد العامة من حيث السقوط، غير أنها تتميز مع ذلك بسبب خاص للسقوط.</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1- السبب العام:  تسقط دعوى استرداد غير المستحق بانقضاء ثلاث سنوات، من يوم علم الموفي بحقه في استرداد ما وفاه بغير حق، أو بمضي خمس عشرة سنة من تاريخ دفع غير المستحق، أيهما أقصر.</a:t>
            </a:r>
          </a:p>
          <a:p>
            <a:pPr algn="r" rtl="1">
              <a:lnSpc>
                <a:spcPct val="150000"/>
              </a:lnSpc>
            </a:pPr>
            <a:r>
              <a:rPr lang="ar-SY" sz="2200" dirty="0">
                <a:solidFill>
                  <a:schemeClr val="tx1"/>
                </a:solidFill>
                <a:latin typeface="Arial" panose="020B0604020202020204" pitchFamily="34" charset="0"/>
                <a:cs typeface="Arial" panose="020B0604020202020204" pitchFamily="34" charset="0"/>
              </a:rPr>
              <a:t>2- السبب الخاص ويتعلق بتجرد المتسلم حسن النية من سند الدين أو من التأمينات أو ترك الدعوى تسقط بالتقادم: ففي هذه الحالة، يسقط حق الموفي في الرجوع بدعوى غير المستحق على المتسلم، لأن هذا الحق قد تعارض مع حق شخص آخر حسن النية هو الموفى له، وباعتبار أن المقصر هو الموفي وليس الموفى له، لذلك تم ترجيح كفة غير المقصر على كفة المقصر. </a:t>
            </a:r>
          </a:p>
        </p:txBody>
      </p:sp>
    </p:spTree>
    <p:extLst>
      <p:ext uri="{BB962C8B-B14F-4D97-AF65-F5344CB8AC3E}">
        <p14:creationId xmlns:p14="http://schemas.microsoft.com/office/powerpoint/2010/main" val="32410977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1786</TotalTime>
  <Words>991</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286</cp:revision>
  <dcterms:created xsi:type="dcterms:W3CDTF">2020-10-27T07:33:32Z</dcterms:created>
  <dcterms:modified xsi:type="dcterms:W3CDTF">2022-08-29T09:04:12Z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