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4"/>
  </p:notesMasterIdLst>
  <p:handoutMasterIdLst>
    <p:handoutMasterId r:id="rId25"/>
  </p:handoutMasterIdLst>
  <p:sldIdLst>
    <p:sldId id="257" r:id="rId5"/>
    <p:sldId id="328" r:id="rId6"/>
    <p:sldId id="329" r:id="rId7"/>
    <p:sldId id="330" r:id="rId8"/>
    <p:sldId id="331" r:id="rId9"/>
    <p:sldId id="332" r:id="rId10"/>
    <p:sldId id="333" r:id="rId11"/>
    <p:sldId id="334" r:id="rId12"/>
    <p:sldId id="335" r:id="rId13"/>
    <p:sldId id="336" r:id="rId14"/>
    <p:sldId id="337" r:id="rId15"/>
    <p:sldId id="338" r:id="rId16"/>
    <p:sldId id="339" r:id="rId17"/>
    <p:sldId id="340" r:id="rId18"/>
    <p:sldId id="341" r:id="rId19"/>
    <p:sldId id="342" r:id="rId20"/>
    <p:sldId id="343" r:id="rId21"/>
    <p:sldId id="344" r:id="rId22"/>
    <p:sldId id="34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19" autoAdjust="0"/>
  </p:normalViewPr>
  <p:slideViewPr>
    <p:cSldViewPr snapToGrid="0">
      <p:cViewPr varScale="1">
        <p:scale>
          <a:sx n="72" d="100"/>
          <a:sy n="72" d="100"/>
        </p:scale>
        <p:origin x="660" y="96"/>
      </p:cViewPr>
      <p:guideLst/>
    </p:cSldViewPr>
  </p:slideViewPr>
  <p:notesTextViewPr>
    <p:cViewPr>
      <p:scale>
        <a:sx n="1" d="1"/>
        <a:sy n="1" d="1"/>
      </p:scale>
      <p:origin x="0" y="0"/>
    </p:cViewPr>
  </p:notesText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5887DD-4035-4C4F-B708-E9ADDEEFFEC7}"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n-US"/>
        </a:p>
      </dgm:t>
    </dgm:pt>
    <dgm:pt modelId="{D9387C41-84A3-4269-A392-AD375A2A4A40}">
      <dgm:prSet custT="1"/>
      <dgm:spPr/>
      <dgm:t>
        <a:bodyPr/>
        <a:lstStyle/>
        <a:p>
          <a:pPr algn="justLow" rtl="1"/>
          <a:r>
            <a:rPr lang="ar-SY" sz="2200" dirty="0">
              <a:solidFill>
                <a:schemeClr val="tx1"/>
              </a:solidFill>
              <a:latin typeface="Arial" panose="020B0604020202020204" pitchFamily="34" charset="0"/>
              <a:cs typeface="Arial" panose="020B0604020202020204" pitchFamily="34" charset="0"/>
            </a:rPr>
            <a:t>1- يكون المسؤول حارساً للبناء: يقصد بالحارس من له السلطة الفعلية على البناء والتصرف في أمره. </a:t>
          </a:r>
        </a:p>
      </dgm:t>
    </dgm:pt>
    <dgm:pt modelId="{90AE6DBE-E829-4ADA-A91C-6CF4918E3699}" type="parTrans" cxnId="{2FC80570-1A0B-419F-93D6-2707F9CA1CE8}">
      <dgm:prSet/>
      <dgm:spPr/>
      <dgm:t>
        <a:bodyPr/>
        <a:lstStyle/>
        <a:p>
          <a:pPr algn="justLow"/>
          <a:endParaRPr lang="en-US"/>
        </a:p>
      </dgm:t>
    </dgm:pt>
    <dgm:pt modelId="{0198E5C2-BACE-4022-A36E-C20ECD940B3C}" type="sibTrans" cxnId="{2FC80570-1A0B-419F-93D6-2707F9CA1CE8}">
      <dgm:prSet/>
      <dgm:spPr/>
      <dgm:t>
        <a:bodyPr/>
        <a:lstStyle/>
        <a:p>
          <a:pPr algn="justLow"/>
          <a:endParaRPr lang="en-US"/>
        </a:p>
      </dgm:t>
    </dgm:pt>
    <dgm:pt modelId="{66BAF1B0-4094-48D8-A504-AE8701E37EA3}">
      <dgm:prSet custT="1"/>
      <dgm:spPr/>
      <dgm:t>
        <a:bodyPr/>
        <a:lstStyle/>
        <a:p>
          <a:pPr algn="justLow" rtl="1"/>
          <a:r>
            <a:rPr lang="ar-SY" sz="2200">
              <a:solidFill>
                <a:schemeClr val="tx1"/>
              </a:solidFill>
              <a:latin typeface="Arial" panose="020B0604020202020204" pitchFamily="34" charset="0"/>
              <a:cs typeface="Arial" panose="020B0604020202020204" pitchFamily="34" charset="0"/>
            </a:rPr>
            <a:t>2- وقوع ضرر للغير من تهدم البناء.</a:t>
          </a:r>
          <a:endParaRPr lang="ar-SY" sz="2200" dirty="0">
            <a:solidFill>
              <a:schemeClr val="tx1"/>
            </a:solidFill>
            <a:latin typeface="Arial" panose="020B0604020202020204" pitchFamily="34" charset="0"/>
            <a:cs typeface="Arial" panose="020B0604020202020204" pitchFamily="34" charset="0"/>
          </a:endParaRPr>
        </a:p>
      </dgm:t>
    </dgm:pt>
    <dgm:pt modelId="{3BB913D0-FC45-46C2-8617-5201D1BA0EFB}" type="sibTrans" cxnId="{A08FAB10-904A-4EF7-A100-561AF7EA3545}">
      <dgm:prSet/>
      <dgm:spPr/>
      <dgm:t>
        <a:bodyPr/>
        <a:lstStyle/>
        <a:p>
          <a:pPr algn="justLow"/>
          <a:endParaRPr lang="en-US"/>
        </a:p>
      </dgm:t>
    </dgm:pt>
    <dgm:pt modelId="{E32AEB08-E4D3-4A5A-80A4-E07222F63EA9}" type="parTrans" cxnId="{A08FAB10-904A-4EF7-A100-561AF7EA3545}">
      <dgm:prSet/>
      <dgm:spPr/>
      <dgm:t>
        <a:bodyPr/>
        <a:lstStyle/>
        <a:p>
          <a:pPr algn="justLow"/>
          <a:endParaRPr lang="en-US"/>
        </a:p>
      </dgm:t>
    </dgm:pt>
    <dgm:pt modelId="{1EB3A615-7B5F-4E9C-B833-1769D770BE0E}" type="pres">
      <dgm:prSet presAssocID="{3A5887DD-4035-4C4F-B708-E9ADDEEFFEC7}" presName="linear" presStyleCnt="0">
        <dgm:presLayoutVars>
          <dgm:animLvl val="lvl"/>
          <dgm:resizeHandles val="exact"/>
        </dgm:presLayoutVars>
      </dgm:prSet>
      <dgm:spPr/>
    </dgm:pt>
    <dgm:pt modelId="{1F7D7FD2-F722-4DBD-BBFC-B420698FE9E6}" type="pres">
      <dgm:prSet presAssocID="{D9387C41-84A3-4269-A392-AD375A2A4A40}" presName="parentText" presStyleLbl="node1" presStyleIdx="0" presStyleCnt="2">
        <dgm:presLayoutVars>
          <dgm:chMax val="0"/>
          <dgm:bulletEnabled val="1"/>
        </dgm:presLayoutVars>
      </dgm:prSet>
      <dgm:spPr/>
    </dgm:pt>
    <dgm:pt modelId="{E94D6EC6-CCBC-4E0F-A0ED-0C43D4E8AC81}" type="pres">
      <dgm:prSet presAssocID="{0198E5C2-BACE-4022-A36E-C20ECD940B3C}" presName="spacer" presStyleCnt="0"/>
      <dgm:spPr/>
    </dgm:pt>
    <dgm:pt modelId="{BF66037A-9780-440B-9BD3-B02CAAFF1689}" type="pres">
      <dgm:prSet presAssocID="{66BAF1B0-4094-48D8-A504-AE8701E37EA3}" presName="parentText" presStyleLbl="node1" presStyleIdx="1" presStyleCnt="2">
        <dgm:presLayoutVars>
          <dgm:chMax val="0"/>
          <dgm:bulletEnabled val="1"/>
        </dgm:presLayoutVars>
      </dgm:prSet>
      <dgm:spPr/>
    </dgm:pt>
  </dgm:ptLst>
  <dgm:cxnLst>
    <dgm:cxn modelId="{954DCF03-659D-4A62-8C4C-38CBD3974357}" type="presOf" srcId="{66BAF1B0-4094-48D8-A504-AE8701E37EA3}" destId="{BF66037A-9780-440B-9BD3-B02CAAFF1689}" srcOrd="0" destOrd="0" presId="urn:microsoft.com/office/officeart/2005/8/layout/vList2"/>
    <dgm:cxn modelId="{2627A40D-5E26-4D6C-8F60-CB944915F4A2}" type="presOf" srcId="{3A5887DD-4035-4C4F-B708-E9ADDEEFFEC7}" destId="{1EB3A615-7B5F-4E9C-B833-1769D770BE0E}" srcOrd="0" destOrd="0" presId="urn:microsoft.com/office/officeart/2005/8/layout/vList2"/>
    <dgm:cxn modelId="{A08FAB10-904A-4EF7-A100-561AF7EA3545}" srcId="{3A5887DD-4035-4C4F-B708-E9ADDEEFFEC7}" destId="{66BAF1B0-4094-48D8-A504-AE8701E37EA3}" srcOrd="1" destOrd="0" parTransId="{E32AEB08-E4D3-4A5A-80A4-E07222F63EA9}" sibTransId="{3BB913D0-FC45-46C2-8617-5201D1BA0EFB}"/>
    <dgm:cxn modelId="{57FD381C-DCC0-42A1-9788-ADA36E278C85}" type="presOf" srcId="{D9387C41-84A3-4269-A392-AD375A2A4A40}" destId="{1F7D7FD2-F722-4DBD-BBFC-B420698FE9E6}" srcOrd="0" destOrd="0" presId="urn:microsoft.com/office/officeart/2005/8/layout/vList2"/>
    <dgm:cxn modelId="{2FC80570-1A0B-419F-93D6-2707F9CA1CE8}" srcId="{3A5887DD-4035-4C4F-B708-E9ADDEEFFEC7}" destId="{D9387C41-84A3-4269-A392-AD375A2A4A40}" srcOrd="0" destOrd="0" parTransId="{90AE6DBE-E829-4ADA-A91C-6CF4918E3699}" sibTransId="{0198E5C2-BACE-4022-A36E-C20ECD940B3C}"/>
    <dgm:cxn modelId="{E9903229-F316-4FCD-B876-56D5BDC4C7BC}" type="presParOf" srcId="{1EB3A615-7B5F-4E9C-B833-1769D770BE0E}" destId="{1F7D7FD2-F722-4DBD-BBFC-B420698FE9E6}" srcOrd="0" destOrd="0" presId="urn:microsoft.com/office/officeart/2005/8/layout/vList2"/>
    <dgm:cxn modelId="{AD9DFB1F-B8C3-4362-9AE5-2DF2DA02C5A2}" type="presParOf" srcId="{1EB3A615-7B5F-4E9C-B833-1769D770BE0E}" destId="{E94D6EC6-CCBC-4E0F-A0ED-0C43D4E8AC81}" srcOrd="1" destOrd="0" presId="urn:microsoft.com/office/officeart/2005/8/layout/vList2"/>
    <dgm:cxn modelId="{101329F3-F736-4CDB-8FF8-DC2CE2E5CB8C}" type="presParOf" srcId="{1EB3A615-7B5F-4E9C-B833-1769D770BE0E}" destId="{BF66037A-9780-440B-9BD3-B02CAAFF1689}"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6F574E5-8AAD-4917-89F6-4D32334AE74E}"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n-US"/>
        </a:p>
      </dgm:t>
    </dgm:pt>
    <dgm:pt modelId="{A9E92241-65C3-4587-939E-3121537ED6E4}">
      <dgm:prSet custT="1"/>
      <dgm:spPr/>
      <dgm:t>
        <a:bodyPr/>
        <a:lstStyle/>
        <a:p>
          <a:pPr algn="justLow" rtl="1"/>
          <a:r>
            <a:rPr lang="ar-SY" sz="2200" dirty="0">
              <a:solidFill>
                <a:schemeClr val="tx1"/>
              </a:solidFill>
              <a:latin typeface="Arial" panose="020B0604020202020204" pitchFamily="34" charset="0"/>
              <a:cs typeface="Arial" panose="020B0604020202020204" pitchFamily="34" charset="0"/>
            </a:rPr>
            <a:t>1- أن يتولى شخص معين حراسة شيء: يقصد بالحراسة السيطرة الفعلية المستقلة على الشيء التي تمكن صاحبه من الرقابة والتوجيه والتصرف في الشيء لحساب نفسه. وتقتضي السيطرة الفعلية أن يملك الحارس السلطة المعنوية إلى جانب سلطته المادية على الشيء. </a:t>
          </a:r>
        </a:p>
      </dgm:t>
    </dgm:pt>
    <dgm:pt modelId="{64A2C87C-1543-48CE-ACB9-E6E67C07E7B4}" type="parTrans" cxnId="{CF696C72-DCC0-42B2-9D18-9CDF5BA23D60}">
      <dgm:prSet/>
      <dgm:spPr/>
      <dgm:t>
        <a:bodyPr/>
        <a:lstStyle/>
        <a:p>
          <a:pPr algn="justLow"/>
          <a:endParaRPr lang="en-US"/>
        </a:p>
      </dgm:t>
    </dgm:pt>
    <dgm:pt modelId="{4FC42378-6CFC-4507-A86A-994227AB5B90}" type="sibTrans" cxnId="{CF696C72-DCC0-42B2-9D18-9CDF5BA23D60}">
      <dgm:prSet/>
      <dgm:spPr/>
      <dgm:t>
        <a:bodyPr/>
        <a:lstStyle/>
        <a:p>
          <a:pPr algn="justLow"/>
          <a:endParaRPr lang="en-US"/>
        </a:p>
      </dgm:t>
    </dgm:pt>
    <dgm:pt modelId="{B15AFA83-B3D3-4649-B7A2-E64828452A61}">
      <dgm:prSet custT="1"/>
      <dgm:spPr/>
      <dgm:t>
        <a:bodyPr/>
        <a:lstStyle/>
        <a:p>
          <a:pPr algn="justLow" rtl="1"/>
          <a:r>
            <a:rPr lang="ar-SY" sz="2200" dirty="0">
              <a:solidFill>
                <a:schemeClr val="tx1"/>
              </a:solidFill>
              <a:latin typeface="Arial" panose="020B0604020202020204" pitchFamily="34" charset="0"/>
              <a:cs typeface="Arial" panose="020B0604020202020204" pitchFamily="34" charset="0"/>
            </a:rPr>
            <a:t>2- وجود شيء غير حي يتطلب حراسته عناية خاصة أو آلات ميكانيكية.</a:t>
          </a:r>
        </a:p>
      </dgm:t>
    </dgm:pt>
    <dgm:pt modelId="{9469D323-E244-4E27-B0B8-B0EBBE130F1F}" type="parTrans" cxnId="{9B699659-A514-4120-9FFA-167B5F5DDB45}">
      <dgm:prSet/>
      <dgm:spPr/>
      <dgm:t>
        <a:bodyPr/>
        <a:lstStyle/>
        <a:p>
          <a:pPr algn="justLow"/>
          <a:endParaRPr lang="en-US"/>
        </a:p>
      </dgm:t>
    </dgm:pt>
    <dgm:pt modelId="{D63C9897-8F6C-4CED-9D92-D7881F2FA4CB}" type="sibTrans" cxnId="{9B699659-A514-4120-9FFA-167B5F5DDB45}">
      <dgm:prSet/>
      <dgm:spPr/>
      <dgm:t>
        <a:bodyPr/>
        <a:lstStyle/>
        <a:p>
          <a:pPr algn="justLow"/>
          <a:endParaRPr lang="en-US"/>
        </a:p>
      </dgm:t>
    </dgm:pt>
    <dgm:pt modelId="{22DEEFFF-A659-4133-8284-CB158FA72AC6}">
      <dgm:prSet custT="1"/>
      <dgm:spPr/>
      <dgm:t>
        <a:bodyPr/>
        <a:lstStyle/>
        <a:p>
          <a:pPr algn="justLow" rtl="1"/>
          <a:r>
            <a:rPr lang="ar-SY" sz="2200">
              <a:solidFill>
                <a:schemeClr val="tx1"/>
              </a:solidFill>
              <a:latin typeface="Arial" panose="020B0604020202020204" pitchFamily="34" charset="0"/>
              <a:cs typeface="Arial" panose="020B0604020202020204" pitchFamily="34" charset="0"/>
            </a:rPr>
            <a:t>3- أن يسبب فعل الشيء الضرر بالغير.</a:t>
          </a:r>
          <a:endParaRPr lang="ar-SY" sz="2200" dirty="0">
            <a:solidFill>
              <a:schemeClr val="tx1"/>
            </a:solidFill>
            <a:latin typeface="Arial" panose="020B0604020202020204" pitchFamily="34" charset="0"/>
            <a:cs typeface="Arial" panose="020B0604020202020204" pitchFamily="34" charset="0"/>
          </a:endParaRPr>
        </a:p>
      </dgm:t>
    </dgm:pt>
    <dgm:pt modelId="{63C37B14-B06A-4684-B1AB-38B99BF44405}" type="parTrans" cxnId="{3A2F4BD9-3472-4A44-A66F-266B0F59CA99}">
      <dgm:prSet/>
      <dgm:spPr/>
      <dgm:t>
        <a:bodyPr/>
        <a:lstStyle/>
        <a:p>
          <a:pPr algn="justLow"/>
          <a:endParaRPr lang="en-US"/>
        </a:p>
      </dgm:t>
    </dgm:pt>
    <dgm:pt modelId="{02D2A9AE-7BF9-469C-BC8E-1E80F812D305}" type="sibTrans" cxnId="{3A2F4BD9-3472-4A44-A66F-266B0F59CA99}">
      <dgm:prSet/>
      <dgm:spPr/>
      <dgm:t>
        <a:bodyPr/>
        <a:lstStyle/>
        <a:p>
          <a:pPr algn="justLow"/>
          <a:endParaRPr lang="en-US"/>
        </a:p>
      </dgm:t>
    </dgm:pt>
    <dgm:pt modelId="{5B6048C9-BBA9-405A-ACFF-838436821A32}" type="pres">
      <dgm:prSet presAssocID="{A6F574E5-8AAD-4917-89F6-4D32334AE74E}" presName="linear" presStyleCnt="0">
        <dgm:presLayoutVars>
          <dgm:dir val="rev"/>
          <dgm:animLvl val="lvl"/>
          <dgm:resizeHandles val="exact"/>
        </dgm:presLayoutVars>
      </dgm:prSet>
      <dgm:spPr/>
    </dgm:pt>
    <dgm:pt modelId="{609E26DB-C3EE-449D-BACD-72179C97BBBA}" type="pres">
      <dgm:prSet presAssocID="{A9E92241-65C3-4587-939E-3121537ED6E4}" presName="parentLin" presStyleCnt="0"/>
      <dgm:spPr/>
    </dgm:pt>
    <dgm:pt modelId="{F1EBD8C8-03B0-4025-950E-791381E5BEB4}" type="pres">
      <dgm:prSet presAssocID="{A9E92241-65C3-4587-939E-3121537ED6E4}" presName="parentLeftMargin" presStyleLbl="node1" presStyleIdx="0" presStyleCnt="3"/>
      <dgm:spPr/>
    </dgm:pt>
    <dgm:pt modelId="{BE6D5838-A4C2-4CF9-A4EC-B887E160A7D4}" type="pres">
      <dgm:prSet presAssocID="{A9E92241-65C3-4587-939E-3121537ED6E4}" presName="parentText" presStyleLbl="node1" presStyleIdx="0" presStyleCnt="3" custScaleX="142857" custScaleY="111507">
        <dgm:presLayoutVars>
          <dgm:chMax val="0"/>
          <dgm:bulletEnabled val="1"/>
        </dgm:presLayoutVars>
      </dgm:prSet>
      <dgm:spPr/>
    </dgm:pt>
    <dgm:pt modelId="{949FEEE8-9554-4AFC-BE9D-01C8BE1DD2AF}" type="pres">
      <dgm:prSet presAssocID="{A9E92241-65C3-4587-939E-3121537ED6E4}" presName="negativeSpace" presStyleCnt="0"/>
      <dgm:spPr/>
    </dgm:pt>
    <dgm:pt modelId="{C0F24B53-7A97-44B8-8F8D-547E7C993DBB}" type="pres">
      <dgm:prSet presAssocID="{A9E92241-65C3-4587-939E-3121537ED6E4}" presName="childText" presStyleLbl="conFgAcc1" presStyleIdx="0" presStyleCnt="3">
        <dgm:presLayoutVars>
          <dgm:bulletEnabled val="1"/>
        </dgm:presLayoutVars>
      </dgm:prSet>
      <dgm:spPr/>
    </dgm:pt>
    <dgm:pt modelId="{04D38156-5E09-425E-9EFC-3BB47D5E5663}" type="pres">
      <dgm:prSet presAssocID="{4FC42378-6CFC-4507-A86A-994227AB5B90}" presName="spaceBetweenRectangles" presStyleCnt="0"/>
      <dgm:spPr/>
    </dgm:pt>
    <dgm:pt modelId="{EE8613CD-D1BD-4095-A386-273D277B390B}" type="pres">
      <dgm:prSet presAssocID="{B15AFA83-B3D3-4649-B7A2-E64828452A61}" presName="parentLin" presStyleCnt="0"/>
      <dgm:spPr/>
    </dgm:pt>
    <dgm:pt modelId="{CBDDAFD4-51EE-4A4D-9D49-7F9911BE2B9E}" type="pres">
      <dgm:prSet presAssocID="{B15AFA83-B3D3-4649-B7A2-E64828452A61}" presName="parentLeftMargin" presStyleLbl="node1" presStyleIdx="0" presStyleCnt="3"/>
      <dgm:spPr/>
    </dgm:pt>
    <dgm:pt modelId="{1FC4A244-345E-4AFB-9F88-27356C18D3DC}" type="pres">
      <dgm:prSet presAssocID="{B15AFA83-B3D3-4649-B7A2-E64828452A61}" presName="parentText" presStyleLbl="node1" presStyleIdx="1" presStyleCnt="3" custScaleX="142857" custScaleY="70151">
        <dgm:presLayoutVars>
          <dgm:chMax val="0"/>
          <dgm:bulletEnabled val="1"/>
        </dgm:presLayoutVars>
      </dgm:prSet>
      <dgm:spPr/>
    </dgm:pt>
    <dgm:pt modelId="{BFE859DF-72C9-4EC7-9FDB-3AF97A585F53}" type="pres">
      <dgm:prSet presAssocID="{B15AFA83-B3D3-4649-B7A2-E64828452A61}" presName="negativeSpace" presStyleCnt="0"/>
      <dgm:spPr/>
    </dgm:pt>
    <dgm:pt modelId="{7D923079-8F49-45C6-A702-424590133A4E}" type="pres">
      <dgm:prSet presAssocID="{B15AFA83-B3D3-4649-B7A2-E64828452A61}" presName="childText" presStyleLbl="conFgAcc1" presStyleIdx="1" presStyleCnt="3">
        <dgm:presLayoutVars>
          <dgm:bulletEnabled val="1"/>
        </dgm:presLayoutVars>
      </dgm:prSet>
      <dgm:spPr/>
    </dgm:pt>
    <dgm:pt modelId="{2C66AA7B-326C-4251-A81A-958C86CE9899}" type="pres">
      <dgm:prSet presAssocID="{D63C9897-8F6C-4CED-9D92-D7881F2FA4CB}" presName="spaceBetweenRectangles" presStyleCnt="0"/>
      <dgm:spPr/>
    </dgm:pt>
    <dgm:pt modelId="{8E86C54D-9EB2-4AC2-892E-399588CEFB10}" type="pres">
      <dgm:prSet presAssocID="{22DEEFFF-A659-4133-8284-CB158FA72AC6}" presName="parentLin" presStyleCnt="0"/>
      <dgm:spPr/>
    </dgm:pt>
    <dgm:pt modelId="{51C163A9-3D2C-4685-8C8C-F8FA127FECD7}" type="pres">
      <dgm:prSet presAssocID="{22DEEFFF-A659-4133-8284-CB158FA72AC6}" presName="parentLeftMargin" presStyleLbl="node1" presStyleIdx="1" presStyleCnt="3"/>
      <dgm:spPr/>
    </dgm:pt>
    <dgm:pt modelId="{4A993773-7E84-4A31-B14D-F43C87A75034}" type="pres">
      <dgm:prSet presAssocID="{22DEEFFF-A659-4133-8284-CB158FA72AC6}" presName="parentText" presStyleLbl="node1" presStyleIdx="2" presStyleCnt="3" custScaleX="142857" custScaleY="65670">
        <dgm:presLayoutVars>
          <dgm:chMax val="0"/>
          <dgm:bulletEnabled val="1"/>
        </dgm:presLayoutVars>
      </dgm:prSet>
      <dgm:spPr/>
    </dgm:pt>
    <dgm:pt modelId="{68C19600-6A1A-4154-AA3B-9BF307394250}" type="pres">
      <dgm:prSet presAssocID="{22DEEFFF-A659-4133-8284-CB158FA72AC6}" presName="negativeSpace" presStyleCnt="0"/>
      <dgm:spPr/>
    </dgm:pt>
    <dgm:pt modelId="{A2D0A614-6FE5-4783-B830-F28D1EF7B186}" type="pres">
      <dgm:prSet presAssocID="{22DEEFFF-A659-4133-8284-CB158FA72AC6}" presName="childText" presStyleLbl="conFgAcc1" presStyleIdx="2" presStyleCnt="3">
        <dgm:presLayoutVars>
          <dgm:bulletEnabled val="1"/>
        </dgm:presLayoutVars>
      </dgm:prSet>
      <dgm:spPr/>
    </dgm:pt>
  </dgm:ptLst>
  <dgm:cxnLst>
    <dgm:cxn modelId="{F1D94E44-63C6-4128-BA47-1818D0703932}" type="presOf" srcId="{A9E92241-65C3-4587-939E-3121537ED6E4}" destId="{F1EBD8C8-03B0-4025-950E-791381E5BEB4}" srcOrd="0" destOrd="0" presId="urn:microsoft.com/office/officeart/2005/8/layout/list1"/>
    <dgm:cxn modelId="{CF696C72-DCC0-42B2-9D18-9CDF5BA23D60}" srcId="{A6F574E5-8AAD-4917-89F6-4D32334AE74E}" destId="{A9E92241-65C3-4587-939E-3121537ED6E4}" srcOrd="0" destOrd="0" parTransId="{64A2C87C-1543-48CE-ACB9-E6E67C07E7B4}" sibTransId="{4FC42378-6CFC-4507-A86A-994227AB5B90}"/>
    <dgm:cxn modelId="{0FD52F54-F8F0-47F5-8841-AC1F61FD1B85}" type="presOf" srcId="{B15AFA83-B3D3-4649-B7A2-E64828452A61}" destId="{CBDDAFD4-51EE-4A4D-9D49-7F9911BE2B9E}" srcOrd="0" destOrd="0" presId="urn:microsoft.com/office/officeart/2005/8/layout/list1"/>
    <dgm:cxn modelId="{9B699659-A514-4120-9FFA-167B5F5DDB45}" srcId="{A6F574E5-8AAD-4917-89F6-4D32334AE74E}" destId="{B15AFA83-B3D3-4649-B7A2-E64828452A61}" srcOrd="1" destOrd="0" parTransId="{9469D323-E244-4E27-B0B8-B0EBBE130F1F}" sibTransId="{D63C9897-8F6C-4CED-9D92-D7881F2FA4CB}"/>
    <dgm:cxn modelId="{E5970192-7DD6-4269-B4CA-276326230438}" type="presOf" srcId="{A9E92241-65C3-4587-939E-3121537ED6E4}" destId="{BE6D5838-A4C2-4CF9-A4EC-B887E160A7D4}" srcOrd="1" destOrd="0" presId="urn:microsoft.com/office/officeart/2005/8/layout/list1"/>
    <dgm:cxn modelId="{B32F5AA0-188D-46BF-9D4A-FB141F80579B}" type="presOf" srcId="{22DEEFFF-A659-4133-8284-CB158FA72AC6}" destId="{4A993773-7E84-4A31-B14D-F43C87A75034}" srcOrd="1" destOrd="0" presId="urn:microsoft.com/office/officeart/2005/8/layout/list1"/>
    <dgm:cxn modelId="{0D7F5BD8-9688-40C9-BCFE-01B41E2D3557}" type="presOf" srcId="{22DEEFFF-A659-4133-8284-CB158FA72AC6}" destId="{51C163A9-3D2C-4685-8C8C-F8FA127FECD7}" srcOrd="0" destOrd="0" presId="urn:microsoft.com/office/officeart/2005/8/layout/list1"/>
    <dgm:cxn modelId="{3A2F4BD9-3472-4A44-A66F-266B0F59CA99}" srcId="{A6F574E5-8AAD-4917-89F6-4D32334AE74E}" destId="{22DEEFFF-A659-4133-8284-CB158FA72AC6}" srcOrd="2" destOrd="0" parTransId="{63C37B14-B06A-4684-B1AB-38B99BF44405}" sibTransId="{02D2A9AE-7BF9-469C-BC8E-1E80F812D305}"/>
    <dgm:cxn modelId="{92056CEA-ABAD-470A-BD93-A1D2EDC4C860}" type="presOf" srcId="{A6F574E5-8AAD-4917-89F6-4D32334AE74E}" destId="{5B6048C9-BBA9-405A-ACFF-838436821A32}" srcOrd="0" destOrd="0" presId="urn:microsoft.com/office/officeart/2005/8/layout/list1"/>
    <dgm:cxn modelId="{A3B6BBFE-12E1-4BA0-BA90-D6326135BCA9}" type="presOf" srcId="{B15AFA83-B3D3-4649-B7A2-E64828452A61}" destId="{1FC4A244-345E-4AFB-9F88-27356C18D3DC}" srcOrd="1" destOrd="0" presId="urn:microsoft.com/office/officeart/2005/8/layout/list1"/>
    <dgm:cxn modelId="{47F241CE-65B1-4248-8D45-14815F5E287E}" type="presParOf" srcId="{5B6048C9-BBA9-405A-ACFF-838436821A32}" destId="{609E26DB-C3EE-449D-BACD-72179C97BBBA}" srcOrd="0" destOrd="0" presId="urn:microsoft.com/office/officeart/2005/8/layout/list1"/>
    <dgm:cxn modelId="{AD842E1B-7AB1-4D93-ADD6-63F9857031B8}" type="presParOf" srcId="{609E26DB-C3EE-449D-BACD-72179C97BBBA}" destId="{F1EBD8C8-03B0-4025-950E-791381E5BEB4}" srcOrd="0" destOrd="0" presId="urn:microsoft.com/office/officeart/2005/8/layout/list1"/>
    <dgm:cxn modelId="{2FFB3573-D763-46B8-9318-6F0AA0BADE6B}" type="presParOf" srcId="{609E26DB-C3EE-449D-BACD-72179C97BBBA}" destId="{BE6D5838-A4C2-4CF9-A4EC-B887E160A7D4}" srcOrd="1" destOrd="0" presId="urn:microsoft.com/office/officeart/2005/8/layout/list1"/>
    <dgm:cxn modelId="{E0D29C46-867F-4347-B767-8D5C5EBC4631}" type="presParOf" srcId="{5B6048C9-BBA9-405A-ACFF-838436821A32}" destId="{949FEEE8-9554-4AFC-BE9D-01C8BE1DD2AF}" srcOrd="1" destOrd="0" presId="urn:microsoft.com/office/officeart/2005/8/layout/list1"/>
    <dgm:cxn modelId="{088B7679-4638-46F3-A44D-685F7FD35BCB}" type="presParOf" srcId="{5B6048C9-BBA9-405A-ACFF-838436821A32}" destId="{C0F24B53-7A97-44B8-8F8D-547E7C993DBB}" srcOrd="2" destOrd="0" presId="urn:microsoft.com/office/officeart/2005/8/layout/list1"/>
    <dgm:cxn modelId="{391D837A-457E-4DCB-93BB-9803C3BC9CBF}" type="presParOf" srcId="{5B6048C9-BBA9-405A-ACFF-838436821A32}" destId="{04D38156-5E09-425E-9EFC-3BB47D5E5663}" srcOrd="3" destOrd="0" presId="urn:microsoft.com/office/officeart/2005/8/layout/list1"/>
    <dgm:cxn modelId="{9A66E02B-D2A0-4FEC-A1AE-425E0528724A}" type="presParOf" srcId="{5B6048C9-BBA9-405A-ACFF-838436821A32}" destId="{EE8613CD-D1BD-4095-A386-273D277B390B}" srcOrd="4" destOrd="0" presId="urn:microsoft.com/office/officeart/2005/8/layout/list1"/>
    <dgm:cxn modelId="{55B13096-BA80-4026-81AB-7DAF2545B351}" type="presParOf" srcId="{EE8613CD-D1BD-4095-A386-273D277B390B}" destId="{CBDDAFD4-51EE-4A4D-9D49-7F9911BE2B9E}" srcOrd="0" destOrd="0" presId="urn:microsoft.com/office/officeart/2005/8/layout/list1"/>
    <dgm:cxn modelId="{B1CF4B9D-F576-4218-AB5C-74FC09BD6822}" type="presParOf" srcId="{EE8613CD-D1BD-4095-A386-273D277B390B}" destId="{1FC4A244-345E-4AFB-9F88-27356C18D3DC}" srcOrd="1" destOrd="0" presId="urn:microsoft.com/office/officeart/2005/8/layout/list1"/>
    <dgm:cxn modelId="{696B1A5F-0FC4-41AE-A640-54E8CD4F6A8F}" type="presParOf" srcId="{5B6048C9-BBA9-405A-ACFF-838436821A32}" destId="{BFE859DF-72C9-4EC7-9FDB-3AF97A585F53}" srcOrd="5" destOrd="0" presId="urn:microsoft.com/office/officeart/2005/8/layout/list1"/>
    <dgm:cxn modelId="{1264A40F-4959-44FE-8667-1EB1A857626A}" type="presParOf" srcId="{5B6048C9-BBA9-405A-ACFF-838436821A32}" destId="{7D923079-8F49-45C6-A702-424590133A4E}" srcOrd="6" destOrd="0" presId="urn:microsoft.com/office/officeart/2005/8/layout/list1"/>
    <dgm:cxn modelId="{36C47237-99D5-4D66-B948-74C4528439B1}" type="presParOf" srcId="{5B6048C9-BBA9-405A-ACFF-838436821A32}" destId="{2C66AA7B-326C-4251-A81A-958C86CE9899}" srcOrd="7" destOrd="0" presId="urn:microsoft.com/office/officeart/2005/8/layout/list1"/>
    <dgm:cxn modelId="{991F8FBD-248C-4643-912D-3F30B635121F}" type="presParOf" srcId="{5B6048C9-BBA9-405A-ACFF-838436821A32}" destId="{8E86C54D-9EB2-4AC2-892E-399588CEFB10}" srcOrd="8" destOrd="0" presId="urn:microsoft.com/office/officeart/2005/8/layout/list1"/>
    <dgm:cxn modelId="{0ABFACC4-6751-4BFA-A2A4-09DB43335F9F}" type="presParOf" srcId="{8E86C54D-9EB2-4AC2-892E-399588CEFB10}" destId="{51C163A9-3D2C-4685-8C8C-F8FA127FECD7}" srcOrd="0" destOrd="0" presId="urn:microsoft.com/office/officeart/2005/8/layout/list1"/>
    <dgm:cxn modelId="{BFB71ED0-1D26-4D03-BEA9-436FA219BBE7}" type="presParOf" srcId="{8E86C54D-9EB2-4AC2-892E-399588CEFB10}" destId="{4A993773-7E84-4A31-B14D-F43C87A75034}" srcOrd="1" destOrd="0" presId="urn:microsoft.com/office/officeart/2005/8/layout/list1"/>
    <dgm:cxn modelId="{FA70F69B-BFE4-49ED-A15B-A715BD4BEE68}" type="presParOf" srcId="{5B6048C9-BBA9-405A-ACFF-838436821A32}" destId="{68C19600-6A1A-4154-AA3B-9BF307394250}" srcOrd="9" destOrd="0" presId="urn:microsoft.com/office/officeart/2005/8/layout/list1"/>
    <dgm:cxn modelId="{1B200C17-6510-40C7-83FC-BAF3222D3D3E}" type="presParOf" srcId="{5B6048C9-BBA9-405A-ACFF-838436821A32}" destId="{A2D0A614-6FE5-4783-B830-F28D1EF7B186}"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0CE4B42-D5B4-491D-9B40-E03AB786F46A}"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en-US"/>
        </a:p>
      </dgm:t>
    </dgm:pt>
    <dgm:pt modelId="{F6DDA7FD-BB7A-4241-AFE8-56309E69426F}">
      <dgm:prSet custT="1"/>
      <dgm:spPr>
        <a:solidFill>
          <a:schemeClr val="accent2">
            <a:lumMod val="40000"/>
            <a:lumOff val="60000"/>
            <a:alpha val="90000"/>
          </a:schemeClr>
        </a:solidFill>
      </dgm:spPr>
      <dgm:t>
        <a:bodyPr/>
        <a:lstStyle/>
        <a:p>
          <a:pPr algn="justLow" rtl="1"/>
          <a:r>
            <a:rPr lang="ar-SY" sz="2200" dirty="0">
              <a:solidFill>
                <a:schemeClr val="tx1"/>
              </a:solidFill>
              <a:latin typeface="Arial" panose="020B0604020202020204" pitchFamily="34" charset="0"/>
              <a:cs typeface="Arial" panose="020B0604020202020204" pitchFamily="34" charset="0"/>
            </a:rPr>
            <a:t>2- نطاق المسؤولية من حيث وسائل الدفاع: إذا أراد المنتج التخلص من المسؤولية فيجب عليه إثبات إحدى الحالات الآتية:</a:t>
          </a:r>
        </a:p>
        <a:p>
          <a:pPr algn="justLow" rtl="1"/>
          <a:r>
            <a:rPr lang="ar-SY" sz="2200" dirty="0">
              <a:solidFill>
                <a:schemeClr val="tx1"/>
              </a:solidFill>
              <a:latin typeface="Arial" panose="020B0604020202020204" pitchFamily="34" charset="0"/>
              <a:cs typeface="Arial" panose="020B0604020202020204" pitchFamily="34" charset="0"/>
            </a:rPr>
            <a:t>أولهما، أنه لم يضع المنتج في التداول. وثانيها، أن العيب الذي سبب الضرر لم يكن موجوداً لحظة وضع المنتج في التداول أو أنّ هذا العيب نشأ بعد وضع المنتج في السوق. وثالثها، أن المنتج لم يكن مخصصاً للبيع أو التوزيع. ورابعها، أن حال المعارف العلمية والتقنية في لحظة وضع المنتج في التداول لم تكن تسمح باكتشاف هذا العيب. وخامسها، أنّ سبب وجود العيب في المنتج هو الالتزام بالقواعد الآمرة التشريعية أو التنظيمية.</a:t>
          </a:r>
        </a:p>
      </dgm:t>
    </dgm:pt>
    <dgm:pt modelId="{D2033F4E-8EA8-4510-8664-E0515D71DC8C}" type="parTrans" cxnId="{B7917E7C-BF7E-4897-BF04-D0433843027C}">
      <dgm:prSet/>
      <dgm:spPr/>
      <dgm:t>
        <a:bodyPr/>
        <a:lstStyle/>
        <a:p>
          <a:pPr algn="justLow"/>
          <a:endParaRPr lang="en-US"/>
        </a:p>
      </dgm:t>
    </dgm:pt>
    <dgm:pt modelId="{C89575E8-01C8-4E3A-B866-A25A35C696E3}" type="sibTrans" cxnId="{B7917E7C-BF7E-4897-BF04-D0433843027C}">
      <dgm:prSet/>
      <dgm:spPr/>
      <dgm:t>
        <a:bodyPr/>
        <a:lstStyle/>
        <a:p>
          <a:pPr algn="justLow"/>
          <a:endParaRPr lang="en-US"/>
        </a:p>
      </dgm:t>
    </dgm:pt>
    <dgm:pt modelId="{6C8AB599-3A04-4F23-9692-3A02647DDEE4}">
      <dgm:prSet custT="1"/>
      <dgm:spPr>
        <a:solidFill>
          <a:schemeClr val="accent2">
            <a:lumMod val="40000"/>
            <a:lumOff val="60000"/>
            <a:alpha val="50000"/>
          </a:schemeClr>
        </a:solidFill>
      </dgm:spPr>
      <dgm:t>
        <a:bodyPr/>
        <a:lstStyle/>
        <a:p>
          <a:pPr algn="justLow" rtl="1"/>
          <a:r>
            <a:rPr lang="ar-SY" sz="2200" dirty="0">
              <a:solidFill>
                <a:schemeClr val="tx1"/>
              </a:solidFill>
              <a:latin typeface="Arial" panose="020B0604020202020204" pitchFamily="34" charset="0"/>
              <a:cs typeface="Arial" panose="020B0604020202020204" pitchFamily="34" charset="0"/>
            </a:rPr>
            <a:t>3- نطاق المسؤولية من حيث التعويض: لم يضع المشرع الفرنسي حداً أعلى لتعويض المضرور، كما أنه لم يقصر التعويض على نوع معين من الأضرار، وبالتالي يستحق التعويض الضرر الجسدي. </a:t>
          </a:r>
        </a:p>
      </dgm:t>
    </dgm:pt>
    <dgm:pt modelId="{EF47CC0A-5AF2-4FA6-92EE-AE263D6D077E}" type="parTrans" cxnId="{E1313331-D1CE-440B-A516-1FCB73EA1A05}">
      <dgm:prSet/>
      <dgm:spPr/>
      <dgm:t>
        <a:bodyPr/>
        <a:lstStyle/>
        <a:p>
          <a:pPr algn="justLow"/>
          <a:endParaRPr lang="en-US"/>
        </a:p>
      </dgm:t>
    </dgm:pt>
    <dgm:pt modelId="{083DAE43-8E94-419E-A32E-8B1796A6DC1A}" type="sibTrans" cxnId="{E1313331-D1CE-440B-A516-1FCB73EA1A05}">
      <dgm:prSet/>
      <dgm:spPr/>
      <dgm:t>
        <a:bodyPr/>
        <a:lstStyle/>
        <a:p>
          <a:pPr algn="justLow"/>
          <a:endParaRPr lang="en-US"/>
        </a:p>
      </dgm:t>
    </dgm:pt>
    <dgm:pt modelId="{E3B51E63-29A6-44C7-B9D9-ED529980F6A5}" type="pres">
      <dgm:prSet presAssocID="{F0CE4B42-D5B4-491D-9B40-E03AB786F46A}" presName="linear" presStyleCnt="0">
        <dgm:presLayoutVars>
          <dgm:animLvl val="lvl"/>
          <dgm:resizeHandles val="exact"/>
        </dgm:presLayoutVars>
      </dgm:prSet>
      <dgm:spPr/>
    </dgm:pt>
    <dgm:pt modelId="{BE99B93F-33DA-4986-BFA2-DE3CD961C1DB}" type="pres">
      <dgm:prSet presAssocID="{F6DDA7FD-BB7A-4241-AFE8-56309E69426F}" presName="parentText" presStyleLbl="node1" presStyleIdx="0" presStyleCnt="2" custScaleY="158528">
        <dgm:presLayoutVars>
          <dgm:chMax val="0"/>
          <dgm:bulletEnabled val="1"/>
        </dgm:presLayoutVars>
      </dgm:prSet>
      <dgm:spPr/>
    </dgm:pt>
    <dgm:pt modelId="{03BE4F4B-6054-45C0-89C2-16CB6F36E3F4}" type="pres">
      <dgm:prSet presAssocID="{C89575E8-01C8-4E3A-B866-A25A35C696E3}" presName="spacer" presStyleCnt="0"/>
      <dgm:spPr/>
    </dgm:pt>
    <dgm:pt modelId="{EFAB4ECC-D206-49D2-B6FE-D7467791B881}" type="pres">
      <dgm:prSet presAssocID="{6C8AB599-3A04-4F23-9692-3A02647DDEE4}" presName="parentText" presStyleLbl="node1" presStyleIdx="1" presStyleCnt="2" custScaleY="106539">
        <dgm:presLayoutVars>
          <dgm:chMax val="0"/>
          <dgm:bulletEnabled val="1"/>
        </dgm:presLayoutVars>
      </dgm:prSet>
      <dgm:spPr/>
    </dgm:pt>
  </dgm:ptLst>
  <dgm:cxnLst>
    <dgm:cxn modelId="{E1313331-D1CE-440B-A516-1FCB73EA1A05}" srcId="{F0CE4B42-D5B4-491D-9B40-E03AB786F46A}" destId="{6C8AB599-3A04-4F23-9692-3A02647DDEE4}" srcOrd="1" destOrd="0" parTransId="{EF47CC0A-5AF2-4FA6-92EE-AE263D6D077E}" sibTransId="{083DAE43-8E94-419E-A32E-8B1796A6DC1A}"/>
    <dgm:cxn modelId="{B7917E7C-BF7E-4897-BF04-D0433843027C}" srcId="{F0CE4B42-D5B4-491D-9B40-E03AB786F46A}" destId="{F6DDA7FD-BB7A-4241-AFE8-56309E69426F}" srcOrd="0" destOrd="0" parTransId="{D2033F4E-8EA8-4510-8664-E0515D71DC8C}" sibTransId="{C89575E8-01C8-4E3A-B866-A25A35C696E3}"/>
    <dgm:cxn modelId="{1E9AD5A3-58A5-4A54-BEA6-1F8FDD00101F}" type="presOf" srcId="{F0CE4B42-D5B4-491D-9B40-E03AB786F46A}" destId="{E3B51E63-29A6-44C7-B9D9-ED529980F6A5}" srcOrd="0" destOrd="0" presId="urn:microsoft.com/office/officeart/2005/8/layout/vList2"/>
    <dgm:cxn modelId="{3E643ABC-389A-4FCA-A040-F9D78D2837FE}" type="presOf" srcId="{F6DDA7FD-BB7A-4241-AFE8-56309E69426F}" destId="{BE99B93F-33DA-4986-BFA2-DE3CD961C1DB}" srcOrd="0" destOrd="0" presId="urn:microsoft.com/office/officeart/2005/8/layout/vList2"/>
    <dgm:cxn modelId="{5595BBBE-50D0-4CAB-891D-1554B31A7FB1}" type="presOf" srcId="{6C8AB599-3A04-4F23-9692-3A02647DDEE4}" destId="{EFAB4ECC-D206-49D2-B6FE-D7467791B881}" srcOrd="0" destOrd="0" presId="urn:microsoft.com/office/officeart/2005/8/layout/vList2"/>
    <dgm:cxn modelId="{4C314846-0082-42C3-AA56-75287D8DFEBB}" type="presParOf" srcId="{E3B51E63-29A6-44C7-B9D9-ED529980F6A5}" destId="{BE99B93F-33DA-4986-BFA2-DE3CD961C1DB}" srcOrd="0" destOrd="0" presId="urn:microsoft.com/office/officeart/2005/8/layout/vList2"/>
    <dgm:cxn modelId="{678BDA99-9EDB-4D4B-8B58-E785BAA9F2A9}" type="presParOf" srcId="{E3B51E63-29A6-44C7-B9D9-ED529980F6A5}" destId="{03BE4F4B-6054-45C0-89C2-16CB6F36E3F4}" srcOrd="1" destOrd="0" presId="urn:microsoft.com/office/officeart/2005/8/layout/vList2"/>
    <dgm:cxn modelId="{A889B771-2B78-492C-BCF6-C94E62EB4BBB}" type="presParOf" srcId="{E3B51E63-29A6-44C7-B9D9-ED529980F6A5}" destId="{EFAB4ECC-D206-49D2-B6FE-D7467791B881}"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7D7FD2-F722-4DBD-BBFC-B420698FE9E6}">
      <dsp:nvSpPr>
        <dsp:cNvPr id="0" name=""/>
        <dsp:cNvSpPr/>
      </dsp:nvSpPr>
      <dsp:spPr>
        <a:xfrm>
          <a:off x="0" y="310966"/>
          <a:ext cx="10243930" cy="1216800"/>
        </a:xfrm>
        <a:prstGeom prst="roundRec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None/>
          </a:pPr>
          <a:r>
            <a:rPr lang="ar-SY" sz="2200" kern="1200" dirty="0">
              <a:solidFill>
                <a:schemeClr val="tx1"/>
              </a:solidFill>
              <a:latin typeface="Arial" panose="020B0604020202020204" pitchFamily="34" charset="0"/>
              <a:cs typeface="Arial" panose="020B0604020202020204" pitchFamily="34" charset="0"/>
            </a:rPr>
            <a:t>1- يكون المسؤول حارساً للبناء: يقصد بالحارس من له السلطة الفعلية على البناء والتصرف في أمره. </a:t>
          </a:r>
        </a:p>
      </dsp:txBody>
      <dsp:txXfrm>
        <a:off x="59399" y="370365"/>
        <a:ext cx="10125132" cy="1098002"/>
      </dsp:txXfrm>
    </dsp:sp>
    <dsp:sp modelId="{BF66037A-9780-440B-9BD3-B02CAAFF1689}">
      <dsp:nvSpPr>
        <dsp:cNvPr id="0" name=""/>
        <dsp:cNvSpPr/>
      </dsp:nvSpPr>
      <dsp:spPr>
        <a:xfrm>
          <a:off x="0" y="1714966"/>
          <a:ext cx="10243930" cy="1216800"/>
        </a:xfrm>
        <a:prstGeom prst="roundRect">
          <a:avLst/>
        </a:prstGeom>
        <a:solidFill>
          <a:schemeClr val="accent3">
            <a:hueOff val="-1414192"/>
            <a:satOff val="6425"/>
            <a:lumOff val="-745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2- وقوع ضرر للغير من تهدم البناء.</a:t>
          </a:r>
          <a:endParaRPr lang="ar-SY" sz="2200" kern="1200" dirty="0">
            <a:solidFill>
              <a:schemeClr val="tx1"/>
            </a:solidFill>
            <a:latin typeface="Arial" panose="020B0604020202020204" pitchFamily="34" charset="0"/>
            <a:cs typeface="Arial" panose="020B0604020202020204" pitchFamily="34" charset="0"/>
          </a:endParaRPr>
        </a:p>
      </dsp:txBody>
      <dsp:txXfrm>
        <a:off x="59399" y="1774365"/>
        <a:ext cx="10125132" cy="10980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F24B53-7A97-44B8-8F8D-547E7C993DBB}">
      <dsp:nvSpPr>
        <dsp:cNvPr id="0" name=""/>
        <dsp:cNvSpPr/>
      </dsp:nvSpPr>
      <dsp:spPr>
        <a:xfrm>
          <a:off x="0" y="604791"/>
          <a:ext cx="10562585" cy="781200"/>
        </a:xfrm>
        <a:prstGeom prst="rect">
          <a:avLst/>
        </a:prstGeom>
        <a:solidFill>
          <a:schemeClr val="lt1">
            <a:alpha val="90000"/>
            <a:hueOff val="0"/>
            <a:satOff val="0"/>
            <a:lumOff val="0"/>
            <a:alphaOff val="0"/>
          </a:schemeClr>
        </a:solidFill>
        <a:ln w="2222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E6D5838-A4C2-4CF9-A4EC-B887E160A7D4}">
      <dsp:nvSpPr>
        <dsp:cNvPr id="0" name=""/>
        <dsp:cNvSpPr/>
      </dsp:nvSpPr>
      <dsp:spPr>
        <a:xfrm>
          <a:off x="2588" y="41929"/>
          <a:ext cx="10057138" cy="1020422"/>
        </a:xfrm>
        <a:prstGeom prst="roundRec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68" tIns="0" rIns="279468" bIns="0" numCol="1" spcCol="1270" anchor="ctr" anchorCtr="0">
          <a:noAutofit/>
        </a:bodyPr>
        <a:lstStyle/>
        <a:p>
          <a:pPr marL="0" lvl="0" indent="0" algn="justLow" defTabSz="977900" rtl="1">
            <a:lnSpc>
              <a:spcPct val="90000"/>
            </a:lnSpc>
            <a:spcBef>
              <a:spcPct val="0"/>
            </a:spcBef>
            <a:spcAft>
              <a:spcPct val="35000"/>
            </a:spcAft>
            <a:buNone/>
          </a:pPr>
          <a:r>
            <a:rPr lang="ar-SY" sz="2200" kern="1200" dirty="0">
              <a:solidFill>
                <a:schemeClr val="tx1"/>
              </a:solidFill>
              <a:latin typeface="Arial" panose="020B0604020202020204" pitchFamily="34" charset="0"/>
              <a:cs typeface="Arial" panose="020B0604020202020204" pitchFamily="34" charset="0"/>
            </a:rPr>
            <a:t>1- أن يتولى شخص معين حراسة شيء: يقصد بالحراسة السيطرة الفعلية المستقلة على الشيء التي تمكن صاحبه من الرقابة والتوجيه والتصرف في الشيء لحساب نفسه. وتقتضي السيطرة الفعلية أن يملك الحارس السلطة المعنوية إلى جانب سلطته المادية على الشيء. </a:t>
          </a:r>
        </a:p>
      </dsp:txBody>
      <dsp:txXfrm>
        <a:off x="52401" y="91742"/>
        <a:ext cx="9957512" cy="920796"/>
      </dsp:txXfrm>
    </dsp:sp>
    <dsp:sp modelId="{7D923079-8F49-45C6-A702-424590133A4E}">
      <dsp:nvSpPr>
        <dsp:cNvPr id="0" name=""/>
        <dsp:cNvSpPr/>
      </dsp:nvSpPr>
      <dsp:spPr>
        <a:xfrm>
          <a:off x="0" y="1737797"/>
          <a:ext cx="10562585" cy="781200"/>
        </a:xfrm>
        <a:prstGeom prst="rect">
          <a:avLst/>
        </a:prstGeom>
        <a:solidFill>
          <a:schemeClr val="lt1">
            <a:alpha val="90000"/>
            <a:hueOff val="0"/>
            <a:satOff val="0"/>
            <a:lumOff val="0"/>
            <a:alphaOff val="0"/>
          </a:schemeClr>
        </a:solidFill>
        <a:ln w="22225" cap="rnd" cmpd="sng" algn="ctr">
          <a:solidFill>
            <a:schemeClr val="accent3">
              <a:hueOff val="-707096"/>
              <a:satOff val="3212"/>
              <a:lumOff val="-3725"/>
              <a:alphaOff val="0"/>
            </a:schemeClr>
          </a:solidFill>
          <a:prstDash val="solid"/>
        </a:ln>
        <a:effectLst/>
      </dsp:spPr>
      <dsp:style>
        <a:lnRef idx="2">
          <a:scrgbClr r="0" g="0" b="0"/>
        </a:lnRef>
        <a:fillRef idx="1">
          <a:scrgbClr r="0" g="0" b="0"/>
        </a:fillRef>
        <a:effectRef idx="0">
          <a:scrgbClr r="0" g="0" b="0"/>
        </a:effectRef>
        <a:fontRef idx="minor"/>
      </dsp:style>
    </dsp:sp>
    <dsp:sp modelId="{1FC4A244-345E-4AFB-9F88-27356C18D3DC}">
      <dsp:nvSpPr>
        <dsp:cNvPr id="0" name=""/>
        <dsp:cNvSpPr/>
      </dsp:nvSpPr>
      <dsp:spPr>
        <a:xfrm>
          <a:off x="2588" y="1553391"/>
          <a:ext cx="10057138" cy="641965"/>
        </a:xfrm>
        <a:prstGeom prst="roundRect">
          <a:avLst/>
        </a:prstGeom>
        <a:solidFill>
          <a:schemeClr val="accent3">
            <a:hueOff val="-707096"/>
            <a:satOff val="3212"/>
            <a:lumOff val="-3725"/>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68" tIns="0" rIns="279468" bIns="0" numCol="1" spcCol="1270" anchor="ctr" anchorCtr="0">
          <a:noAutofit/>
        </a:bodyPr>
        <a:lstStyle/>
        <a:p>
          <a:pPr marL="0" lvl="0" indent="0" algn="justLow" defTabSz="977900" rtl="1">
            <a:lnSpc>
              <a:spcPct val="90000"/>
            </a:lnSpc>
            <a:spcBef>
              <a:spcPct val="0"/>
            </a:spcBef>
            <a:spcAft>
              <a:spcPct val="35000"/>
            </a:spcAft>
            <a:buNone/>
          </a:pPr>
          <a:r>
            <a:rPr lang="ar-SY" sz="2200" kern="1200" dirty="0">
              <a:solidFill>
                <a:schemeClr val="tx1"/>
              </a:solidFill>
              <a:latin typeface="Arial" panose="020B0604020202020204" pitchFamily="34" charset="0"/>
              <a:cs typeface="Arial" panose="020B0604020202020204" pitchFamily="34" charset="0"/>
            </a:rPr>
            <a:t>2- وجود شيء غير حي يتطلب حراسته عناية خاصة أو آلات ميكانيكية.</a:t>
          </a:r>
        </a:p>
      </dsp:txBody>
      <dsp:txXfrm>
        <a:off x="33926" y="1584729"/>
        <a:ext cx="9994462" cy="579289"/>
      </dsp:txXfrm>
    </dsp:sp>
    <dsp:sp modelId="{A2D0A614-6FE5-4783-B830-F28D1EF7B186}">
      <dsp:nvSpPr>
        <dsp:cNvPr id="0" name=""/>
        <dsp:cNvSpPr/>
      </dsp:nvSpPr>
      <dsp:spPr>
        <a:xfrm>
          <a:off x="0" y="2829796"/>
          <a:ext cx="10562585" cy="781200"/>
        </a:xfrm>
        <a:prstGeom prst="rect">
          <a:avLst/>
        </a:prstGeom>
        <a:solidFill>
          <a:schemeClr val="lt1">
            <a:alpha val="90000"/>
            <a:hueOff val="0"/>
            <a:satOff val="0"/>
            <a:lumOff val="0"/>
            <a:alphaOff val="0"/>
          </a:schemeClr>
        </a:solidFill>
        <a:ln w="22225" cap="rnd" cmpd="sng" algn="ctr">
          <a:solidFill>
            <a:schemeClr val="accent3">
              <a:hueOff val="-1414192"/>
              <a:satOff val="6425"/>
              <a:lumOff val="-7451"/>
              <a:alphaOff val="0"/>
            </a:schemeClr>
          </a:solidFill>
          <a:prstDash val="solid"/>
        </a:ln>
        <a:effectLst/>
      </dsp:spPr>
      <dsp:style>
        <a:lnRef idx="2">
          <a:scrgbClr r="0" g="0" b="0"/>
        </a:lnRef>
        <a:fillRef idx="1">
          <a:scrgbClr r="0" g="0" b="0"/>
        </a:fillRef>
        <a:effectRef idx="0">
          <a:scrgbClr r="0" g="0" b="0"/>
        </a:effectRef>
        <a:fontRef idx="minor"/>
      </dsp:style>
    </dsp:sp>
    <dsp:sp modelId="{4A993773-7E84-4A31-B14D-F43C87A75034}">
      <dsp:nvSpPr>
        <dsp:cNvPr id="0" name=""/>
        <dsp:cNvSpPr/>
      </dsp:nvSpPr>
      <dsp:spPr>
        <a:xfrm>
          <a:off x="2588" y="2686397"/>
          <a:ext cx="10057138" cy="600959"/>
        </a:xfrm>
        <a:prstGeom prst="roundRect">
          <a:avLst/>
        </a:prstGeom>
        <a:solidFill>
          <a:schemeClr val="accent3">
            <a:hueOff val="-1414192"/>
            <a:satOff val="6425"/>
            <a:lumOff val="-745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68" tIns="0" rIns="279468" bIns="0" numCol="1" spcCol="1270" anchor="ctr" anchorCtr="0">
          <a:noAutofit/>
        </a:bodyPr>
        <a:lstStyle/>
        <a:p>
          <a:pPr marL="0" lvl="0" indent="0" algn="justLow"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3- أن يسبب فعل الشيء الضرر بالغير.</a:t>
          </a:r>
          <a:endParaRPr lang="ar-SY" sz="2200" kern="1200" dirty="0">
            <a:solidFill>
              <a:schemeClr val="tx1"/>
            </a:solidFill>
            <a:latin typeface="Arial" panose="020B0604020202020204" pitchFamily="34" charset="0"/>
            <a:cs typeface="Arial" panose="020B0604020202020204" pitchFamily="34" charset="0"/>
          </a:endParaRPr>
        </a:p>
      </dsp:txBody>
      <dsp:txXfrm>
        <a:off x="31924" y="2715733"/>
        <a:ext cx="9998466" cy="54228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99B93F-33DA-4986-BFA2-DE3CD961C1DB}">
      <dsp:nvSpPr>
        <dsp:cNvPr id="0" name=""/>
        <dsp:cNvSpPr/>
      </dsp:nvSpPr>
      <dsp:spPr>
        <a:xfrm>
          <a:off x="0" y="131395"/>
          <a:ext cx="10297359" cy="2402494"/>
        </a:xfrm>
        <a:prstGeom prst="roundRect">
          <a:avLst/>
        </a:prstGeom>
        <a:solidFill>
          <a:schemeClr val="accent2">
            <a:lumMod val="40000"/>
            <a:lumOff val="60000"/>
            <a:alpha val="90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None/>
          </a:pPr>
          <a:r>
            <a:rPr lang="ar-SY" sz="2200" kern="1200" dirty="0">
              <a:solidFill>
                <a:schemeClr val="tx1"/>
              </a:solidFill>
              <a:latin typeface="Arial" panose="020B0604020202020204" pitchFamily="34" charset="0"/>
              <a:cs typeface="Arial" panose="020B0604020202020204" pitchFamily="34" charset="0"/>
            </a:rPr>
            <a:t>2- نطاق المسؤولية من حيث وسائل الدفاع: إذا أراد المنتج التخلص من المسؤولية فيجب عليه إثبات إحدى الحالات الآتية:</a:t>
          </a:r>
        </a:p>
        <a:p>
          <a:pPr marL="0" lvl="0" indent="0" algn="justLow" defTabSz="977900" rtl="1">
            <a:lnSpc>
              <a:spcPct val="90000"/>
            </a:lnSpc>
            <a:spcBef>
              <a:spcPct val="0"/>
            </a:spcBef>
            <a:spcAft>
              <a:spcPct val="35000"/>
            </a:spcAft>
            <a:buNone/>
          </a:pPr>
          <a:r>
            <a:rPr lang="ar-SY" sz="2200" kern="1200" dirty="0">
              <a:solidFill>
                <a:schemeClr val="tx1"/>
              </a:solidFill>
              <a:latin typeface="Arial" panose="020B0604020202020204" pitchFamily="34" charset="0"/>
              <a:cs typeface="Arial" panose="020B0604020202020204" pitchFamily="34" charset="0"/>
            </a:rPr>
            <a:t>أولهما، أنه لم يضع المنتج في التداول. وثانيها، أن العيب الذي سبب الضرر لم يكن موجوداً لحظة وضع المنتج في التداول أو أنّ هذا العيب نشأ بعد وضع المنتج في السوق. وثالثها، أن المنتج لم يكن مخصصاً للبيع أو التوزيع. ورابعها، أن حال المعارف العلمية والتقنية في لحظة وضع المنتج في التداول لم تكن تسمح باكتشاف هذا العيب. وخامسها، أنّ سبب وجود العيب في المنتج هو الالتزام بالقواعد الآمرة التشريعية أو التنظيمية.</a:t>
          </a:r>
        </a:p>
      </dsp:txBody>
      <dsp:txXfrm>
        <a:off x="117280" y="248675"/>
        <a:ext cx="10062799" cy="2167934"/>
      </dsp:txXfrm>
    </dsp:sp>
    <dsp:sp modelId="{EFAB4ECC-D206-49D2-B6FE-D7467791B881}">
      <dsp:nvSpPr>
        <dsp:cNvPr id="0" name=""/>
        <dsp:cNvSpPr/>
      </dsp:nvSpPr>
      <dsp:spPr>
        <a:xfrm>
          <a:off x="0" y="2544239"/>
          <a:ext cx="10297359" cy="1614600"/>
        </a:xfrm>
        <a:prstGeom prst="roundRect">
          <a:avLst/>
        </a:prstGeom>
        <a:solidFill>
          <a:schemeClr val="accent2">
            <a:lumMod val="40000"/>
            <a:lumOff val="60000"/>
            <a:alpha val="50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Low" defTabSz="977900" rtl="1">
            <a:lnSpc>
              <a:spcPct val="90000"/>
            </a:lnSpc>
            <a:spcBef>
              <a:spcPct val="0"/>
            </a:spcBef>
            <a:spcAft>
              <a:spcPct val="35000"/>
            </a:spcAft>
            <a:buNone/>
          </a:pPr>
          <a:r>
            <a:rPr lang="ar-SY" sz="2200" kern="1200" dirty="0">
              <a:solidFill>
                <a:schemeClr val="tx1"/>
              </a:solidFill>
              <a:latin typeface="Arial" panose="020B0604020202020204" pitchFamily="34" charset="0"/>
              <a:cs typeface="Arial" panose="020B0604020202020204" pitchFamily="34" charset="0"/>
            </a:rPr>
            <a:t>3- نطاق المسؤولية من حيث التعويض: لم يضع المشرع الفرنسي حداً أعلى لتعويض المضرور، كما أنه لم يقصر التعويض على نوع معين من الأضرار، وبالتالي يستحق التعويض الضرر الجسدي. </a:t>
          </a:r>
        </a:p>
      </dsp:txBody>
      <dsp:txXfrm>
        <a:off x="78818" y="2623057"/>
        <a:ext cx="10139723" cy="145696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02/02/1444</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02/02/1444</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8/29/2022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8104642" y="1413690"/>
            <a:ext cx="3822505" cy="3852199"/>
          </a:xfrm>
        </p:spPr>
        <p:txBody>
          <a:bodyPr>
            <a:normAutofit/>
          </a:bodyPr>
          <a:lstStyle/>
          <a:p>
            <a:r>
              <a:rPr lang="ar-SA" dirty="0"/>
              <a:t>القانون المدني 2</a:t>
            </a:r>
            <a:endParaRPr lang="en-US" dirty="0"/>
          </a:p>
          <a:p>
            <a:r>
              <a:rPr lang="en-US" dirty="0"/>
              <a:t>Civil Law 2</a:t>
            </a:r>
          </a:p>
          <a:p>
            <a:endParaRPr lang="ar-SY" sz="1800" dirty="0"/>
          </a:p>
          <a:p>
            <a:r>
              <a:rPr lang="en-US" sz="3200" dirty="0">
                <a:effectLst/>
                <a:latin typeface="Simplified Arabic" panose="02020603050405020304" pitchFamily="18" charset="-78"/>
                <a:ea typeface="Batang" panose="02030600000101010101" pitchFamily="18" charset="-127"/>
              </a:rPr>
              <a:t>CIV306</a:t>
            </a:r>
          </a:p>
          <a:p>
            <a:endParaRPr lang="en-US" sz="1800" dirty="0"/>
          </a:p>
          <a:p>
            <a:r>
              <a:rPr lang="ar-SY" dirty="0"/>
              <a:t>السنة: الثانية</a:t>
            </a:r>
          </a:p>
        </p:txBody>
      </p:sp>
      <p:sp>
        <p:nvSpPr>
          <p:cNvPr id="3" name="عنصر نائب للنص 2"/>
          <p:cNvSpPr>
            <a:spLocks noGrp="1"/>
          </p:cNvSpPr>
          <p:nvPr>
            <p:ph type="body" sz="quarter" idx="11"/>
          </p:nvPr>
        </p:nvSpPr>
        <p:spPr>
          <a:xfrm>
            <a:off x="8881967" y="5444310"/>
            <a:ext cx="3045180" cy="1283278"/>
          </a:xfrm>
        </p:spPr>
        <p:txBody>
          <a:bodyPr/>
          <a:lstStyle/>
          <a:p>
            <a:r>
              <a:rPr lang="en-US" dirty="0"/>
              <a:t>    </a:t>
            </a:r>
            <a:r>
              <a:rPr lang="ar-SA" dirty="0"/>
              <a:t>د. أحمد عبد الدائم                   د. عبد الكريم ظلّام</a:t>
            </a:r>
            <a:endParaRPr lang="en-US" dirty="0"/>
          </a:p>
        </p:txBody>
      </p:sp>
    </p:spTree>
    <p:extLst>
      <p:ext uri="{BB962C8B-B14F-4D97-AF65-F5344CB8AC3E}">
        <p14:creationId xmlns:p14="http://schemas.microsoft.com/office/powerpoint/2010/main" val="307012764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47500" lnSpcReduction="20000"/>
          </a:bodyPr>
          <a:lstStyle/>
          <a:p>
            <a:pPr lvl="0">
              <a:buClr>
                <a:srgbClr val="D34817"/>
              </a:buClr>
            </a:pPr>
            <a:endParaRPr lang="ar-SY" dirty="0"/>
          </a:p>
          <a:p>
            <a:pPr lvl="0">
              <a:buClr>
                <a:srgbClr val="D34817"/>
              </a:buClr>
            </a:pPr>
            <a:r>
              <a:rPr lang="ar-SY" sz="5900" dirty="0"/>
              <a:t>مسؤولية حارس البناء</a:t>
            </a:r>
          </a:p>
          <a:p>
            <a:endParaRPr lang="ar-SY" dirty="0"/>
          </a:p>
        </p:txBody>
      </p:sp>
      <p:sp>
        <p:nvSpPr>
          <p:cNvPr id="3" name="عنصر نائب للنص 2"/>
          <p:cNvSpPr>
            <a:spLocks noGrp="1"/>
          </p:cNvSpPr>
          <p:nvPr>
            <p:ph type="body" sz="quarter" idx="11"/>
          </p:nvPr>
        </p:nvSpPr>
        <p:spPr/>
        <p:txBody>
          <a:bodyPr/>
          <a:lstStyle/>
          <a:p>
            <a:r>
              <a:rPr lang="ar-SY" dirty="0"/>
              <a:t>حكم المادة 178عند قيام المسؤولية العقدية</a:t>
            </a:r>
          </a:p>
        </p:txBody>
      </p:sp>
      <p:sp>
        <p:nvSpPr>
          <p:cNvPr id="5" name="Rectangle: Rounded Corners 4">
            <a:extLst>
              <a:ext uri="{FF2B5EF4-FFF2-40B4-BE49-F238E27FC236}">
                <a16:creationId xmlns:a16="http://schemas.microsoft.com/office/drawing/2014/main" id="{12B9A749-4C72-476D-B493-5B4825A31AFB}"/>
              </a:ext>
            </a:extLst>
          </p:cNvPr>
          <p:cNvSpPr/>
          <p:nvPr/>
        </p:nvSpPr>
        <p:spPr>
          <a:xfrm>
            <a:off x="1468581" y="2535382"/>
            <a:ext cx="9698182" cy="376376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 إن حكم المادة 178 القائم على افتراض الخطأ في جانب حارس البناء لا يعمل به إلا في مجال المسؤولية التقصيرية. أما إذا كان هناك عقد بين الغير كمضرور وحارس البناء كمسؤول عن تهدم البناء فيجب الرجوع إلى أحكام المسؤولية العقدية وليس لأحكام مسؤولية حارس البناء، لأن قيام المسؤولية العقدية يمنع من قيام المسؤولية التقصيرية. </a:t>
            </a:r>
          </a:p>
        </p:txBody>
      </p:sp>
    </p:spTree>
    <p:extLst>
      <p:ext uri="{BB962C8B-B14F-4D97-AF65-F5344CB8AC3E}">
        <p14:creationId xmlns:p14="http://schemas.microsoft.com/office/powerpoint/2010/main" val="171010553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Autofit/>
          </a:bodyPr>
          <a:lstStyle/>
          <a:p>
            <a:r>
              <a:rPr lang="ar-SY" dirty="0"/>
              <a:t>المسؤولية عن حراسة الأشياء التي تحتاج لعناية خاصة والآلات الميكانيكية</a:t>
            </a:r>
          </a:p>
        </p:txBody>
      </p:sp>
      <p:sp>
        <p:nvSpPr>
          <p:cNvPr id="3" name="عنصر نائب للنص 2"/>
          <p:cNvSpPr>
            <a:spLocks noGrp="1"/>
          </p:cNvSpPr>
          <p:nvPr>
            <p:ph type="body" sz="quarter" idx="11"/>
          </p:nvPr>
        </p:nvSpPr>
        <p:spPr/>
        <p:txBody>
          <a:bodyPr/>
          <a:lstStyle/>
          <a:p>
            <a:r>
              <a:rPr lang="ar-SY" dirty="0"/>
              <a:t>شروط قيام مسؤولية حارس الأشياء</a:t>
            </a:r>
          </a:p>
        </p:txBody>
      </p:sp>
      <p:sp>
        <p:nvSpPr>
          <p:cNvPr id="4" name="عنصر نائب للمحتوى 3"/>
          <p:cNvSpPr>
            <a:spLocks noGrp="1"/>
          </p:cNvSpPr>
          <p:nvPr>
            <p:ph sz="quarter" idx="12"/>
          </p:nvPr>
        </p:nvSpPr>
        <p:spPr>
          <a:xfrm>
            <a:off x="61349" y="2335721"/>
            <a:ext cx="11469065" cy="4336108"/>
          </a:xfrm>
        </p:spPr>
        <p:txBody>
          <a:bodyPr/>
          <a:lstStyle/>
          <a:p>
            <a:r>
              <a:rPr lang="ar-SY" dirty="0"/>
              <a:t>وهذه الشروط هي:</a:t>
            </a:r>
          </a:p>
        </p:txBody>
      </p:sp>
      <p:graphicFrame>
        <p:nvGraphicFramePr>
          <p:cNvPr id="5" name="Diagram 4">
            <a:extLst>
              <a:ext uri="{FF2B5EF4-FFF2-40B4-BE49-F238E27FC236}">
                <a16:creationId xmlns:a16="http://schemas.microsoft.com/office/drawing/2014/main" id="{B2F071C6-25AA-4AC3-A8FA-2EA02476CF61}"/>
              </a:ext>
            </a:extLst>
          </p:cNvPr>
          <p:cNvGraphicFramePr/>
          <p:nvPr>
            <p:extLst>
              <p:ext uri="{D42A27DB-BD31-4B8C-83A1-F6EECF244321}">
                <p14:modId xmlns:p14="http://schemas.microsoft.com/office/powerpoint/2010/main" val="4029342483"/>
              </p:ext>
            </p:extLst>
          </p:nvPr>
        </p:nvGraphicFramePr>
        <p:xfrm>
          <a:off x="1125832" y="2952223"/>
          <a:ext cx="10562585" cy="36529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42226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25000" lnSpcReduction="20000"/>
          </a:bodyPr>
          <a:lstStyle/>
          <a:p>
            <a:pPr lvl="0">
              <a:buClr>
                <a:srgbClr val="D34817"/>
              </a:buClr>
            </a:pPr>
            <a:endParaRPr lang="ar-SY" dirty="0"/>
          </a:p>
          <a:p>
            <a:pPr lvl="0">
              <a:buClr>
                <a:srgbClr val="D34817"/>
              </a:buClr>
            </a:pPr>
            <a:r>
              <a:rPr lang="ar-SY" sz="11200" dirty="0"/>
              <a:t>المسؤولية عن حراسة الأشياء التي تحتاج لعناية خاصة والآلات الميكانيكية</a:t>
            </a:r>
          </a:p>
          <a:p>
            <a:endParaRPr lang="ar-SY" dirty="0"/>
          </a:p>
        </p:txBody>
      </p:sp>
      <p:sp>
        <p:nvSpPr>
          <p:cNvPr id="3" name="عنصر نائب للنص 2"/>
          <p:cNvSpPr>
            <a:spLocks noGrp="1"/>
          </p:cNvSpPr>
          <p:nvPr>
            <p:ph type="body" sz="quarter" idx="11"/>
          </p:nvPr>
        </p:nvSpPr>
        <p:spPr/>
        <p:txBody>
          <a:bodyPr/>
          <a:lstStyle/>
          <a:p>
            <a:r>
              <a:rPr lang="ar-SY" dirty="0"/>
              <a:t>أحكام مسؤولية حارس الأشياء</a:t>
            </a:r>
          </a:p>
        </p:txBody>
      </p:sp>
      <p:sp>
        <p:nvSpPr>
          <p:cNvPr id="5" name="Rectangle: Rounded Corners 4">
            <a:extLst>
              <a:ext uri="{FF2B5EF4-FFF2-40B4-BE49-F238E27FC236}">
                <a16:creationId xmlns:a16="http://schemas.microsoft.com/office/drawing/2014/main" id="{4B767FF3-0F6C-46F5-AB0B-0CF5E5F07C33}"/>
              </a:ext>
            </a:extLst>
          </p:cNvPr>
          <p:cNvSpPr/>
          <p:nvPr/>
        </p:nvSpPr>
        <p:spPr>
          <a:xfrm>
            <a:off x="1036684" y="2423343"/>
            <a:ext cx="10757749" cy="4151687"/>
          </a:xfrm>
          <a:prstGeom prst="roundRect">
            <a:avLst>
              <a:gd name="adj" fmla="val 341"/>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 يؤسس الرأي الراجح هذه المسؤولية على الخطأ المفترض في الحراسة، فإذا ألحق الشيء ضرراً بالغير فيفترض أنّ زمامه قد أفلت من حارسه، ولا يكلف المضرور بإقامة الدليل عليه، بل يكفي أن يثبت أنّ الضرر قد وقع بفعل آلة ميكانيكية أو بفعل شيء تتطلب حراسته عناية خاصة. وإنّ الخطأ المفترض من جانب حارس الشيء لا يقبل إثبات العكس لوجود القرينة القانونية القطعية على خطئه ؛ ولكن يستطيع هذا الحارس نفي علاقة السببية بين خطئه المفترض والضرر بإثبات السبب الأجنبي كالقوة القاهرة أو خطأ الغير أو خطأ المضرور نفسه.</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 ولا تطبق قرينة الخطأ المنصوص عليها في المادة 179 من القانون المدني السوري في حالتين: أولهما، استبعاد حكم المادة 179 عند قيام المسؤولية العقدية، وثانيهما، استبعاد حكم المادة 179 عند الاشتراك في الاستعمال المجاني للشيء.</a:t>
            </a:r>
          </a:p>
        </p:txBody>
      </p:sp>
    </p:spTree>
    <p:extLst>
      <p:ext uri="{BB962C8B-B14F-4D97-AF65-F5344CB8AC3E}">
        <p14:creationId xmlns:p14="http://schemas.microsoft.com/office/powerpoint/2010/main" val="29828546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25000" lnSpcReduction="20000"/>
          </a:bodyPr>
          <a:lstStyle/>
          <a:p>
            <a:endParaRPr lang="ar-SY" dirty="0"/>
          </a:p>
          <a:p>
            <a:r>
              <a:rPr lang="ar-SY" sz="11200" dirty="0"/>
              <a:t>المسؤولية عن حراسة الأشياء التي تحتاج لعناية خاصة والآلات الميكانيكية</a:t>
            </a:r>
          </a:p>
          <a:p>
            <a:endParaRPr lang="ar-SY" dirty="0"/>
          </a:p>
        </p:txBody>
      </p:sp>
      <p:sp>
        <p:nvSpPr>
          <p:cNvPr id="3" name="عنصر نائب للنص 2"/>
          <p:cNvSpPr>
            <a:spLocks noGrp="1"/>
          </p:cNvSpPr>
          <p:nvPr>
            <p:ph type="body" sz="quarter" idx="11"/>
          </p:nvPr>
        </p:nvSpPr>
        <p:spPr/>
        <p:txBody>
          <a:bodyPr/>
          <a:lstStyle/>
          <a:p>
            <a:r>
              <a:rPr lang="ar-SY" dirty="0"/>
              <a:t>المسؤولية عن المنتجات المعيبة</a:t>
            </a:r>
          </a:p>
        </p:txBody>
      </p:sp>
      <p:sp>
        <p:nvSpPr>
          <p:cNvPr id="5" name="Rectangle: Rounded Corners 4">
            <a:extLst>
              <a:ext uri="{FF2B5EF4-FFF2-40B4-BE49-F238E27FC236}">
                <a16:creationId xmlns:a16="http://schemas.microsoft.com/office/drawing/2014/main" id="{CC545E88-C249-4392-9B5D-E68BE159A2E6}"/>
              </a:ext>
            </a:extLst>
          </p:cNvPr>
          <p:cNvSpPr/>
          <p:nvPr/>
        </p:nvSpPr>
        <p:spPr>
          <a:xfrm>
            <a:off x="983677" y="2396839"/>
            <a:ext cx="10685288" cy="422096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lnSpc>
                <a:spcPct val="150000"/>
              </a:lnSpc>
            </a:pPr>
            <a:r>
              <a:rPr lang="ar-SY" sz="2200" dirty="0">
                <a:solidFill>
                  <a:schemeClr val="tx1"/>
                </a:solidFill>
                <a:latin typeface="Arial" panose="020B0604020202020204" pitchFamily="34" charset="0"/>
                <a:cs typeface="Arial" panose="020B0604020202020204" pitchFamily="34" charset="0"/>
              </a:rPr>
              <a:t>بادر المشرع الفرنسي إلى تعديل القانون بموجب القرار رقم 2016-131  والمؤرخ 10 فبراير 2016 - والذي أضاف به فصلاً جديداً إلى  القانون المدني الفرنسي بعنوان "المسؤولية عن فعل المنتجات المعيبة". وتتميز هذه المسؤولية باستبعادها الخطأ كأساس لها، وتكريسها فكرة المسؤولية بقوة القانون، وتخليها عن التمييز بين مسؤولية عقدية ومسؤولية تقصيرية، إذ إن المضرور يستفيد من أحكام هذا القانون سواء كان مرتبطاً أم لا بعقد مع المسؤول. </a:t>
            </a:r>
          </a:p>
          <a:p>
            <a:pPr algn="r" rtl="1">
              <a:lnSpc>
                <a:spcPct val="150000"/>
              </a:lnSpc>
            </a:pPr>
            <a:r>
              <a:rPr lang="ar-SY" sz="2200" dirty="0">
                <a:solidFill>
                  <a:schemeClr val="tx1"/>
                </a:solidFill>
                <a:latin typeface="Arial" panose="020B0604020202020204" pitchFamily="34" charset="0"/>
                <a:cs typeface="Arial" panose="020B0604020202020204" pitchFamily="34" charset="0"/>
              </a:rPr>
              <a:t>وفرض هذا القانون لانعقاد المسؤولية شروط موضوعية وأخرى شكلية. </a:t>
            </a:r>
          </a:p>
          <a:p>
            <a:pPr algn="r" rtl="1">
              <a:lnSpc>
                <a:spcPct val="150000"/>
              </a:lnSpc>
            </a:pPr>
            <a:r>
              <a:rPr lang="ar-SY" sz="2200" dirty="0">
                <a:solidFill>
                  <a:schemeClr val="tx1"/>
                </a:solidFill>
                <a:latin typeface="Arial" panose="020B0604020202020204" pitchFamily="34" charset="0"/>
                <a:cs typeface="Arial" panose="020B0604020202020204" pitchFamily="34" charset="0"/>
              </a:rPr>
              <a:t>الشروط الموضوعية: وهي: وجود المنتج، ووجود عيب في المنتج، وطرح هذا المنتج للتداول.</a:t>
            </a:r>
          </a:p>
          <a:p>
            <a:pPr algn="r" rtl="1">
              <a:lnSpc>
                <a:spcPct val="150000"/>
              </a:lnSpc>
            </a:pPr>
            <a:r>
              <a:rPr lang="ar-SY" sz="2200" dirty="0">
                <a:solidFill>
                  <a:schemeClr val="tx1"/>
                </a:solidFill>
                <a:latin typeface="Arial" panose="020B0604020202020204" pitchFamily="34" charset="0"/>
                <a:cs typeface="Arial" panose="020B0604020202020204" pitchFamily="34" charset="0"/>
              </a:rPr>
              <a:t>الشروط الشكلية: أولها يتعلق بعبء الإثبات، إذ يجب على المضرور إثبات الضرر والعيب وعلاقة السببية. </a:t>
            </a:r>
          </a:p>
        </p:txBody>
      </p:sp>
    </p:spTree>
    <p:extLst>
      <p:ext uri="{BB962C8B-B14F-4D97-AF65-F5344CB8AC3E}">
        <p14:creationId xmlns:p14="http://schemas.microsoft.com/office/powerpoint/2010/main" val="357070572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25000" lnSpcReduction="20000"/>
          </a:bodyPr>
          <a:lstStyle/>
          <a:p>
            <a:endParaRPr lang="ar-SY" dirty="0"/>
          </a:p>
          <a:p>
            <a:r>
              <a:rPr lang="ar-SY" sz="11200" dirty="0"/>
              <a:t>المسؤولية عن حراسة الأشياء التي تحتاج لعناية خاصة والآلات الميكانيكية</a:t>
            </a:r>
          </a:p>
          <a:p>
            <a:endParaRPr lang="ar-SY" dirty="0"/>
          </a:p>
        </p:txBody>
      </p:sp>
      <p:sp>
        <p:nvSpPr>
          <p:cNvPr id="3" name="عنصر نائب للنص 2"/>
          <p:cNvSpPr>
            <a:spLocks noGrp="1"/>
          </p:cNvSpPr>
          <p:nvPr>
            <p:ph type="body" sz="quarter" idx="11"/>
          </p:nvPr>
        </p:nvSpPr>
        <p:spPr/>
        <p:txBody>
          <a:bodyPr>
            <a:normAutofit fontScale="25000" lnSpcReduction="20000"/>
          </a:bodyPr>
          <a:lstStyle/>
          <a:p>
            <a:pPr lvl="0">
              <a:buClr>
                <a:srgbClr val="D34817"/>
              </a:buClr>
            </a:pPr>
            <a:endParaRPr lang="ar-SY" dirty="0"/>
          </a:p>
          <a:p>
            <a:pPr lvl="0">
              <a:buClr>
                <a:srgbClr val="D34817"/>
              </a:buClr>
            </a:pPr>
            <a:r>
              <a:rPr lang="ar-SY" sz="9600" dirty="0"/>
              <a:t>المسؤولية عن المنتجات المعيبة</a:t>
            </a:r>
          </a:p>
          <a:p>
            <a:endParaRPr lang="ar-SY" dirty="0"/>
          </a:p>
        </p:txBody>
      </p:sp>
      <p:sp>
        <p:nvSpPr>
          <p:cNvPr id="4" name="عنصر نائب للمحتوى 3"/>
          <p:cNvSpPr>
            <a:spLocks noGrp="1"/>
          </p:cNvSpPr>
          <p:nvPr>
            <p:ph sz="quarter" idx="12"/>
          </p:nvPr>
        </p:nvSpPr>
        <p:spPr>
          <a:xfrm>
            <a:off x="296882" y="2294156"/>
            <a:ext cx="11366667" cy="4336108"/>
          </a:xfrm>
        </p:spPr>
        <p:txBody>
          <a:bodyPr/>
          <a:lstStyle/>
          <a:p>
            <a:pPr marL="0" indent="0"/>
            <a:r>
              <a:rPr lang="ar-SY" dirty="0"/>
              <a:t>وثانيها، يتعلق بمدد استعمال هذه الدعوى، حيث نص المشرع على مدة ثلاث سنوات لتقادم دعوى المسؤولية عن المنتجات المعيبة اعتباراً من معرفة المضرور بالضرر والعيب وشخصية المنتج، ونصّ المشرع أيضاً على سقوط هذه الدعوى بانقضاء مدة عشر سنوات في حال عدم وجود خطأ من قبل المنتج.</a:t>
            </a:r>
          </a:p>
          <a:p>
            <a:pPr marL="0" indent="0"/>
            <a:r>
              <a:rPr lang="ar-SY" dirty="0"/>
              <a:t>وفيما يتعلق بنطاق هذه المسؤولية، فإنه يتحدد بثلاث نواحٍ، من ناحية الأشخاص، ومن ناحية وسائل الدفاع، ومن ناحية التعويض.</a:t>
            </a:r>
          </a:p>
        </p:txBody>
      </p:sp>
      <p:sp>
        <p:nvSpPr>
          <p:cNvPr id="5" name="Rectangle: Rounded Corners 4">
            <a:extLst>
              <a:ext uri="{FF2B5EF4-FFF2-40B4-BE49-F238E27FC236}">
                <a16:creationId xmlns:a16="http://schemas.microsoft.com/office/drawing/2014/main" id="{4E4B0155-8E5B-4D73-BCEC-0A8D0CD747DD}"/>
              </a:ext>
            </a:extLst>
          </p:cNvPr>
          <p:cNvSpPr/>
          <p:nvPr/>
        </p:nvSpPr>
        <p:spPr>
          <a:xfrm>
            <a:off x="1122217" y="4727517"/>
            <a:ext cx="10380487" cy="1807154"/>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Y" sz="2200" dirty="0">
                <a:solidFill>
                  <a:schemeClr val="tx1"/>
                </a:solidFill>
                <a:latin typeface="Arial" panose="020B0604020202020204" pitchFamily="34" charset="0"/>
                <a:cs typeface="Arial" panose="020B0604020202020204" pitchFamily="34" charset="0"/>
              </a:rPr>
              <a:t>1- نطاق المسؤولية من حيث الأشخاص: حدد المشرع الفرنسي أن المستفيد من أحكام هذا القانون هو كل ضحية لضرر جسدي تسبب فيه منتج معيب سواء كان مرتبطاً مع المسؤول بعقد أم لا، أما المسؤول فهو المنتج ومن في حكمه وهو الشخص الذي يتصرف بشكل مهني. </a:t>
            </a:r>
          </a:p>
        </p:txBody>
      </p:sp>
    </p:spTree>
    <p:extLst>
      <p:ext uri="{BB962C8B-B14F-4D97-AF65-F5344CB8AC3E}">
        <p14:creationId xmlns:p14="http://schemas.microsoft.com/office/powerpoint/2010/main" val="104884179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25000" lnSpcReduction="20000"/>
          </a:bodyPr>
          <a:lstStyle/>
          <a:p>
            <a:endParaRPr lang="ar-SY" dirty="0"/>
          </a:p>
          <a:p>
            <a:r>
              <a:rPr lang="ar-SY" sz="11200" dirty="0"/>
              <a:t>المسؤولية عن حراسة الأشياء التي تحتاج لعناية خاصة والآلات الميكانيكية</a:t>
            </a:r>
          </a:p>
          <a:p>
            <a:endParaRPr lang="ar-SY" dirty="0"/>
          </a:p>
        </p:txBody>
      </p:sp>
      <p:sp>
        <p:nvSpPr>
          <p:cNvPr id="3" name="عنصر نائب للنص 2"/>
          <p:cNvSpPr>
            <a:spLocks noGrp="1"/>
          </p:cNvSpPr>
          <p:nvPr>
            <p:ph type="body" sz="quarter" idx="11"/>
          </p:nvPr>
        </p:nvSpPr>
        <p:spPr/>
        <p:txBody>
          <a:bodyPr>
            <a:normAutofit fontScale="25000" lnSpcReduction="20000"/>
          </a:bodyPr>
          <a:lstStyle/>
          <a:p>
            <a:pPr lvl="0">
              <a:buClr>
                <a:srgbClr val="D34817"/>
              </a:buClr>
            </a:pPr>
            <a:endParaRPr lang="ar-SY" dirty="0"/>
          </a:p>
          <a:p>
            <a:pPr lvl="0">
              <a:buClr>
                <a:srgbClr val="D34817"/>
              </a:buClr>
            </a:pPr>
            <a:r>
              <a:rPr lang="ar-SY" sz="9600" dirty="0"/>
              <a:t>المسؤولية عن المنتجات المعيبة</a:t>
            </a:r>
          </a:p>
          <a:p>
            <a:endParaRPr lang="ar-SY" dirty="0"/>
          </a:p>
        </p:txBody>
      </p:sp>
      <p:graphicFrame>
        <p:nvGraphicFramePr>
          <p:cNvPr id="5" name="Diagram 4">
            <a:extLst>
              <a:ext uri="{FF2B5EF4-FFF2-40B4-BE49-F238E27FC236}">
                <a16:creationId xmlns:a16="http://schemas.microsoft.com/office/drawing/2014/main" id="{51DF42B2-DBAE-4B8B-BB70-21A5998B8417}"/>
              </a:ext>
            </a:extLst>
          </p:cNvPr>
          <p:cNvGraphicFramePr/>
          <p:nvPr>
            <p:extLst>
              <p:ext uri="{D42A27DB-BD31-4B8C-83A1-F6EECF244321}">
                <p14:modId xmlns:p14="http://schemas.microsoft.com/office/powerpoint/2010/main" val="3834600830"/>
              </p:ext>
            </p:extLst>
          </p:nvPr>
        </p:nvGraphicFramePr>
        <p:xfrm>
          <a:off x="1233056" y="2341418"/>
          <a:ext cx="10297359" cy="42902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173590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4946073" y="2251231"/>
            <a:ext cx="6434351" cy="4497230"/>
          </a:xfrm>
        </p:spPr>
        <p:txBody>
          <a:bodyPr>
            <a:normAutofit/>
          </a:bodyPr>
          <a:lstStyle/>
          <a:p>
            <a:r>
              <a:rPr lang="ar-SY" sz="2400" dirty="0"/>
              <a:t>أجب بـــ صح / خطأ:</a:t>
            </a:r>
          </a:p>
          <a:p>
            <a:r>
              <a:rPr lang="ar-SY" sz="2400" dirty="0"/>
              <a:t>1- يشترط لقيام المسؤولية عن فعل الحيوان اتصل الحيوان بالمضرور</a:t>
            </a:r>
            <a:r>
              <a:rPr lang="en-US" sz="2400" dirty="0"/>
              <a:t> </a:t>
            </a:r>
            <a:r>
              <a:rPr lang="ar-SY" sz="2400" dirty="0"/>
              <a:t>اتصالاً مادياً.</a:t>
            </a:r>
          </a:p>
          <a:p>
            <a:r>
              <a:rPr lang="ar-SY" sz="2400" dirty="0"/>
              <a:t>2- يعد المالك هو حارس البناء دائماً.</a:t>
            </a:r>
          </a:p>
          <a:p>
            <a:r>
              <a:rPr lang="ar-SY" sz="2400" dirty="0"/>
              <a:t>3- إن الخطأ المفترض من جانب حارس الشيء لا يقبل إثبات العكس.</a:t>
            </a:r>
          </a:p>
        </p:txBody>
      </p:sp>
    </p:spTree>
    <p:extLst>
      <p:ext uri="{BB962C8B-B14F-4D97-AF65-F5344CB8AC3E}">
        <p14:creationId xmlns:p14="http://schemas.microsoft.com/office/powerpoint/2010/main" val="400794393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4211782" y="2416190"/>
            <a:ext cx="7321042" cy="4053885"/>
          </a:xfrm>
        </p:spPr>
        <p:txBody>
          <a:bodyPr>
            <a:normAutofit/>
          </a:bodyPr>
          <a:lstStyle/>
          <a:p>
            <a:r>
              <a:rPr lang="ar-SY" sz="2400" dirty="0"/>
              <a:t>حدّد الإجابة الصحيحة:</a:t>
            </a:r>
          </a:p>
          <a:p>
            <a:pPr marL="342900" indent="-342900">
              <a:buFontTx/>
              <a:buChar char="-"/>
            </a:pPr>
            <a:r>
              <a:rPr lang="ar-SY" sz="2400" dirty="0"/>
              <a:t>إذا اصطدم شخص بسيارة واقفة على الرصيف فأصيب بضرر:</a:t>
            </a:r>
          </a:p>
          <a:p>
            <a:pPr marL="0" indent="0"/>
            <a:r>
              <a:rPr lang="en-US" sz="2400" dirty="0"/>
              <a:t>A</a:t>
            </a:r>
            <a:r>
              <a:rPr lang="ar-SY" sz="2400" dirty="0"/>
              <a:t>- تقوم مسؤولية حارس الأشياء الجامدة لأن السيارة في حالة سكون.</a:t>
            </a:r>
          </a:p>
          <a:p>
            <a:pPr marL="0" indent="0"/>
            <a:r>
              <a:rPr lang="en-US" sz="2400" dirty="0"/>
              <a:t>B</a:t>
            </a:r>
            <a:r>
              <a:rPr lang="ar-SY" sz="2400" dirty="0"/>
              <a:t>- تقوم مسؤولية حارس الأشياء الجامدة على أساس المادة 164 من </a:t>
            </a:r>
          </a:p>
          <a:p>
            <a:pPr marL="0" indent="0"/>
            <a:r>
              <a:rPr lang="ar-SY" sz="2400" dirty="0"/>
              <a:t>القانون المدني.</a:t>
            </a:r>
          </a:p>
          <a:p>
            <a:pPr marL="0" indent="0"/>
            <a:r>
              <a:rPr lang="en-US" sz="2400" dirty="0"/>
              <a:t>C</a:t>
            </a:r>
            <a:r>
              <a:rPr lang="ar-SY" sz="2400" dirty="0"/>
              <a:t>- تقوم مسؤولية حارس الأشياء الجامدة على أساس الخطأ واجب الإثبات.</a:t>
            </a:r>
          </a:p>
          <a:p>
            <a:pPr marL="0" indent="0"/>
            <a:r>
              <a:rPr lang="en-US" sz="2400" dirty="0"/>
              <a:t>D</a:t>
            </a:r>
            <a:r>
              <a:rPr lang="ar-SY" sz="2400" dirty="0"/>
              <a:t>- جميع الإجابات السابقة خاطئة.</a:t>
            </a:r>
          </a:p>
          <a:p>
            <a:pPr marL="0" indent="0"/>
            <a:endParaRPr lang="ar-SY" sz="2400" dirty="0"/>
          </a:p>
        </p:txBody>
      </p:sp>
    </p:spTree>
    <p:extLst>
      <p:ext uri="{BB962C8B-B14F-4D97-AF65-F5344CB8AC3E}">
        <p14:creationId xmlns:p14="http://schemas.microsoft.com/office/powerpoint/2010/main" val="83617829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r>
              <a:rPr lang="ar-SY" dirty="0"/>
              <a:t>أجب عن الأسئلة التالية:</a:t>
            </a:r>
          </a:p>
          <a:p>
            <a:pPr marL="457200" indent="-457200">
              <a:buFont typeface="+mj-lt"/>
              <a:buAutoNum type="arabicParenR"/>
            </a:pPr>
            <a:r>
              <a:rPr lang="ar-SY" dirty="0"/>
              <a:t>ما هو وجه الشبه بين أساس مسؤولية حارس الحيوان وأساس مسؤولية حارس الأشياء الجامدة؟</a:t>
            </a:r>
          </a:p>
          <a:p>
            <a:pPr marL="457200" indent="-457200">
              <a:buFont typeface="+mj-lt"/>
              <a:buAutoNum type="arabicParenR"/>
            </a:pPr>
            <a:r>
              <a:rPr lang="ar-SY" dirty="0"/>
              <a:t>حدّد الحارس – مع التعليل – في الحالات التالية:</a:t>
            </a:r>
          </a:p>
          <a:p>
            <a:pPr marL="0" indent="0"/>
            <a:r>
              <a:rPr lang="ar-SY" dirty="0"/>
              <a:t>أ- الآلة الميكانيكية الموجودة لدى المودع لديه دون أجر.</a:t>
            </a:r>
          </a:p>
          <a:p>
            <a:pPr marL="0" indent="0"/>
            <a:r>
              <a:rPr lang="ar-SY" dirty="0"/>
              <a:t>ب- الحيوان المؤجر.</a:t>
            </a:r>
          </a:p>
          <a:p>
            <a:pPr marL="0" indent="0"/>
            <a:r>
              <a:rPr lang="ar-SY" dirty="0"/>
              <a:t>ج- السيارة المسروقة.</a:t>
            </a:r>
          </a:p>
        </p:txBody>
      </p:sp>
    </p:spTree>
    <p:extLst>
      <p:ext uri="{BB962C8B-B14F-4D97-AF65-F5344CB8AC3E}">
        <p14:creationId xmlns:p14="http://schemas.microsoft.com/office/powerpoint/2010/main" val="319520973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FBE6C19-A211-47ED-A92E-A5BD71937F7D}"/>
              </a:ext>
            </a:extLst>
          </p:cNvPr>
          <p:cNvSpPr>
            <a:spLocks noGrp="1"/>
          </p:cNvSpPr>
          <p:nvPr>
            <p:ph sz="quarter" idx="12"/>
          </p:nvPr>
        </p:nvSpPr>
        <p:spPr>
          <a:xfrm>
            <a:off x="491919" y="2020784"/>
            <a:ext cx="10961171" cy="4227616"/>
          </a:xfrm>
        </p:spPr>
        <p:txBody>
          <a:bodyPr/>
          <a:lstStyle/>
          <a:p>
            <a:r>
              <a:rPr lang="ar-SY" dirty="0"/>
              <a:t>تم التعرف في هذا الفصل على :</a:t>
            </a:r>
          </a:p>
          <a:p>
            <a:pPr marL="342900" indent="-342900">
              <a:lnSpc>
                <a:spcPct val="200000"/>
              </a:lnSpc>
              <a:buFont typeface="Wingdings" panose="05000000000000000000" pitchFamily="2" charset="2"/>
              <a:buChar char="Ø"/>
            </a:pPr>
            <a:r>
              <a:rPr lang="ar-SY" dirty="0"/>
              <a:t>مسؤولية حارس الحيوان.</a:t>
            </a:r>
          </a:p>
          <a:p>
            <a:pPr marL="342900" indent="-342900">
              <a:lnSpc>
                <a:spcPct val="200000"/>
              </a:lnSpc>
              <a:buFont typeface="Wingdings" panose="05000000000000000000" pitchFamily="2" charset="2"/>
              <a:buChar char="Ø"/>
            </a:pPr>
            <a:r>
              <a:rPr lang="ar-SY" dirty="0"/>
              <a:t>مسؤولية حارس البناء.</a:t>
            </a:r>
          </a:p>
          <a:p>
            <a:pPr marL="342900" indent="-342900">
              <a:lnSpc>
                <a:spcPct val="200000"/>
              </a:lnSpc>
              <a:buFont typeface="Wingdings" panose="05000000000000000000" pitchFamily="2" charset="2"/>
              <a:buChar char="Ø"/>
            </a:pPr>
            <a:r>
              <a:rPr lang="ar-SY" dirty="0"/>
              <a:t>المسؤولية عن حراسة الأشياء التي تحتاج لعناية خاصة والآلات الميكانيكية.</a:t>
            </a:r>
          </a:p>
          <a:p>
            <a:pPr marL="342900" indent="-342900">
              <a:lnSpc>
                <a:spcPct val="200000"/>
              </a:lnSpc>
              <a:buFont typeface="Wingdings" panose="05000000000000000000" pitchFamily="2" charset="2"/>
              <a:buChar char="v"/>
            </a:pPr>
            <a:endParaRPr lang="ar-SY" dirty="0"/>
          </a:p>
          <a:p>
            <a:endParaRPr lang="en-US" dirty="0"/>
          </a:p>
        </p:txBody>
      </p:sp>
    </p:spTree>
    <p:extLst>
      <p:ext uri="{BB962C8B-B14F-4D97-AF65-F5344CB8AC3E}">
        <p14:creationId xmlns:p14="http://schemas.microsoft.com/office/powerpoint/2010/main" val="194860497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sz="3200" dirty="0"/>
              <a:t>المسؤولية الناشئة عن الأشياء</a:t>
            </a:r>
          </a:p>
        </p:txBody>
      </p:sp>
      <p:sp>
        <p:nvSpPr>
          <p:cNvPr id="3" name="عنصر نائب للنص 2"/>
          <p:cNvSpPr>
            <a:spLocks noGrp="1"/>
          </p:cNvSpPr>
          <p:nvPr>
            <p:ph type="body" sz="quarter" idx="11"/>
          </p:nvPr>
        </p:nvSpPr>
        <p:spPr>
          <a:xfrm>
            <a:off x="1102660" y="2656635"/>
            <a:ext cx="1465728" cy="1390650"/>
          </a:xfrm>
        </p:spPr>
        <p:txBody>
          <a:bodyPr/>
          <a:lstStyle/>
          <a:p>
            <a:r>
              <a:rPr lang="ar-SY" dirty="0"/>
              <a:t>8</a:t>
            </a:r>
          </a:p>
        </p:txBody>
      </p:sp>
    </p:spTree>
    <p:extLst>
      <p:ext uri="{BB962C8B-B14F-4D97-AF65-F5344CB8AC3E}">
        <p14:creationId xmlns:p14="http://schemas.microsoft.com/office/powerpoint/2010/main" val="151024869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793036" y="2686372"/>
            <a:ext cx="10656888" cy="3528293"/>
          </a:xfrm>
        </p:spPr>
        <p:txBody>
          <a:bodyPr/>
          <a:lstStyle/>
          <a:p>
            <a:pPr marL="342900" indent="-342900">
              <a:lnSpc>
                <a:spcPct val="200000"/>
              </a:lnSpc>
              <a:buFont typeface="Wingdings" panose="05000000000000000000" pitchFamily="2" charset="2"/>
              <a:buChar char="v"/>
            </a:pPr>
            <a:r>
              <a:rPr lang="ar-SY" dirty="0"/>
              <a:t>المبحث الأول: مسؤولية حارس الحيوان</a:t>
            </a:r>
            <a:r>
              <a:rPr lang="en-US" dirty="0"/>
              <a:t>.</a:t>
            </a:r>
            <a:endParaRPr lang="ar-SY" dirty="0"/>
          </a:p>
          <a:p>
            <a:pPr marL="342900" indent="-342900">
              <a:lnSpc>
                <a:spcPct val="200000"/>
              </a:lnSpc>
              <a:buFont typeface="Wingdings" panose="05000000000000000000" pitchFamily="2" charset="2"/>
              <a:buChar char="v"/>
            </a:pPr>
            <a:r>
              <a:rPr lang="ar-SY" dirty="0"/>
              <a:t>المبحث الثاني: مسؤولية حارس البناء</a:t>
            </a:r>
            <a:r>
              <a:rPr lang="en-US" dirty="0"/>
              <a:t>.</a:t>
            </a:r>
            <a:endParaRPr lang="ar-SY" dirty="0"/>
          </a:p>
          <a:p>
            <a:pPr marL="342900" indent="-342900">
              <a:lnSpc>
                <a:spcPct val="200000"/>
              </a:lnSpc>
              <a:buFont typeface="Wingdings" panose="05000000000000000000" pitchFamily="2" charset="2"/>
              <a:buChar char="v"/>
            </a:pPr>
            <a:r>
              <a:rPr lang="ar-SY" dirty="0"/>
              <a:t>المبحث الثالث: المسؤولية عن حراسة الأشياء التي تحتاج لعناية خاصة والآلات الميكانيكية</a:t>
            </a:r>
            <a:r>
              <a:rPr lang="en-US" dirty="0"/>
              <a:t>.</a:t>
            </a:r>
            <a:endParaRPr lang="ar-SY" dirty="0"/>
          </a:p>
          <a:p>
            <a:pPr marL="342900" indent="-342900">
              <a:lnSpc>
                <a:spcPct val="200000"/>
              </a:lnSpc>
              <a:buFont typeface="Wingdings" panose="05000000000000000000" pitchFamily="2" charset="2"/>
              <a:buChar char="v"/>
            </a:pPr>
            <a:endParaRPr lang="ar-SY" dirty="0"/>
          </a:p>
        </p:txBody>
      </p:sp>
    </p:spTree>
    <p:extLst>
      <p:ext uri="{BB962C8B-B14F-4D97-AF65-F5344CB8AC3E}">
        <p14:creationId xmlns:p14="http://schemas.microsoft.com/office/powerpoint/2010/main" val="325116614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مسؤولية حارس الحيوان</a:t>
            </a:r>
          </a:p>
        </p:txBody>
      </p:sp>
      <p:sp>
        <p:nvSpPr>
          <p:cNvPr id="3" name="عنصر نائب للنص 2"/>
          <p:cNvSpPr>
            <a:spLocks noGrp="1"/>
          </p:cNvSpPr>
          <p:nvPr>
            <p:ph type="body" sz="quarter" idx="11"/>
          </p:nvPr>
        </p:nvSpPr>
        <p:spPr/>
        <p:txBody>
          <a:bodyPr/>
          <a:lstStyle/>
          <a:p>
            <a:r>
              <a:rPr lang="ar-SY" dirty="0"/>
              <a:t>شروط مسؤولية حارس الحيوان</a:t>
            </a:r>
          </a:p>
        </p:txBody>
      </p:sp>
      <p:sp>
        <p:nvSpPr>
          <p:cNvPr id="4" name="عنصر نائب للمحتوى 3"/>
          <p:cNvSpPr>
            <a:spLocks noGrp="1"/>
          </p:cNvSpPr>
          <p:nvPr>
            <p:ph sz="quarter" idx="12"/>
          </p:nvPr>
        </p:nvSpPr>
        <p:spPr>
          <a:xfrm>
            <a:off x="346364" y="2321866"/>
            <a:ext cx="11303330" cy="4336108"/>
          </a:xfrm>
        </p:spPr>
        <p:txBody>
          <a:bodyPr/>
          <a:lstStyle/>
          <a:p>
            <a:pPr marL="0" indent="0"/>
            <a:endParaRPr lang="ar-SY" dirty="0"/>
          </a:p>
          <a:p>
            <a:pPr marL="0" indent="0"/>
            <a:r>
              <a:rPr lang="ar-SY" dirty="0"/>
              <a:t>1- المقصود بالحيوان: يقصد بالحيوان كل مخلوق غير الإنسان يمكن تملكه أو حراسته سواء كانت مستأنسة  أم متوحشة، طليقة أم مقيدة، يسهل حراستها أم يصعب رقابتها كالنحل، كل هذا بشرط أن تكون حية ومملوكة لشخص.</a:t>
            </a:r>
          </a:p>
          <a:p>
            <a:pPr marL="0" indent="0"/>
            <a:r>
              <a:rPr lang="ar-SY" dirty="0"/>
              <a:t>2-  يجب تولي شخص معين حراسة الحيوان: يقصد بحارس الحيوان من له السلطة الفعلية عليه ولو لم يكن مالكاً له. </a:t>
            </a:r>
          </a:p>
          <a:p>
            <a:pPr marL="0" indent="0"/>
            <a:r>
              <a:rPr lang="ar-SY" dirty="0"/>
              <a:t>3- يجب أن يكون الضرر من فعل الحيوان: يشترط لقيام المسؤولية عن فعل الحيوان أن يكون الحيوان هو المتسبب بإحداث الضرر سواء اتصل الحيوان بالمضرور اتصالاً مادياً أم لا.</a:t>
            </a:r>
          </a:p>
          <a:p>
            <a:pPr marL="0" indent="0"/>
            <a:r>
              <a:rPr lang="ar-SY" dirty="0"/>
              <a:t>4- يجب أن يسبب الحيوان ضرراً للغير.</a:t>
            </a:r>
          </a:p>
        </p:txBody>
      </p:sp>
      <p:sp>
        <p:nvSpPr>
          <p:cNvPr id="5" name="Rectangle: Rounded Corners 4">
            <a:extLst>
              <a:ext uri="{FF2B5EF4-FFF2-40B4-BE49-F238E27FC236}">
                <a16:creationId xmlns:a16="http://schemas.microsoft.com/office/drawing/2014/main" id="{72AE3F08-FD3D-453F-B9B9-792BDAA1C14E}"/>
              </a:ext>
            </a:extLst>
          </p:cNvPr>
          <p:cNvSpPr/>
          <p:nvPr/>
        </p:nvSpPr>
        <p:spPr>
          <a:xfrm>
            <a:off x="4447310" y="2349576"/>
            <a:ext cx="6871854" cy="595745"/>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Y" sz="2200" dirty="0">
                <a:solidFill>
                  <a:schemeClr val="tx1"/>
                </a:solidFill>
                <a:latin typeface="Arial" panose="020B0604020202020204" pitchFamily="34" charset="0"/>
                <a:cs typeface="Arial" panose="020B0604020202020204" pitchFamily="34" charset="0"/>
              </a:rPr>
              <a:t> يشترط لتحقق مسؤولية حارس الحيوان توافر الشروط التالية:</a:t>
            </a:r>
          </a:p>
        </p:txBody>
      </p:sp>
    </p:spTree>
    <p:extLst>
      <p:ext uri="{BB962C8B-B14F-4D97-AF65-F5344CB8AC3E}">
        <p14:creationId xmlns:p14="http://schemas.microsoft.com/office/powerpoint/2010/main" val="375565121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47500" lnSpcReduction="20000"/>
          </a:bodyPr>
          <a:lstStyle/>
          <a:p>
            <a:endParaRPr lang="ar-SY" dirty="0"/>
          </a:p>
          <a:p>
            <a:r>
              <a:rPr lang="ar-SY" sz="5900" dirty="0"/>
              <a:t>مسؤولية حارس الحيوان</a:t>
            </a:r>
          </a:p>
          <a:p>
            <a:endParaRPr lang="ar-SY" dirty="0"/>
          </a:p>
        </p:txBody>
      </p:sp>
      <p:sp>
        <p:nvSpPr>
          <p:cNvPr id="3" name="عنصر نائب للنص 2"/>
          <p:cNvSpPr>
            <a:spLocks noGrp="1"/>
          </p:cNvSpPr>
          <p:nvPr>
            <p:ph type="body" sz="quarter" idx="11"/>
          </p:nvPr>
        </p:nvSpPr>
        <p:spPr/>
        <p:txBody>
          <a:bodyPr/>
          <a:lstStyle/>
          <a:p>
            <a:r>
              <a:rPr lang="ar-SY" dirty="0"/>
              <a:t>أساس مسؤولية حارس الحيوان</a:t>
            </a:r>
          </a:p>
        </p:txBody>
      </p:sp>
      <p:sp>
        <p:nvSpPr>
          <p:cNvPr id="5" name="Rectangle: Rounded Corners 4">
            <a:extLst>
              <a:ext uri="{FF2B5EF4-FFF2-40B4-BE49-F238E27FC236}">
                <a16:creationId xmlns:a16="http://schemas.microsoft.com/office/drawing/2014/main" id="{2765D56B-ADC0-424D-AEF9-CE0DCCB3FDC2}"/>
              </a:ext>
            </a:extLst>
          </p:cNvPr>
          <p:cNvSpPr/>
          <p:nvPr/>
        </p:nvSpPr>
        <p:spPr>
          <a:xfrm>
            <a:off x="1279438" y="2580368"/>
            <a:ext cx="10144960" cy="3968158"/>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 يذهب الرأي الراجح إلى تأسيس مسؤولية حارس الحيوان على الخطأ المفترض من جانب الحارس. فقد فرض المشرع على حارس الحيوان اتخاذ التدابير اللازمة للحيلولة بين الحيوان الذي هو تحت حراسته والإضرار بالغير؛ فإذا فعل ذلك فإنّ المشرع افترض أنّ الحيوان لن يلحق أي ضرر. وكنتيجة معاكسة فقد افترض المشرع أنّ كل ضرر يتسبب به حيوان يفترض أنّ حارسه قد ارتكب خطأ ولذلك يتوجب عليه التعويض. </a:t>
            </a:r>
          </a:p>
        </p:txBody>
      </p:sp>
    </p:spTree>
    <p:extLst>
      <p:ext uri="{BB962C8B-B14F-4D97-AF65-F5344CB8AC3E}">
        <p14:creationId xmlns:p14="http://schemas.microsoft.com/office/powerpoint/2010/main" val="9443787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47500" lnSpcReduction="20000"/>
          </a:bodyPr>
          <a:lstStyle/>
          <a:p>
            <a:endParaRPr lang="ar-SY" dirty="0"/>
          </a:p>
          <a:p>
            <a:r>
              <a:rPr lang="ar-SY" sz="5900" dirty="0"/>
              <a:t>مسؤولية حارس الحيوان</a:t>
            </a:r>
          </a:p>
          <a:p>
            <a:endParaRPr lang="ar-SY" dirty="0"/>
          </a:p>
        </p:txBody>
      </p:sp>
      <p:sp>
        <p:nvSpPr>
          <p:cNvPr id="3" name="عنصر نائب للنص 2"/>
          <p:cNvSpPr>
            <a:spLocks noGrp="1"/>
          </p:cNvSpPr>
          <p:nvPr>
            <p:ph type="body" sz="quarter" idx="11"/>
          </p:nvPr>
        </p:nvSpPr>
        <p:spPr/>
        <p:txBody>
          <a:bodyPr/>
          <a:lstStyle/>
          <a:p>
            <a:r>
              <a:rPr lang="ar-SY" dirty="0"/>
              <a:t>دفع مسؤولية حارس الحيوان</a:t>
            </a:r>
          </a:p>
        </p:txBody>
      </p:sp>
      <p:sp>
        <p:nvSpPr>
          <p:cNvPr id="5" name="Rectangle: Rounded Corners 4">
            <a:extLst>
              <a:ext uri="{FF2B5EF4-FFF2-40B4-BE49-F238E27FC236}">
                <a16:creationId xmlns:a16="http://schemas.microsoft.com/office/drawing/2014/main" id="{24A0EDCC-E6D6-4BCC-AD86-DEC11E2D9B9E}"/>
              </a:ext>
            </a:extLst>
          </p:cNvPr>
          <p:cNvSpPr/>
          <p:nvPr/>
        </p:nvSpPr>
        <p:spPr>
          <a:xfrm>
            <a:off x="1316183" y="2438220"/>
            <a:ext cx="9854014" cy="3968158"/>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lnSpc>
                <a:spcPct val="200000"/>
              </a:lnSpc>
            </a:pPr>
            <a:r>
              <a:rPr lang="ar-SY" sz="2200" dirty="0">
                <a:solidFill>
                  <a:schemeClr val="tx1"/>
                </a:solidFill>
                <a:latin typeface="Arial" panose="020B0604020202020204" pitchFamily="34" charset="0"/>
                <a:cs typeface="Arial" panose="020B0604020202020204" pitchFamily="34" charset="0"/>
              </a:rPr>
              <a:t>لا يقبل الخطأ المفترض في جانب الحارس إثبات العكس، أي لا يجوز للحارس في سبيل دفع المسؤولية عن نفسه أن يقيم الدليل على عدم حصول إهمال من جانبه أو على أنّه قد اتخذ كافة الاحتياطات الضرورية لمنع الحيوان من إلحاق الضرر بالغير.</a:t>
            </a:r>
          </a:p>
          <a:p>
            <a:pPr algn="justLow" rtl="1">
              <a:lnSpc>
                <a:spcPct val="200000"/>
              </a:lnSpc>
            </a:pPr>
            <a:r>
              <a:rPr lang="ar-SY" sz="2200" dirty="0">
                <a:solidFill>
                  <a:schemeClr val="tx1"/>
                </a:solidFill>
                <a:latin typeface="Arial" panose="020B0604020202020204" pitchFamily="34" charset="0"/>
                <a:cs typeface="Arial" panose="020B0604020202020204" pitchFamily="34" charset="0"/>
              </a:rPr>
              <a:t> وإذا أراد حارس الحيوان التخلص من هذه المسؤولية، فلا يكون أمامه إلا أن يثبت وجود السبب الأجنبي.</a:t>
            </a:r>
          </a:p>
        </p:txBody>
      </p:sp>
    </p:spTree>
    <p:extLst>
      <p:ext uri="{BB962C8B-B14F-4D97-AF65-F5344CB8AC3E}">
        <p14:creationId xmlns:p14="http://schemas.microsoft.com/office/powerpoint/2010/main" val="298002202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مسؤولية حارس البناء</a:t>
            </a:r>
          </a:p>
        </p:txBody>
      </p:sp>
      <p:sp>
        <p:nvSpPr>
          <p:cNvPr id="3" name="عنصر نائب للنص 2"/>
          <p:cNvSpPr>
            <a:spLocks noGrp="1"/>
          </p:cNvSpPr>
          <p:nvPr>
            <p:ph type="body" sz="quarter" idx="11"/>
          </p:nvPr>
        </p:nvSpPr>
        <p:spPr/>
        <p:txBody>
          <a:bodyPr/>
          <a:lstStyle/>
          <a:p>
            <a:r>
              <a:rPr lang="ar-SY" dirty="0"/>
              <a:t>شروط تحقق مسؤولية حارس البناء</a:t>
            </a:r>
          </a:p>
        </p:txBody>
      </p:sp>
      <p:sp>
        <p:nvSpPr>
          <p:cNvPr id="4" name="عنصر نائب للمحتوى 3"/>
          <p:cNvSpPr>
            <a:spLocks noGrp="1"/>
          </p:cNvSpPr>
          <p:nvPr>
            <p:ph sz="quarter" idx="12"/>
          </p:nvPr>
        </p:nvSpPr>
        <p:spPr>
          <a:xfrm>
            <a:off x="259336" y="2438220"/>
            <a:ext cx="11366667" cy="4336108"/>
          </a:xfrm>
        </p:spPr>
        <p:txBody>
          <a:bodyPr/>
          <a:lstStyle/>
          <a:p>
            <a:r>
              <a:rPr lang="ar-SY" dirty="0"/>
              <a:t>يشترط لقيام مسؤولية حارس البناء ثلاثة شروط:</a:t>
            </a:r>
          </a:p>
        </p:txBody>
      </p:sp>
      <p:graphicFrame>
        <p:nvGraphicFramePr>
          <p:cNvPr id="5" name="Diagram 4">
            <a:extLst>
              <a:ext uri="{FF2B5EF4-FFF2-40B4-BE49-F238E27FC236}">
                <a16:creationId xmlns:a16="http://schemas.microsoft.com/office/drawing/2014/main" id="{9E4F7DDC-80CC-41DC-B54D-59FCCA28504D}"/>
              </a:ext>
            </a:extLst>
          </p:cNvPr>
          <p:cNvGraphicFramePr/>
          <p:nvPr>
            <p:extLst>
              <p:ext uri="{D42A27DB-BD31-4B8C-83A1-F6EECF244321}">
                <p14:modId xmlns:p14="http://schemas.microsoft.com/office/powerpoint/2010/main" val="2536974770"/>
              </p:ext>
            </p:extLst>
          </p:nvPr>
        </p:nvGraphicFramePr>
        <p:xfrm>
          <a:off x="1139687" y="3184136"/>
          <a:ext cx="10243930" cy="32427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7782873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47500" lnSpcReduction="20000"/>
          </a:bodyPr>
          <a:lstStyle/>
          <a:p>
            <a:pPr lvl="0">
              <a:buClr>
                <a:srgbClr val="D34817"/>
              </a:buClr>
            </a:pPr>
            <a:endParaRPr lang="ar-SY" dirty="0"/>
          </a:p>
          <a:p>
            <a:pPr lvl="0">
              <a:buClr>
                <a:srgbClr val="D34817"/>
              </a:buClr>
            </a:pPr>
            <a:r>
              <a:rPr lang="ar-SY" sz="5900" dirty="0"/>
              <a:t>مسؤولية حارس البناء</a:t>
            </a:r>
          </a:p>
          <a:p>
            <a:endParaRPr lang="ar-SY" dirty="0"/>
          </a:p>
        </p:txBody>
      </p:sp>
      <p:sp>
        <p:nvSpPr>
          <p:cNvPr id="3" name="عنصر نائب للنص 2"/>
          <p:cNvSpPr>
            <a:spLocks noGrp="1"/>
          </p:cNvSpPr>
          <p:nvPr>
            <p:ph type="body" sz="quarter" idx="11"/>
          </p:nvPr>
        </p:nvSpPr>
        <p:spPr>
          <a:xfrm>
            <a:off x="6165273" y="1538120"/>
            <a:ext cx="5427072" cy="617612"/>
          </a:xfrm>
        </p:spPr>
        <p:txBody>
          <a:bodyPr/>
          <a:lstStyle/>
          <a:p>
            <a:r>
              <a:rPr lang="ar-SY" dirty="0"/>
              <a:t>أساس مسؤولية حارس البناء</a:t>
            </a:r>
          </a:p>
        </p:txBody>
      </p:sp>
      <p:sp>
        <p:nvSpPr>
          <p:cNvPr id="5" name="Oval 4">
            <a:extLst>
              <a:ext uri="{FF2B5EF4-FFF2-40B4-BE49-F238E27FC236}">
                <a16:creationId xmlns:a16="http://schemas.microsoft.com/office/drawing/2014/main" id="{9DB4E250-54CA-42E4-BBD2-AF01A4983F44}"/>
              </a:ext>
            </a:extLst>
          </p:cNvPr>
          <p:cNvSpPr/>
          <p:nvPr/>
        </p:nvSpPr>
        <p:spPr>
          <a:xfrm>
            <a:off x="1454728" y="2604656"/>
            <a:ext cx="9906000" cy="3943870"/>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lnSpc>
                <a:spcPct val="200000"/>
              </a:lnSpc>
            </a:pPr>
            <a:r>
              <a:rPr lang="ar-SY" sz="2200" dirty="0">
                <a:solidFill>
                  <a:schemeClr val="tx1"/>
                </a:solidFill>
                <a:latin typeface="Arial" panose="020B0604020202020204" pitchFamily="34" charset="0"/>
                <a:cs typeface="Arial" panose="020B0604020202020204" pitchFamily="34" charset="0"/>
              </a:rPr>
              <a:t> يذهب الرأي الراجح إلى تأسيس مسؤولية حارس البناء على الخطأ المفترض في جانبه وهو الإهمال في صيانة البناء، أو في إصلاحه، أو في تجديده.</a:t>
            </a:r>
          </a:p>
        </p:txBody>
      </p:sp>
    </p:spTree>
    <p:extLst>
      <p:ext uri="{BB962C8B-B14F-4D97-AF65-F5344CB8AC3E}">
        <p14:creationId xmlns:p14="http://schemas.microsoft.com/office/powerpoint/2010/main" val="144097673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47500" lnSpcReduction="20000"/>
          </a:bodyPr>
          <a:lstStyle/>
          <a:p>
            <a:pPr lvl="0">
              <a:buClr>
                <a:srgbClr val="D34817"/>
              </a:buClr>
            </a:pPr>
            <a:endParaRPr lang="ar-SY" dirty="0"/>
          </a:p>
          <a:p>
            <a:pPr lvl="0">
              <a:buClr>
                <a:srgbClr val="D34817"/>
              </a:buClr>
            </a:pPr>
            <a:r>
              <a:rPr lang="ar-SY" sz="5900" dirty="0"/>
              <a:t>مسؤولية حارس البناء</a:t>
            </a:r>
          </a:p>
          <a:p>
            <a:endParaRPr lang="ar-SY" dirty="0"/>
          </a:p>
        </p:txBody>
      </p:sp>
      <p:sp>
        <p:nvSpPr>
          <p:cNvPr id="3" name="عنصر نائب للنص 2"/>
          <p:cNvSpPr>
            <a:spLocks noGrp="1"/>
          </p:cNvSpPr>
          <p:nvPr>
            <p:ph type="body" sz="quarter" idx="11"/>
          </p:nvPr>
        </p:nvSpPr>
        <p:spPr/>
        <p:txBody>
          <a:bodyPr/>
          <a:lstStyle/>
          <a:p>
            <a:r>
              <a:rPr lang="ar-SY" dirty="0"/>
              <a:t>كيفية دفع مسؤولية حارس البناء</a:t>
            </a:r>
          </a:p>
        </p:txBody>
      </p:sp>
      <p:sp>
        <p:nvSpPr>
          <p:cNvPr id="5" name="Oval 4">
            <a:extLst>
              <a:ext uri="{FF2B5EF4-FFF2-40B4-BE49-F238E27FC236}">
                <a16:creationId xmlns:a16="http://schemas.microsoft.com/office/drawing/2014/main" id="{7B5951BC-7CAB-483E-9CEB-2DCD2BB66D21}"/>
              </a:ext>
            </a:extLst>
          </p:cNvPr>
          <p:cNvSpPr/>
          <p:nvPr/>
        </p:nvSpPr>
        <p:spPr>
          <a:xfrm>
            <a:off x="848560" y="2438221"/>
            <a:ext cx="10681855" cy="3948726"/>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Y" sz="2200" dirty="0">
                <a:solidFill>
                  <a:schemeClr val="tx1"/>
                </a:solidFill>
                <a:latin typeface="Arial" panose="020B0604020202020204" pitchFamily="34" charset="0"/>
                <a:cs typeface="Arial" panose="020B0604020202020204" pitchFamily="34" charset="0"/>
              </a:rPr>
              <a:t> يستطيع حارس البناء دفع المسؤولية عن نفسه إما بنفي الخطأ أو بنفي علاقة السببية.</a:t>
            </a:r>
          </a:p>
        </p:txBody>
      </p:sp>
    </p:spTree>
    <p:extLst>
      <p:ext uri="{BB962C8B-B14F-4D97-AF65-F5344CB8AC3E}">
        <p14:creationId xmlns:p14="http://schemas.microsoft.com/office/powerpoint/2010/main" val="31121737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0/xmlns/"/>
    <ds:schemaRef ds:uri="http://www.w3.org/2001/XMLSchema"/>
    <ds:schemaRef ds:uri="71af3243-3dd4-4a8d-8c0d-dd76da1f02a5"/>
    <ds:schemaRef ds:uri="16c05727-aa75-4e4a-9b5f-8a80a116589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2455B2D-BAB7-438A-85DA-0266A24CB79F}">
  <ds:schemaRefs>
    <ds:schemaRef ds:uri="http://schemas.microsoft.com/office/2006/metadata/properties"/>
    <ds:schemaRef ds:uri="http://www.w3.org/2000/xmlns/"/>
    <ds:schemaRef ds:uri="71af3243-3dd4-4a8d-8c0d-dd76da1f02a5"/>
    <ds:schemaRef ds:uri="http://www.w3.org/2001/XMLSchema-instance"/>
    <ds:schemaRef ds:uri="http://schemas.microsoft.com/office/infopath/2007/PartnerControls"/>
  </ds:schemaRefs>
</ds:datastoreItem>
</file>

<file path=customXml/itemProps3.xml><?xml version="1.0" encoding="utf-8"?>
<ds:datastoreItem xmlns:ds="http://schemas.openxmlformats.org/officeDocument/2006/customXml" ds:itemID="{D8C6403A-684A-431F-8F36-A24C99E2866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1789</TotalTime>
  <Words>1312</Words>
  <Application>Microsoft Office PowerPoint</Application>
  <PresentationFormat>Widescreen</PresentationFormat>
  <Paragraphs>99</Paragraphs>
  <Slides>19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Calibri</vt:lpstr>
      <vt:lpstr>Franklin Gothic Book</vt:lpstr>
      <vt:lpstr>Franklin Gothic Demi</vt:lpstr>
      <vt:lpstr>Gill Sans MT</vt:lpstr>
      <vt:lpstr>Simplified Arabic</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Meray</cp:lastModifiedBy>
  <cp:revision>295</cp:revision>
  <dcterms:created xsi:type="dcterms:W3CDTF">2020-10-27T07:33:32Z</dcterms:created>
  <dcterms:modified xsi:type="dcterms:W3CDTF">2022-08-29T08:48:01Z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