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8"/>
  </p:notesMasterIdLst>
  <p:handoutMasterIdLst>
    <p:handoutMasterId r:id="rId29"/>
  </p:handoutMasterIdLst>
  <p:sldIdLst>
    <p:sldId id="320" r:id="rId5"/>
    <p:sldId id="258" r:id="rId6"/>
    <p:sldId id="259" r:id="rId7"/>
    <p:sldId id="321" r:id="rId8"/>
    <p:sldId id="319" r:id="rId9"/>
    <p:sldId id="306" r:id="rId10"/>
    <p:sldId id="307" r:id="rId11"/>
    <p:sldId id="308" r:id="rId12"/>
    <p:sldId id="322" r:id="rId13"/>
    <p:sldId id="309" r:id="rId14"/>
    <p:sldId id="310" r:id="rId15"/>
    <p:sldId id="311" r:id="rId16"/>
    <p:sldId id="312" r:id="rId17"/>
    <p:sldId id="323" r:id="rId18"/>
    <p:sldId id="313" r:id="rId19"/>
    <p:sldId id="314" r:id="rId20"/>
    <p:sldId id="324" r:id="rId21"/>
    <p:sldId id="315" r:id="rId22"/>
    <p:sldId id="325" r:id="rId23"/>
    <p:sldId id="316" r:id="rId24"/>
    <p:sldId id="317" r:id="rId25"/>
    <p:sldId id="318" r:id="rId26"/>
    <p:sldId id="30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6368"/>
    <a:srgbClr val="414A4D"/>
    <a:srgbClr val="962207"/>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5" autoAdjust="0"/>
    <p:restoredTop sz="94619" autoAdjust="0"/>
  </p:normalViewPr>
  <p:slideViewPr>
    <p:cSldViewPr snapToGrid="0">
      <p:cViewPr varScale="1">
        <p:scale>
          <a:sx n="86" d="100"/>
          <a:sy n="86" d="100"/>
        </p:scale>
        <p:origin x="594" y="126"/>
      </p:cViewPr>
      <p:guideLst/>
    </p:cSldViewPr>
  </p:slideViewPr>
  <p:notesTextViewPr>
    <p:cViewPr>
      <p:scale>
        <a:sx n="1" d="1"/>
        <a:sy n="1" d="1"/>
      </p:scale>
      <p:origin x="0" y="0"/>
    </p:cViewPr>
  </p:notesTextViewPr>
  <p:sorterViewPr>
    <p:cViewPr>
      <p:scale>
        <a:sx n="100" d="100"/>
        <a:sy n="100" d="100"/>
      </p:scale>
      <p:origin x="0" y="-2520"/>
    </p:cViewPr>
  </p:sorter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7A3D91-156B-49E7-926A-8DD8E901ABE6}" type="doc">
      <dgm:prSet loTypeId="urn:diagrams.loki3.com/VaryingWidthList" loCatId="list" qsTypeId="urn:microsoft.com/office/officeart/2005/8/quickstyle/simple3" qsCatId="simple" csTypeId="urn:microsoft.com/office/officeart/2005/8/colors/accent1_2" csCatId="accent1" phldr="1"/>
      <dgm:spPr/>
    </dgm:pt>
    <dgm:pt modelId="{68AAD4CF-BD3A-4E41-89F5-0338CFB258A5}">
      <dgm:prSet custT="1"/>
      <dgm:spPr/>
      <dgm:t>
        <a:bodyPr/>
        <a:lstStyle/>
        <a:p>
          <a:pPr algn="ctr" rtl="1"/>
          <a:r>
            <a:rPr lang="ar-SY" sz="2200" dirty="0">
              <a:effectLst/>
              <a:latin typeface="Arial" panose="020B0604020202020204" pitchFamily="34" charset="0"/>
              <a:ea typeface="Times New Roman" panose="02020603050405020304" pitchFamily="18" charset="0"/>
              <a:cs typeface="Arial" panose="020B0604020202020204" pitchFamily="34" charset="0"/>
            </a:rPr>
            <a:t>1- توقع الجاني النتيجة الجرمية، أي العلم بها.</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785A0CC2-C3A0-4AED-A788-43C1E73B137A}" type="parTrans" cxnId="{E83FDB95-0B64-44E7-ADAC-A0815B254187}">
      <dgm:prSet/>
      <dgm:spPr/>
      <dgm:t>
        <a:bodyPr/>
        <a:lstStyle/>
        <a:p>
          <a:pPr rtl="1"/>
          <a:endParaRPr lang="ar-SY"/>
        </a:p>
      </dgm:t>
    </dgm:pt>
    <dgm:pt modelId="{E7C73623-F564-46EB-B383-0F3BA286DFCB}" type="sibTrans" cxnId="{E83FDB95-0B64-44E7-ADAC-A0815B254187}">
      <dgm:prSet/>
      <dgm:spPr/>
      <dgm:t>
        <a:bodyPr/>
        <a:lstStyle/>
        <a:p>
          <a:pPr rtl="1"/>
          <a:endParaRPr lang="ar-SY"/>
        </a:p>
      </dgm:t>
    </dgm:pt>
    <dgm:pt modelId="{4913DA04-CE3D-4E5E-930C-71FF578CCFD7}">
      <dgm:prSet custT="1"/>
      <dgm:spPr/>
      <dgm:t>
        <a:bodyPr/>
        <a:lstStyle/>
        <a:p>
          <a:pPr algn="ctr" rtl="1"/>
          <a:r>
            <a:rPr lang="ar-SY" sz="2200" dirty="0">
              <a:effectLst/>
              <a:latin typeface="Arial" panose="020B0604020202020204" pitchFamily="34" charset="0"/>
              <a:ea typeface="Times New Roman" panose="02020603050405020304" pitchFamily="18" charset="0"/>
              <a:cs typeface="Arial" panose="020B0604020202020204" pitchFamily="34" charset="0"/>
            </a:rPr>
            <a:t>2- عدم إرادة الجاني لها، واعتماده على مهارته في إمكانية تجنب حدوثها.</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DD343D7D-7ED8-4D0D-9A47-F526C2343992}" type="parTrans" cxnId="{F19A8658-79C1-4250-9F3A-C53ED31ABDF2}">
      <dgm:prSet/>
      <dgm:spPr/>
      <dgm:t>
        <a:bodyPr/>
        <a:lstStyle/>
        <a:p>
          <a:pPr rtl="1"/>
          <a:endParaRPr lang="ar-SY"/>
        </a:p>
      </dgm:t>
    </dgm:pt>
    <dgm:pt modelId="{07AFD3ED-9CF9-4EFC-93B9-62A06B6DA61C}" type="sibTrans" cxnId="{F19A8658-79C1-4250-9F3A-C53ED31ABDF2}">
      <dgm:prSet/>
      <dgm:spPr/>
      <dgm:t>
        <a:bodyPr/>
        <a:lstStyle/>
        <a:p>
          <a:pPr rtl="1"/>
          <a:endParaRPr lang="ar-SY"/>
        </a:p>
      </dgm:t>
    </dgm:pt>
    <dgm:pt modelId="{30531B78-39A7-45FC-911A-C38B9DF5E584}" type="pres">
      <dgm:prSet presAssocID="{877A3D91-156B-49E7-926A-8DD8E901ABE6}" presName="Name0" presStyleCnt="0">
        <dgm:presLayoutVars>
          <dgm:resizeHandles/>
        </dgm:presLayoutVars>
      </dgm:prSet>
      <dgm:spPr/>
    </dgm:pt>
    <dgm:pt modelId="{E2ED498D-359A-4557-9D21-21ECB3229436}" type="pres">
      <dgm:prSet presAssocID="{68AAD4CF-BD3A-4E41-89F5-0338CFB258A5}" presName="text" presStyleLbl="node1" presStyleIdx="0" presStyleCnt="2" custScaleX="228253">
        <dgm:presLayoutVars>
          <dgm:bulletEnabled val="1"/>
        </dgm:presLayoutVars>
      </dgm:prSet>
      <dgm:spPr/>
    </dgm:pt>
    <dgm:pt modelId="{CC0CAC12-702E-4E03-BA2E-4BD4F17E32F3}" type="pres">
      <dgm:prSet presAssocID="{E7C73623-F564-46EB-B383-0F3BA286DFCB}" presName="space" presStyleCnt="0"/>
      <dgm:spPr/>
    </dgm:pt>
    <dgm:pt modelId="{3263974C-01C0-4990-8C9D-8DBB3C43A204}" type="pres">
      <dgm:prSet presAssocID="{4913DA04-CE3D-4E5E-930C-71FF578CCFD7}" presName="text" presStyleLbl="node1" presStyleIdx="1" presStyleCnt="2" custScaleX="235428">
        <dgm:presLayoutVars>
          <dgm:bulletEnabled val="1"/>
        </dgm:presLayoutVars>
      </dgm:prSet>
      <dgm:spPr/>
    </dgm:pt>
  </dgm:ptLst>
  <dgm:cxnLst>
    <dgm:cxn modelId="{C6A2E33E-D53C-4B24-9B2A-D5B6BBC65F07}" type="presOf" srcId="{877A3D91-156B-49E7-926A-8DD8E901ABE6}" destId="{30531B78-39A7-45FC-911A-C38B9DF5E584}" srcOrd="0" destOrd="0" presId="urn:diagrams.loki3.com/VaryingWidthList"/>
    <dgm:cxn modelId="{EDD85952-AB36-44FD-A158-F35BAB1CF816}" type="presOf" srcId="{68AAD4CF-BD3A-4E41-89F5-0338CFB258A5}" destId="{E2ED498D-359A-4557-9D21-21ECB3229436}" srcOrd="0" destOrd="0" presId="urn:diagrams.loki3.com/VaryingWidthList"/>
    <dgm:cxn modelId="{F19A8658-79C1-4250-9F3A-C53ED31ABDF2}" srcId="{877A3D91-156B-49E7-926A-8DD8E901ABE6}" destId="{4913DA04-CE3D-4E5E-930C-71FF578CCFD7}" srcOrd="1" destOrd="0" parTransId="{DD343D7D-7ED8-4D0D-9A47-F526C2343992}" sibTransId="{07AFD3ED-9CF9-4EFC-93B9-62A06B6DA61C}"/>
    <dgm:cxn modelId="{E83FDB95-0B64-44E7-ADAC-A0815B254187}" srcId="{877A3D91-156B-49E7-926A-8DD8E901ABE6}" destId="{68AAD4CF-BD3A-4E41-89F5-0338CFB258A5}" srcOrd="0" destOrd="0" parTransId="{785A0CC2-C3A0-4AED-A788-43C1E73B137A}" sibTransId="{E7C73623-F564-46EB-B383-0F3BA286DFCB}"/>
    <dgm:cxn modelId="{CD76BAF7-C637-48D5-BFCA-3F25C7FE0C4A}" type="presOf" srcId="{4913DA04-CE3D-4E5E-930C-71FF578CCFD7}" destId="{3263974C-01C0-4990-8C9D-8DBB3C43A204}" srcOrd="0" destOrd="0" presId="urn:diagrams.loki3.com/VaryingWidthList"/>
    <dgm:cxn modelId="{48DC5918-DF3E-40C5-AF5B-9ADA36F7E46B}" type="presParOf" srcId="{30531B78-39A7-45FC-911A-C38B9DF5E584}" destId="{E2ED498D-359A-4557-9D21-21ECB3229436}" srcOrd="0" destOrd="0" presId="urn:diagrams.loki3.com/VaryingWidthList"/>
    <dgm:cxn modelId="{DCED3ABD-B239-4F31-80C0-A9B28A2C58F9}" type="presParOf" srcId="{30531B78-39A7-45FC-911A-C38B9DF5E584}" destId="{CC0CAC12-702E-4E03-BA2E-4BD4F17E32F3}" srcOrd="1" destOrd="0" presId="urn:diagrams.loki3.com/VaryingWidthList"/>
    <dgm:cxn modelId="{0FF1C15F-9B5F-4135-8834-2024A0C61092}" type="presParOf" srcId="{30531B78-39A7-45FC-911A-C38B9DF5E584}" destId="{3263974C-01C0-4990-8C9D-8DBB3C43A204}" srcOrd="2"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F513E3-EB15-4315-BDB2-43D6C4A2B04B}"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0A09A11F-9225-4107-9989-A78229E3B06D}">
      <dgm:prSet custT="1"/>
      <dgm:spPr/>
      <dgm:t>
        <a:bodyPr/>
        <a:lstStyle/>
        <a:p>
          <a:pPr algn="justLow" rtl="1"/>
          <a:r>
            <a:rPr lang="ar-SY" sz="2200" dirty="0">
              <a:effectLst/>
              <a:latin typeface="Arial" panose="020B0604020202020204" pitchFamily="34" charset="0"/>
              <a:ea typeface="Times New Roman" panose="02020603050405020304" pitchFamily="18" charset="0"/>
              <a:cs typeface="Arial" panose="020B0604020202020204" pitchFamily="34" charset="0"/>
            </a:rPr>
            <a:t>1- إخلاله بواجب الحيطة والحذر حين أقدم على ارتكاب الحدث، بتجاوزه الحدود التي رسمها لنتيجة فعله.</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6E9B7B6A-0264-4D3D-A563-54F9DDF8A445}" type="parTrans" cxnId="{7E49C534-7414-4096-A0F9-554DD10E228D}">
      <dgm:prSet/>
      <dgm:spPr/>
      <dgm:t>
        <a:bodyPr/>
        <a:lstStyle/>
        <a:p>
          <a:pPr rtl="1"/>
          <a:endParaRPr lang="ar-SY"/>
        </a:p>
      </dgm:t>
    </dgm:pt>
    <dgm:pt modelId="{DEAB5C6D-6A4B-4C49-8A20-8E9179E5E1A3}" type="sibTrans" cxnId="{7E49C534-7414-4096-A0F9-554DD10E228D}">
      <dgm:prSet/>
      <dgm:spPr/>
      <dgm:t>
        <a:bodyPr/>
        <a:lstStyle/>
        <a:p>
          <a:pPr rtl="1"/>
          <a:endParaRPr lang="ar-SY"/>
        </a:p>
      </dgm:t>
    </dgm:pt>
    <dgm:pt modelId="{FF9939E1-E64C-417F-9B58-CF52224EC295}">
      <dgm:prSet custT="1"/>
      <dgm:spPr/>
      <dgm:t>
        <a:bodyPr/>
        <a:lstStyle/>
        <a:p>
          <a:pPr algn="justLow" rtl="1"/>
          <a:r>
            <a:rPr lang="ar-SY" sz="2200" dirty="0">
              <a:effectLst/>
              <a:latin typeface="Arial" panose="020B0604020202020204" pitchFamily="34" charset="0"/>
              <a:ea typeface="Times New Roman" panose="02020603050405020304" pitchFamily="18" charset="0"/>
              <a:cs typeface="Arial" panose="020B0604020202020204" pitchFamily="34" charset="0"/>
            </a:rPr>
            <a:t>2- عدم توقعه الحدث الجسيم، مع إمكانية توقعه له والحيلولة دون حدوثه، أو توقعه له، والاعتقاد بأنه قادر على تجنب وقوعه.</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D64B58FF-19B9-4E31-B921-038353E2BE15}" type="parTrans" cxnId="{A65F3B26-D5E1-4421-976A-B5D06E56D66A}">
      <dgm:prSet/>
      <dgm:spPr/>
      <dgm:t>
        <a:bodyPr/>
        <a:lstStyle/>
        <a:p>
          <a:pPr rtl="1"/>
          <a:endParaRPr lang="ar-SY"/>
        </a:p>
      </dgm:t>
    </dgm:pt>
    <dgm:pt modelId="{94919BB9-F35E-40EF-B276-0239FDFE05F2}" type="sibTrans" cxnId="{A65F3B26-D5E1-4421-976A-B5D06E56D66A}">
      <dgm:prSet/>
      <dgm:spPr/>
      <dgm:t>
        <a:bodyPr/>
        <a:lstStyle/>
        <a:p>
          <a:pPr rtl="1"/>
          <a:endParaRPr lang="ar-SY"/>
        </a:p>
      </dgm:t>
    </dgm:pt>
    <dgm:pt modelId="{ECA3244F-E9A2-4B01-9912-860F14E4F20F}" type="pres">
      <dgm:prSet presAssocID="{09F513E3-EB15-4315-BDB2-43D6C4A2B04B}" presName="linear" presStyleCnt="0">
        <dgm:presLayoutVars>
          <dgm:dir val="rev"/>
          <dgm:animLvl val="lvl"/>
          <dgm:resizeHandles val="exact"/>
        </dgm:presLayoutVars>
      </dgm:prSet>
      <dgm:spPr/>
    </dgm:pt>
    <dgm:pt modelId="{B322E4FD-BE3F-4EA3-9D6B-16380EA99503}" type="pres">
      <dgm:prSet presAssocID="{0A09A11F-9225-4107-9989-A78229E3B06D}" presName="parentLin" presStyleCnt="0"/>
      <dgm:spPr/>
    </dgm:pt>
    <dgm:pt modelId="{82C4069A-861B-4522-977E-8967046329EA}" type="pres">
      <dgm:prSet presAssocID="{0A09A11F-9225-4107-9989-A78229E3B06D}" presName="parentLeftMargin" presStyleLbl="node1" presStyleIdx="0" presStyleCnt="2"/>
      <dgm:spPr/>
    </dgm:pt>
    <dgm:pt modelId="{BA2AA617-811A-49DA-BA34-4E4FB1F4E5A7}" type="pres">
      <dgm:prSet presAssocID="{0A09A11F-9225-4107-9989-A78229E3B06D}" presName="parentText" presStyleLbl="node1" presStyleIdx="0" presStyleCnt="2" custScaleX="142857">
        <dgm:presLayoutVars>
          <dgm:chMax val="0"/>
          <dgm:bulletEnabled val="1"/>
        </dgm:presLayoutVars>
      </dgm:prSet>
      <dgm:spPr/>
    </dgm:pt>
    <dgm:pt modelId="{FD1A7EEB-5BE5-43A9-8667-134CC11EDEF9}" type="pres">
      <dgm:prSet presAssocID="{0A09A11F-9225-4107-9989-A78229E3B06D}" presName="negativeSpace" presStyleCnt="0"/>
      <dgm:spPr/>
    </dgm:pt>
    <dgm:pt modelId="{D83E2538-458D-48BE-BF8E-59382E549D8E}" type="pres">
      <dgm:prSet presAssocID="{0A09A11F-9225-4107-9989-A78229E3B06D}" presName="childText" presStyleLbl="conFgAcc1" presStyleIdx="0" presStyleCnt="2">
        <dgm:presLayoutVars>
          <dgm:bulletEnabled val="1"/>
        </dgm:presLayoutVars>
      </dgm:prSet>
      <dgm:spPr/>
    </dgm:pt>
    <dgm:pt modelId="{1CE0913F-130D-4EF5-AB5A-C80DB0880709}" type="pres">
      <dgm:prSet presAssocID="{DEAB5C6D-6A4B-4C49-8A20-8E9179E5E1A3}" presName="spaceBetweenRectangles" presStyleCnt="0"/>
      <dgm:spPr/>
    </dgm:pt>
    <dgm:pt modelId="{ECAD2009-65D7-4768-A0A1-51691933EFF9}" type="pres">
      <dgm:prSet presAssocID="{FF9939E1-E64C-417F-9B58-CF52224EC295}" presName="parentLin" presStyleCnt="0"/>
      <dgm:spPr/>
    </dgm:pt>
    <dgm:pt modelId="{7317F507-68DE-4069-8EAB-0229919E5A6B}" type="pres">
      <dgm:prSet presAssocID="{FF9939E1-E64C-417F-9B58-CF52224EC295}" presName="parentLeftMargin" presStyleLbl="node1" presStyleIdx="0" presStyleCnt="2"/>
      <dgm:spPr/>
    </dgm:pt>
    <dgm:pt modelId="{8EB6E2F9-7DF9-409A-A1C5-25125992B23C}" type="pres">
      <dgm:prSet presAssocID="{FF9939E1-E64C-417F-9B58-CF52224EC295}" presName="parentText" presStyleLbl="node1" presStyleIdx="1" presStyleCnt="2" custScaleX="142857">
        <dgm:presLayoutVars>
          <dgm:chMax val="0"/>
          <dgm:bulletEnabled val="1"/>
        </dgm:presLayoutVars>
      </dgm:prSet>
      <dgm:spPr/>
    </dgm:pt>
    <dgm:pt modelId="{D6C40B1A-AF34-4E9C-B6F0-1B6DFC8E9E19}" type="pres">
      <dgm:prSet presAssocID="{FF9939E1-E64C-417F-9B58-CF52224EC295}" presName="negativeSpace" presStyleCnt="0"/>
      <dgm:spPr/>
    </dgm:pt>
    <dgm:pt modelId="{C3BD74FD-6F97-433D-9DCE-382EDFFD42D7}" type="pres">
      <dgm:prSet presAssocID="{FF9939E1-E64C-417F-9B58-CF52224EC295}" presName="childText" presStyleLbl="conFgAcc1" presStyleIdx="1" presStyleCnt="2">
        <dgm:presLayoutVars>
          <dgm:bulletEnabled val="1"/>
        </dgm:presLayoutVars>
      </dgm:prSet>
      <dgm:spPr/>
    </dgm:pt>
  </dgm:ptLst>
  <dgm:cxnLst>
    <dgm:cxn modelId="{A65F3B26-D5E1-4421-976A-B5D06E56D66A}" srcId="{09F513E3-EB15-4315-BDB2-43D6C4A2B04B}" destId="{FF9939E1-E64C-417F-9B58-CF52224EC295}" srcOrd="1" destOrd="0" parTransId="{D64B58FF-19B9-4E31-B921-038353E2BE15}" sibTransId="{94919BB9-F35E-40EF-B276-0239FDFE05F2}"/>
    <dgm:cxn modelId="{7E49C534-7414-4096-A0F9-554DD10E228D}" srcId="{09F513E3-EB15-4315-BDB2-43D6C4A2B04B}" destId="{0A09A11F-9225-4107-9989-A78229E3B06D}" srcOrd="0" destOrd="0" parTransId="{6E9B7B6A-0264-4D3D-A563-54F9DDF8A445}" sibTransId="{DEAB5C6D-6A4B-4C49-8A20-8E9179E5E1A3}"/>
    <dgm:cxn modelId="{09D9F436-1D46-40D8-B628-A24355AFF1BB}" type="presOf" srcId="{FF9939E1-E64C-417F-9B58-CF52224EC295}" destId="{7317F507-68DE-4069-8EAB-0229919E5A6B}" srcOrd="0" destOrd="0" presId="urn:microsoft.com/office/officeart/2005/8/layout/list1"/>
    <dgm:cxn modelId="{692DBD73-6C3B-407B-B105-F8942AF75D7F}" type="presOf" srcId="{FF9939E1-E64C-417F-9B58-CF52224EC295}" destId="{8EB6E2F9-7DF9-409A-A1C5-25125992B23C}" srcOrd="1" destOrd="0" presId="urn:microsoft.com/office/officeart/2005/8/layout/list1"/>
    <dgm:cxn modelId="{06883FA3-2B10-4D71-91FA-25B9B78AADF4}" type="presOf" srcId="{0A09A11F-9225-4107-9989-A78229E3B06D}" destId="{BA2AA617-811A-49DA-BA34-4E4FB1F4E5A7}" srcOrd="1" destOrd="0" presId="urn:microsoft.com/office/officeart/2005/8/layout/list1"/>
    <dgm:cxn modelId="{1A47A2CE-AC74-4B8C-8E5A-2A1F827D6974}" type="presOf" srcId="{09F513E3-EB15-4315-BDB2-43D6C4A2B04B}" destId="{ECA3244F-E9A2-4B01-9912-860F14E4F20F}" srcOrd="0" destOrd="0" presId="urn:microsoft.com/office/officeart/2005/8/layout/list1"/>
    <dgm:cxn modelId="{70DDDEE6-40FB-4597-BBFD-401BB201BAAD}" type="presOf" srcId="{0A09A11F-9225-4107-9989-A78229E3B06D}" destId="{82C4069A-861B-4522-977E-8967046329EA}" srcOrd="0" destOrd="0" presId="urn:microsoft.com/office/officeart/2005/8/layout/list1"/>
    <dgm:cxn modelId="{EB2A8976-3328-45BB-8852-12DC78E1C20D}" type="presParOf" srcId="{ECA3244F-E9A2-4B01-9912-860F14E4F20F}" destId="{B322E4FD-BE3F-4EA3-9D6B-16380EA99503}" srcOrd="0" destOrd="0" presId="urn:microsoft.com/office/officeart/2005/8/layout/list1"/>
    <dgm:cxn modelId="{93FD2C63-B539-41F5-9A6C-DE8E1E6C8698}" type="presParOf" srcId="{B322E4FD-BE3F-4EA3-9D6B-16380EA99503}" destId="{82C4069A-861B-4522-977E-8967046329EA}" srcOrd="0" destOrd="0" presId="urn:microsoft.com/office/officeart/2005/8/layout/list1"/>
    <dgm:cxn modelId="{48897348-F5C0-4F06-B7AA-AD7986F044D6}" type="presParOf" srcId="{B322E4FD-BE3F-4EA3-9D6B-16380EA99503}" destId="{BA2AA617-811A-49DA-BA34-4E4FB1F4E5A7}" srcOrd="1" destOrd="0" presId="urn:microsoft.com/office/officeart/2005/8/layout/list1"/>
    <dgm:cxn modelId="{C1CE6AD1-B400-451D-89D8-F592E98B97D3}" type="presParOf" srcId="{ECA3244F-E9A2-4B01-9912-860F14E4F20F}" destId="{FD1A7EEB-5BE5-43A9-8667-134CC11EDEF9}" srcOrd="1" destOrd="0" presId="urn:microsoft.com/office/officeart/2005/8/layout/list1"/>
    <dgm:cxn modelId="{311C496B-1EE6-42E8-B65F-147843305513}" type="presParOf" srcId="{ECA3244F-E9A2-4B01-9912-860F14E4F20F}" destId="{D83E2538-458D-48BE-BF8E-59382E549D8E}" srcOrd="2" destOrd="0" presId="urn:microsoft.com/office/officeart/2005/8/layout/list1"/>
    <dgm:cxn modelId="{E77A26F2-E98F-4C49-A621-07316DD1DF02}" type="presParOf" srcId="{ECA3244F-E9A2-4B01-9912-860F14E4F20F}" destId="{1CE0913F-130D-4EF5-AB5A-C80DB0880709}" srcOrd="3" destOrd="0" presId="urn:microsoft.com/office/officeart/2005/8/layout/list1"/>
    <dgm:cxn modelId="{5FFF82D1-7315-4F5B-82E0-76552C9A16C1}" type="presParOf" srcId="{ECA3244F-E9A2-4B01-9912-860F14E4F20F}" destId="{ECAD2009-65D7-4768-A0A1-51691933EFF9}" srcOrd="4" destOrd="0" presId="urn:microsoft.com/office/officeart/2005/8/layout/list1"/>
    <dgm:cxn modelId="{B295233B-0EFC-4323-B9F8-3908CB95A260}" type="presParOf" srcId="{ECAD2009-65D7-4768-A0A1-51691933EFF9}" destId="{7317F507-68DE-4069-8EAB-0229919E5A6B}" srcOrd="0" destOrd="0" presId="urn:microsoft.com/office/officeart/2005/8/layout/list1"/>
    <dgm:cxn modelId="{544FDB6D-A764-4847-977C-17EEDBE6EEDD}" type="presParOf" srcId="{ECAD2009-65D7-4768-A0A1-51691933EFF9}" destId="{8EB6E2F9-7DF9-409A-A1C5-25125992B23C}" srcOrd="1" destOrd="0" presId="urn:microsoft.com/office/officeart/2005/8/layout/list1"/>
    <dgm:cxn modelId="{AFEDA94D-62B2-49D1-9781-851B162E5DF2}" type="presParOf" srcId="{ECA3244F-E9A2-4B01-9912-860F14E4F20F}" destId="{D6C40B1A-AF34-4E9C-B6F0-1B6DFC8E9E19}" srcOrd="5" destOrd="0" presId="urn:microsoft.com/office/officeart/2005/8/layout/list1"/>
    <dgm:cxn modelId="{FCC5CF60-87A7-4859-AC97-5CA1B680D728}" type="presParOf" srcId="{ECA3244F-E9A2-4B01-9912-860F14E4F20F}" destId="{C3BD74FD-6F97-433D-9DCE-382EDFFD42D7}"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F771710-DC8F-486B-9C64-50DD917DFEC1}"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0C984B0D-B058-466F-A711-583329BBAE76}">
      <dgm:prSet phldrT="[Text]" custT="1"/>
      <dgm:spPr/>
      <dgm:t>
        <a:bodyPr/>
        <a:lstStyle/>
        <a:p>
          <a:pPr algn="ctr" rtl="1"/>
          <a:r>
            <a:rPr lang="ar-SY" sz="2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أولاً: الخطأ غير الواعي</a:t>
          </a:r>
          <a:endParaRPr lang="ar-SY" sz="2200" dirty="0"/>
        </a:p>
      </dgm:t>
    </dgm:pt>
    <dgm:pt modelId="{353D1434-E364-4B3D-AAC7-D8A6C9B1348D}" type="parTrans" cxnId="{2E2711A5-CE56-4A5F-AC8F-C3398A30962C}">
      <dgm:prSet/>
      <dgm:spPr/>
      <dgm:t>
        <a:bodyPr/>
        <a:lstStyle/>
        <a:p>
          <a:pPr rtl="1"/>
          <a:endParaRPr lang="ar-SY"/>
        </a:p>
      </dgm:t>
    </dgm:pt>
    <dgm:pt modelId="{34E5DDF1-1748-46E4-BDCE-54340246E9BD}" type="sibTrans" cxnId="{2E2711A5-CE56-4A5F-AC8F-C3398A30962C}">
      <dgm:prSet/>
      <dgm:spPr/>
      <dgm:t>
        <a:bodyPr/>
        <a:lstStyle/>
        <a:p>
          <a:pPr rtl="1"/>
          <a:endParaRPr lang="ar-SY"/>
        </a:p>
      </dgm:t>
    </dgm:pt>
    <dgm:pt modelId="{8DA79AB7-A31F-4153-90E5-8027F7D92214}">
      <dgm:prSet phldrT="[Text]" custT="1"/>
      <dgm:spPr/>
      <dgm:t>
        <a:bodyPr anchor="ctr"/>
        <a:lstStyle/>
        <a:p>
          <a:pPr algn="justLow" rtl="1"/>
          <a:r>
            <a:rPr lang="ar-SY" sz="2200" b="0" dirty="0">
              <a:effectLst/>
              <a:latin typeface="Arial" panose="020B0604020202020204" pitchFamily="34" charset="0"/>
              <a:ea typeface="Times New Roman" panose="02020603050405020304" pitchFamily="18" charset="0"/>
              <a:cs typeface="Arial" panose="020B0604020202020204" pitchFamily="34" charset="0"/>
            </a:rPr>
            <a:t>هو الخطأ الذي لم يتوقع فيه الجاني النتيجة الجرمية، وكانت إرادته منصرفة إلى نتيجة مشروعة، لكن كان باستطاعته أو بإمكانه أو من واجبه توقعه.</a:t>
          </a:r>
          <a:endParaRPr lang="ar-SY" sz="2200" b="0" dirty="0"/>
        </a:p>
      </dgm:t>
    </dgm:pt>
    <dgm:pt modelId="{46D2F7DB-3B15-44DC-9A7C-6E0E9933629B}" type="parTrans" cxnId="{1DA436FF-3982-4AE0-91CB-2FF422567AB5}">
      <dgm:prSet/>
      <dgm:spPr/>
      <dgm:t>
        <a:bodyPr/>
        <a:lstStyle/>
        <a:p>
          <a:pPr rtl="1"/>
          <a:endParaRPr lang="ar-SY"/>
        </a:p>
      </dgm:t>
    </dgm:pt>
    <dgm:pt modelId="{630229A9-CE1B-49C4-8004-24C9C3044187}" type="sibTrans" cxnId="{1DA436FF-3982-4AE0-91CB-2FF422567AB5}">
      <dgm:prSet/>
      <dgm:spPr/>
      <dgm:t>
        <a:bodyPr/>
        <a:lstStyle/>
        <a:p>
          <a:pPr rtl="1"/>
          <a:endParaRPr lang="ar-SY"/>
        </a:p>
      </dgm:t>
    </dgm:pt>
    <dgm:pt modelId="{CBFEC32D-1BFF-49A8-BBA0-AA82B09609CD}">
      <dgm:prSet custT="1"/>
      <dgm:spPr/>
      <dgm:t>
        <a:bodyPr anchor="ctr"/>
        <a:lstStyle/>
        <a:p>
          <a:pPr algn="justLow" rtl="1"/>
          <a:r>
            <a:rPr lang="ar-SY" sz="2200" b="0" dirty="0">
              <a:effectLst/>
              <a:latin typeface="Arial" panose="020B0604020202020204" pitchFamily="34" charset="0"/>
              <a:ea typeface="Times New Roman" panose="02020603050405020304" pitchFamily="18" charset="0"/>
              <a:cs typeface="Arial" panose="020B0604020202020204" pitchFamily="34" charset="0"/>
            </a:rPr>
            <a:t>وهذا ما نص عليه المشرع السوري صراحة في المادة 190 من قانون العقوبات: "تكون الجريمة غير مقصودة سواء لم يتوقع الفاعل نتيجة فعله أم عدم فعله المخطئين، وكان في استطاعته أو من واجبه أن يتوقعها..".</a:t>
          </a:r>
          <a:endParaRPr lang="en-US" sz="2200" b="0" dirty="0">
            <a:effectLst/>
            <a:latin typeface="Arial" panose="020B0604020202020204" pitchFamily="34" charset="0"/>
            <a:ea typeface="Times New Roman" panose="02020603050405020304" pitchFamily="18" charset="0"/>
            <a:cs typeface="Arial" panose="020B0604020202020204" pitchFamily="34" charset="0"/>
          </a:endParaRPr>
        </a:p>
      </dgm:t>
    </dgm:pt>
    <dgm:pt modelId="{C976F0B0-EC63-4B15-9D21-999DCEACF176}" type="parTrans" cxnId="{F5510F5E-7AED-43B5-B458-920A5CBB0F6E}">
      <dgm:prSet/>
      <dgm:spPr/>
      <dgm:t>
        <a:bodyPr/>
        <a:lstStyle/>
        <a:p>
          <a:pPr rtl="1"/>
          <a:endParaRPr lang="ar-SY"/>
        </a:p>
      </dgm:t>
    </dgm:pt>
    <dgm:pt modelId="{EF24879C-3D73-4C30-B8B0-B6D2F85E07D6}" type="sibTrans" cxnId="{F5510F5E-7AED-43B5-B458-920A5CBB0F6E}">
      <dgm:prSet/>
      <dgm:spPr/>
      <dgm:t>
        <a:bodyPr/>
        <a:lstStyle/>
        <a:p>
          <a:pPr rtl="1"/>
          <a:endParaRPr lang="ar-SY"/>
        </a:p>
      </dgm:t>
    </dgm:pt>
    <dgm:pt modelId="{9AB70081-91E8-4F37-A0FF-FD9F4AC69830}" type="pres">
      <dgm:prSet presAssocID="{0F771710-DC8F-486B-9C64-50DD917DFEC1}" presName="Name0" presStyleCnt="0">
        <dgm:presLayoutVars>
          <dgm:dir val="rev"/>
          <dgm:animLvl val="lvl"/>
          <dgm:resizeHandles/>
        </dgm:presLayoutVars>
      </dgm:prSet>
      <dgm:spPr/>
    </dgm:pt>
    <dgm:pt modelId="{841EFE09-41FE-4F7C-98F3-8BF0DDC5C0C1}" type="pres">
      <dgm:prSet presAssocID="{0C984B0D-B058-466F-A711-583329BBAE76}" presName="linNode" presStyleCnt="0"/>
      <dgm:spPr/>
    </dgm:pt>
    <dgm:pt modelId="{F5640C6A-C3F6-443C-AC42-E7E6799BE199}" type="pres">
      <dgm:prSet presAssocID="{0C984B0D-B058-466F-A711-583329BBAE76}" presName="parentShp" presStyleLbl="node1" presStyleIdx="0" presStyleCnt="1">
        <dgm:presLayoutVars>
          <dgm:bulletEnabled val="1"/>
        </dgm:presLayoutVars>
      </dgm:prSet>
      <dgm:spPr/>
    </dgm:pt>
    <dgm:pt modelId="{AEF1A724-2A89-496E-A441-B0C5E7A73CAA}" type="pres">
      <dgm:prSet presAssocID="{0C984B0D-B058-466F-A711-583329BBAE76}" presName="childShp" presStyleLbl="bgAccFollowNode1" presStyleIdx="0" presStyleCnt="1">
        <dgm:presLayoutVars>
          <dgm:bulletEnabled val="1"/>
        </dgm:presLayoutVars>
      </dgm:prSet>
      <dgm:spPr/>
    </dgm:pt>
  </dgm:ptLst>
  <dgm:cxnLst>
    <dgm:cxn modelId="{37018B28-85CA-494C-926C-7F7475662F9B}" type="presOf" srcId="{0C984B0D-B058-466F-A711-583329BBAE76}" destId="{F5640C6A-C3F6-443C-AC42-E7E6799BE199}" srcOrd="0" destOrd="0" presId="urn:microsoft.com/office/officeart/2005/8/layout/vList6"/>
    <dgm:cxn modelId="{F5510F5E-7AED-43B5-B458-920A5CBB0F6E}" srcId="{0C984B0D-B058-466F-A711-583329BBAE76}" destId="{CBFEC32D-1BFF-49A8-BBA0-AA82B09609CD}" srcOrd="1" destOrd="0" parTransId="{C976F0B0-EC63-4B15-9D21-999DCEACF176}" sibTransId="{EF24879C-3D73-4C30-B8B0-B6D2F85E07D6}"/>
    <dgm:cxn modelId="{CA55B87A-42EC-4FD7-83E2-584E5F626DD1}" type="presOf" srcId="{8DA79AB7-A31F-4153-90E5-8027F7D92214}" destId="{AEF1A724-2A89-496E-A441-B0C5E7A73CAA}" srcOrd="0" destOrd="0" presId="urn:microsoft.com/office/officeart/2005/8/layout/vList6"/>
    <dgm:cxn modelId="{2E2711A5-CE56-4A5F-AC8F-C3398A30962C}" srcId="{0F771710-DC8F-486B-9C64-50DD917DFEC1}" destId="{0C984B0D-B058-466F-A711-583329BBAE76}" srcOrd="0" destOrd="0" parTransId="{353D1434-E364-4B3D-AAC7-D8A6C9B1348D}" sibTransId="{34E5DDF1-1748-46E4-BDCE-54340246E9BD}"/>
    <dgm:cxn modelId="{DC26D7A6-8A8A-4C92-8747-202E9C242381}" type="presOf" srcId="{CBFEC32D-1BFF-49A8-BBA0-AA82B09609CD}" destId="{AEF1A724-2A89-496E-A441-B0C5E7A73CAA}" srcOrd="0" destOrd="1" presId="urn:microsoft.com/office/officeart/2005/8/layout/vList6"/>
    <dgm:cxn modelId="{31C720DE-DDEE-4129-B5F9-B84502B9149E}" type="presOf" srcId="{0F771710-DC8F-486B-9C64-50DD917DFEC1}" destId="{9AB70081-91E8-4F37-A0FF-FD9F4AC69830}" srcOrd="0" destOrd="0" presId="urn:microsoft.com/office/officeart/2005/8/layout/vList6"/>
    <dgm:cxn modelId="{1DA436FF-3982-4AE0-91CB-2FF422567AB5}" srcId="{0C984B0D-B058-466F-A711-583329BBAE76}" destId="{8DA79AB7-A31F-4153-90E5-8027F7D92214}" srcOrd="0" destOrd="0" parTransId="{46D2F7DB-3B15-44DC-9A7C-6E0E9933629B}" sibTransId="{630229A9-CE1B-49C4-8004-24C9C3044187}"/>
    <dgm:cxn modelId="{BA1E04D8-6E9C-4032-86CA-4804CB5EA729}" type="presParOf" srcId="{9AB70081-91E8-4F37-A0FF-FD9F4AC69830}" destId="{841EFE09-41FE-4F7C-98F3-8BF0DDC5C0C1}" srcOrd="0" destOrd="0" presId="urn:microsoft.com/office/officeart/2005/8/layout/vList6"/>
    <dgm:cxn modelId="{BDF930B2-DE63-41E8-9A12-741F1943E0A2}" type="presParOf" srcId="{841EFE09-41FE-4F7C-98F3-8BF0DDC5C0C1}" destId="{F5640C6A-C3F6-443C-AC42-E7E6799BE199}" srcOrd="0" destOrd="0" presId="urn:microsoft.com/office/officeart/2005/8/layout/vList6"/>
    <dgm:cxn modelId="{3ED7070F-A005-4E1E-BABC-DC2563F09834}" type="presParOf" srcId="{841EFE09-41FE-4F7C-98F3-8BF0DDC5C0C1}" destId="{AEF1A724-2A89-496E-A441-B0C5E7A73CA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F771710-DC8F-486B-9C64-50DD917DFEC1}"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0C984B0D-B058-466F-A711-583329BBAE76}">
      <dgm:prSet phldrT="[Text]" custT="1"/>
      <dgm:spPr/>
      <dgm:t>
        <a:bodyPr/>
        <a:lstStyle/>
        <a:p>
          <a:pPr algn="ctr" rtl="1"/>
          <a:r>
            <a:rPr lang="ar-SY" sz="2200" b="1" dirty="0">
              <a:solidFill>
                <a:srgbClr val="000000"/>
              </a:solidFill>
              <a:effectLst/>
              <a:latin typeface="Arial" panose="020B0604020202020204" pitchFamily="34" charset="0"/>
              <a:cs typeface="Arial" panose="020B0604020202020204" pitchFamily="34" charset="0"/>
            </a:rPr>
            <a:t>ثانياً: الخطأ الواعي </a:t>
          </a:r>
        </a:p>
      </dgm:t>
    </dgm:pt>
    <dgm:pt modelId="{353D1434-E364-4B3D-AAC7-D8A6C9B1348D}" type="parTrans" cxnId="{2E2711A5-CE56-4A5F-AC8F-C3398A30962C}">
      <dgm:prSet/>
      <dgm:spPr/>
      <dgm:t>
        <a:bodyPr/>
        <a:lstStyle/>
        <a:p>
          <a:pPr rtl="1"/>
          <a:endParaRPr lang="ar-SY"/>
        </a:p>
      </dgm:t>
    </dgm:pt>
    <dgm:pt modelId="{34E5DDF1-1748-46E4-BDCE-54340246E9BD}" type="sibTrans" cxnId="{2E2711A5-CE56-4A5F-AC8F-C3398A30962C}">
      <dgm:prSet/>
      <dgm:spPr/>
      <dgm:t>
        <a:bodyPr/>
        <a:lstStyle/>
        <a:p>
          <a:pPr rtl="1"/>
          <a:endParaRPr lang="ar-SY"/>
        </a:p>
      </dgm:t>
    </dgm:pt>
    <dgm:pt modelId="{8DA79AB7-A31F-4153-90E5-8027F7D92214}">
      <dgm:prSet phldrT="[Text]" custT="1"/>
      <dgm:spPr/>
      <dgm:t>
        <a:bodyPr anchor="ctr"/>
        <a:lstStyle/>
        <a:p>
          <a:pPr algn="justLow" rtl="1"/>
          <a:r>
            <a:rPr lang="ar-SY" sz="2200" b="0" dirty="0">
              <a:effectLst/>
              <a:latin typeface="Arial" panose="020B0604020202020204" pitchFamily="34" charset="0"/>
              <a:cs typeface="Arial" panose="020B0604020202020204" pitchFamily="34" charset="0"/>
            </a:rPr>
            <a:t>هو الخطأ الذي يتوقع الجاني فيه النتيجة الجرمية، أي يعلم بها كأثر محتمل لفعله، ولكنه لا يقبل بها أو لايريدها، فيقدم على السلوك اعتماداً على خبرته ومهارته في تجنبها، ولكنها تقع لأن احتياطاته لم تكن كافية لتحول دون حدوثها. وهذا ما قضت به المادة 190 من قانون العقوبات بقوله: ".. وسواء توقعها فحسب أن بإمكانه اجتنابها".</a:t>
          </a:r>
          <a:endParaRPr lang="ar-SY" sz="2200" b="0" dirty="0"/>
        </a:p>
      </dgm:t>
    </dgm:pt>
    <dgm:pt modelId="{46D2F7DB-3B15-44DC-9A7C-6E0E9933629B}" type="parTrans" cxnId="{1DA436FF-3982-4AE0-91CB-2FF422567AB5}">
      <dgm:prSet/>
      <dgm:spPr/>
      <dgm:t>
        <a:bodyPr/>
        <a:lstStyle/>
        <a:p>
          <a:pPr rtl="1"/>
          <a:endParaRPr lang="ar-SY"/>
        </a:p>
      </dgm:t>
    </dgm:pt>
    <dgm:pt modelId="{630229A9-CE1B-49C4-8004-24C9C3044187}" type="sibTrans" cxnId="{1DA436FF-3982-4AE0-91CB-2FF422567AB5}">
      <dgm:prSet/>
      <dgm:spPr/>
      <dgm:t>
        <a:bodyPr/>
        <a:lstStyle/>
        <a:p>
          <a:pPr rtl="1"/>
          <a:endParaRPr lang="ar-SY"/>
        </a:p>
      </dgm:t>
    </dgm:pt>
    <dgm:pt modelId="{9AB70081-91E8-4F37-A0FF-FD9F4AC69830}" type="pres">
      <dgm:prSet presAssocID="{0F771710-DC8F-486B-9C64-50DD917DFEC1}" presName="Name0" presStyleCnt="0">
        <dgm:presLayoutVars>
          <dgm:dir val="rev"/>
          <dgm:animLvl val="lvl"/>
          <dgm:resizeHandles/>
        </dgm:presLayoutVars>
      </dgm:prSet>
      <dgm:spPr/>
    </dgm:pt>
    <dgm:pt modelId="{841EFE09-41FE-4F7C-98F3-8BF0DDC5C0C1}" type="pres">
      <dgm:prSet presAssocID="{0C984B0D-B058-466F-A711-583329BBAE76}" presName="linNode" presStyleCnt="0"/>
      <dgm:spPr/>
    </dgm:pt>
    <dgm:pt modelId="{F5640C6A-C3F6-443C-AC42-E7E6799BE199}" type="pres">
      <dgm:prSet presAssocID="{0C984B0D-B058-466F-A711-583329BBAE76}" presName="parentShp" presStyleLbl="node1" presStyleIdx="0" presStyleCnt="1">
        <dgm:presLayoutVars>
          <dgm:bulletEnabled val="1"/>
        </dgm:presLayoutVars>
      </dgm:prSet>
      <dgm:spPr/>
    </dgm:pt>
    <dgm:pt modelId="{AEF1A724-2A89-496E-A441-B0C5E7A73CAA}" type="pres">
      <dgm:prSet presAssocID="{0C984B0D-B058-466F-A711-583329BBAE76}" presName="childShp" presStyleLbl="bgAccFollowNode1" presStyleIdx="0" presStyleCnt="1" custLinFactNeighborY="-273">
        <dgm:presLayoutVars>
          <dgm:bulletEnabled val="1"/>
        </dgm:presLayoutVars>
      </dgm:prSet>
      <dgm:spPr/>
    </dgm:pt>
  </dgm:ptLst>
  <dgm:cxnLst>
    <dgm:cxn modelId="{37018B28-85CA-494C-926C-7F7475662F9B}" type="presOf" srcId="{0C984B0D-B058-466F-A711-583329BBAE76}" destId="{F5640C6A-C3F6-443C-AC42-E7E6799BE199}" srcOrd="0" destOrd="0" presId="urn:microsoft.com/office/officeart/2005/8/layout/vList6"/>
    <dgm:cxn modelId="{CA55B87A-42EC-4FD7-83E2-584E5F626DD1}" type="presOf" srcId="{8DA79AB7-A31F-4153-90E5-8027F7D92214}" destId="{AEF1A724-2A89-496E-A441-B0C5E7A73CAA}" srcOrd="0" destOrd="0" presId="urn:microsoft.com/office/officeart/2005/8/layout/vList6"/>
    <dgm:cxn modelId="{2E2711A5-CE56-4A5F-AC8F-C3398A30962C}" srcId="{0F771710-DC8F-486B-9C64-50DD917DFEC1}" destId="{0C984B0D-B058-466F-A711-583329BBAE76}" srcOrd="0" destOrd="0" parTransId="{353D1434-E364-4B3D-AAC7-D8A6C9B1348D}" sibTransId="{34E5DDF1-1748-46E4-BDCE-54340246E9BD}"/>
    <dgm:cxn modelId="{31C720DE-DDEE-4129-B5F9-B84502B9149E}" type="presOf" srcId="{0F771710-DC8F-486B-9C64-50DD917DFEC1}" destId="{9AB70081-91E8-4F37-A0FF-FD9F4AC69830}" srcOrd="0" destOrd="0" presId="urn:microsoft.com/office/officeart/2005/8/layout/vList6"/>
    <dgm:cxn modelId="{1DA436FF-3982-4AE0-91CB-2FF422567AB5}" srcId="{0C984B0D-B058-466F-A711-583329BBAE76}" destId="{8DA79AB7-A31F-4153-90E5-8027F7D92214}" srcOrd="0" destOrd="0" parTransId="{46D2F7DB-3B15-44DC-9A7C-6E0E9933629B}" sibTransId="{630229A9-CE1B-49C4-8004-24C9C3044187}"/>
    <dgm:cxn modelId="{BA1E04D8-6E9C-4032-86CA-4804CB5EA729}" type="presParOf" srcId="{9AB70081-91E8-4F37-A0FF-FD9F4AC69830}" destId="{841EFE09-41FE-4F7C-98F3-8BF0DDC5C0C1}" srcOrd="0" destOrd="0" presId="urn:microsoft.com/office/officeart/2005/8/layout/vList6"/>
    <dgm:cxn modelId="{BDF930B2-DE63-41E8-9A12-741F1943E0A2}" type="presParOf" srcId="{841EFE09-41FE-4F7C-98F3-8BF0DDC5C0C1}" destId="{F5640C6A-C3F6-443C-AC42-E7E6799BE199}" srcOrd="0" destOrd="0" presId="urn:microsoft.com/office/officeart/2005/8/layout/vList6"/>
    <dgm:cxn modelId="{3ED7070F-A005-4E1E-BABC-DC2563F09834}" type="presParOf" srcId="{841EFE09-41FE-4F7C-98F3-8BF0DDC5C0C1}" destId="{AEF1A724-2A89-496E-A441-B0C5E7A73CA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D498D-359A-4557-9D21-21ECB3229436}">
      <dsp:nvSpPr>
        <dsp:cNvPr id="0" name=""/>
        <dsp:cNvSpPr/>
      </dsp:nvSpPr>
      <dsp:spPr>
        <a:xfrm>
          <a:off x="0" y="16"/>
          <a:ext cx="8128000" cy="668505"/>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1- توقع الجاني النتيجة الجرمية، أي العلم بها.</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0" y="16"/>
        <a:ext cx="8128000" cy="668505"/>
      </dsp:txXfrm>
    </dsp:sp>
    <dsp:sp modelId="{3263974C-01C0-4990-8C9D-8DBB3C43A204}">
      <dsp:nvSpPr>
        <dsp:cNvPr id="0" name=""/>
        <dsp:cNvSpPr/>
      </dsp:nvSpPr>
      <dsp:spPr>
        <a:xfrm>
          <a:off x="0" y="701947"/>
          <a:ext cx="8128000" cy="668505"/>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2- عدم إرادة الجاني لها، واعتماده على مهارته في إمكانية تجنب حدوثها.</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0" y="701947"/>
        <a:ext cx="8128000" cy="6685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3E2538-458D-48BE-BF8E-59382E549D8E}">
      <dsp:nvSpPr>
        <dsp:cNvPr id="0" name=""/>
        <dsp:cNvSpPr/>
      </dsp:nvSpPr>
      <dsp:spPr>
        <a:xfrm>
          <a:off x="0" y="460926"/>
          <a:ext cx="10058399" cy="7308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A2AA617-811A-49DA-BA34-4E4FB1F4E5A7}">
      <dsp:nvSpPr>
        <dsp:cNvPr id="0" name=""/>
        <dsp:cNvSpPr/>
      </dsp:nvSpPr>
      <dsp:spPr>
        <a:xfrm>
          <a:off x="2465" y="32885"/>
          <a:ext cx="9577080" cy="85608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129" tIns="0" rIns="266129" bIns="0" numCol="1" spcCol="1270" anchor="ctr" anchorCtr="0">
          <a:noAutofit/>
        </a:bodyPr>
        <a:lstStyle/>
        <a:p>
          <a:pPr marL="0" lvl="0" indent="0" algn="justLow" defTabSz="977900" rtl="1">
            <a:lnSpc>
              <a:spcPct val="90000"/>
            </a:lnSpc>
            <a:spcBef>
              <a:spcPct val="0"/>
            </a:spcBef>
            <a:spcAft>
              <a:spcPct val="35000"/>
            </a:spcAft>
            <a:buNone/>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1- إخلاله بواجب الحيطة والحذر حين أقدم على ارتكاب الحدث، بتجاوزه الحدود التي رسمها لنتيجة فعله.</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44255" y="74675"/>
        <a:ext cx="9493500" cy="772500"/>
      </dsp:txXfrm>
    </dsp:sp>
    <dsp:sp modelId="{C3BD74FD-6F97-433D-9DCE-382EDFFD42D7}">
      <dsp:nvSpPr>
        <dsp:cNvPr id="0" name=""/>
        <dsp:cNvSpPr/>
      </dsp:nvSpPr>
      <dsp:spPr>
        <a:xfrm>
          <a:off x="0" y="1776366"/>
          <a:ext cx="10058399" cy="7308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EB6E2F9-7DF9-409A-A1C5-25125992B23C}">
      <dsp:nvSpPr>
        <dsp:cNvPr id="0" name=""/>
        <dsp:cNvSpPr/>
      </dsp:nvSpPr>
      <dsp:spPr>
        <a:xfrm>
          <a:off x="2465" y="1348326"/>
          <a:ext cx="9577080" cy="85608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129" tIns="0" rIns="266129" bIns="0" numCol="1" spcCol="1270" anchor="ctr" anchorCtr="0">
          <a:noAutofit/>
        </a:bodyPr>
        <a:lstStyle/>
        <a:p>
          <a:pPr marL="0" lvl="0" indent="0" algn="justLow" defTabSz="977900" rtl="1">
            <a:lnSpc>
              <a:spcPct val="90000"/>
            </a:lnSpc>
            <a:spcBef>
              <a:spcPct val="0"/>
            </a:spcBef>
            <a:spcAft>
              <a:spcPct val="35000"/>
            </a:spcAft>
            <a:buNone/>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2- عدم توقعه الحدث الجسيم، مع إمكانية توقعه له والحيلولة دون حدوثه، أو توقعه له، والاعتقاد بأنه قادر على تجنب وقوعه.</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44255" y="1390116"/>
        <a:ext cx="9493500" cy="7725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F1A724-2A89-496E-A441-B0C5E7A73CAA}">
      <dsp:nvSpPr>
        <dsp:cNvPr id="0" name=""/>
        <dsp:cNvSpPr/>
      </dsp:nvSpPr>
      <dsp:spPr>
        <a:xfrm rot="10800000">
          <a:off x="0" y="0"/>
          <a:ext cx="6283842" cy="3898173"/>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har char="•"/>
          </a:pPr>
          <a:r>
            <a:rPr lang="ar-SY" sz="2200" b="0" kern="1200" dirty="0">
              <a:effectLst/>
              <a:latin typeface="Arial" panose="020B0604020202020204" pitchFamily="34" charset="0"/>
              <a:ea typeface="Times New Roman" panose="02020603050405020304" pitchFamily="18" charset="0"/>
              <a:cs typeface="Arial" panose="020B0604020202020204" pitchFamily="34" charset="0"/>
            </a:rPr>
            <a:t>هو الخطأ الذي لم يتوقع فيه الجاني النتيجة الجرمية، وكانت إرادته منصرفة إلى نتيجة مشروعة، لكن كان باستطاعته أو بإمكانه أو من واجبه توقعه.</a:t>
          </a:r>
          <a:endParaRPr lang="ar-SY" sz="2200" b="0" kern="1200" dirty="0"/>
        </a:p>
        <a:p>
          <a:pPr marL="228600" lvl="1" indent="-228600" algn="justLow" defTabSz="977900" rtl="1">
            <a:lnSpc>
              <a:spcPct val="90000"/>
            </a:lnSpc>
            <a:spcBef>
              <a:spcPct val="0"/>
            </a:spcBef>
            <a:spcAft>
              <a:spcPct val="15000"/>
            </a:spcAft>
            <a:buChar char="•"/>
          </a:pPr>
          <a:r>
            <a:rPr lang="ar-SY" sz="2200" b="0" kern="1200" dirty="0">
              <a:effectLst/>
              <a:latin typeface="Arial" panose="020B0604020202020204" pitchFamily="34" charset="0"/>
              <a:ea typeface="Times New Roman" panose="02020603050405020304" pitchFamily="18" charset="0"/>
              <a:cs typeface="Arial" panose="020B0604020202020204" pitchFamily="34" charset="0"/>
            </a:rPr>
            <a:t>وهذا ما نص عليه المشرع السوري صراحة في المادة 190 من قانون العقوبات: "تكون الجريمة غير مقصودة سواء لم يتوقع الفاعل نتيجة فعله أم عدم فعله المخطئين، وكان في استطاعته أو من واجبه أن يتوقعها..".</a:t>
          </a:r>
          <a:endParaRPr lang="en-US" sz="2200" b="0" kern="1200" dirty="0">
            <a:effectLst/>
            <a:latin typeface="Arial" panose="020B0604020202020204" pitchFamily="34" charset="0"/>
            <a:ea typeface="Times New Roman" panose="02020603050405020304" pitchFamily="18" charset="0"/>
            <a:cs typeface="Arial" panose="020B0604020202020204" pitchFamily="34" charset="0"/>
          </a:endParaRPr>
        </a:p>
      </dsp:txBody>
      <dsp:txXfrm rot="10800000">
        <a:off x="1461815" y="487272"/>
        <a:ext cx="4822027" cy="2923629"/>
      </dsp:txXfrm>
    </dsp:sp>
    <dsp:sp modelId="{F5640C6A-C3F6-443C-AC42-E7E6799BE199}">
      <dsp:nvSpPr>
        <dsp:cNvPr id="0" name=""/>
        <dsp:cNvSpPr/>
      </dsp:nvSpPr>
      <dsp:spPr>
        <a:xfrm>
          <a:off x="6283842" y="0"/>
          <a:ext cx="4189228" cy="389817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أولاً: الخطأ غير الواعي</a:t>
          </a:r>
          <a:endParaRPr lang="ar-SY" sz="2200" kern="1200" dirty="0"/>
        </a:p>
      </dsp:txBody>
      <dsp:txXfrm>
        <a:off x="6474135" y="190293"/>
        <a:ext cx="3808642" cy="35175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F1A724-2A89-496E-A441-B0C5E7A73CAA}">
      <dsp:nvSpPr>
        <dsp:cNvPr id="0" name=""/>
        <dsp:cNvSpPr/>
      </dsp:nvSpPr>
      <dsp:spPr>
        <a:xfrm rot="10800000">
          <a:off x="0" y="0"/>
          <a:ext cx="6283842" cy="3898173"/>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har char="•"/>
          </a:pPr>
          <a:r>
            <a:rPr lang="ar-SY" sz="2200" b="0" kern="1200" dirty="0">
              <a:effectLst/>
              <a:latin typeface="Arial" panose="020B0604020202020204" pitchFamily="34" charset="0"/>
              <a:cs typeface="Arial" panose="020B0604020202020204" pitchFamily="34" charset="0"/>
            </a:rPr>
            <a:t>هو الخطأ الذي يتوقع الجاني فيه النتيجة الجرمية، أي يعلم بها كأثر محتمل لفعله، ولكنه لا يقبل بها أو لايريدها، فيقدم على السلوك اعتماداً على خبرته ومهارته في تجنبها، ولكنها تقع لأن احتياطاته لم تكن كافية لتحول دون حدوثها. وهذا ما قضت به المادة 190 من قانون العقوبات بقوله: ".. وسواء توقعها فحسب أن بإمكانه اجتنابها".</a:t>
          </a:r>
          <a:endParaRPr lang="ar-SY" sz="2200" b="0" kern="1200" dirty="0"/>
        </a:p>
      </dsp:txBody>
      <dsp:txXfrm rot="10800000">
        <a:off x="1461815" y="487272"/>
        <a:ext cx="4822027" cy="2923629"/>
      </dsp:txXfrm>
    </dsp:sp>
    <dsp:sp modelId="{F5640C6A-C3F6-443C-AC42-E7E6799BE199}">
      <dsp:nvSpPr>
        <dsp:cNvPr id="0" name=""/>
        <dsp:cNvSpPr/>
      </dsp:nvSpPr>
      <dsp:spPr>
        <a:xfrm>
          <a:off x="6283842" y="0"/>
          <a:ext cx="4189228" cy="389817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solidFill>
                <a:srgbClr val="000000"/>
              </a:solidFill>
              <a:effectLst/>
              <a:latin typeface="Arial" panose="020B0604020202020204" pitchFamily="34" charset="0"/>
              <a:cs typeface="Arial" panose="020B0604020202020204" pitchFamily="34" charset="0"/>
            </a:rPr>
            <a:t>ثانياً: الخطأ الواعي </a:t>
          </a:r>
        </a:p>
      </dsp:txBody>
      <dsp:txXfrm>
        <a:off x="6474135" y="190293"/>
        <a:ext cx="3808642" cy="3517587"/>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19/07/1443</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19/07/1443</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a:solidFill>
                  <a:schemeClr val="bg1"/>
                </a:solidFill>
                <a:latin typeface="Calibri" panose="020F0502020204030204" pitchFamily="34" charset="0"/>
                <a:cs typeface="Calibri" panose="020F050202020403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000">
                <a:solidFill>
                  <a:schemeClr val="bg1"/>
                </a:solidFill>
                <a:latin typeface="Calibri" panose="020F0502020204030204" pitchFamily="34" charset="0"/>
                <a:cs typeface="Calibri" panose="020F050202020403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Calibri" panose="020F0502020204030204" pitchFamily="34" charset="0"/>
                <a:cs typeface="Calibri" panose="020F050202020403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buNone/>
              <a:defRPr sz="2400">
                <a:solidFill>
                  <a:schemeClr val="accent6">
                    <a:lumMod val="50000"/>
                  </a:schemeClr>
                </a:solidFill>
                <a:latin typeface="Calibri" panose="020F0502020204030204" pitchFamily="34" charset="0"/>
                <a:cs typeface="Calibri" panose="020F050202020403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6032664" y="1429946"/>
            <a:ext cx="6745641"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7528958" y="1535283"/>
            <a:ext cx="416671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buNone/>
              <a:defRPr sz="2000">
                <a:solidFill>
                  <a:schemeClr val="accent6">
                    <a:lumMod val="50000"/>
                  </a:schemeClr>
                </a:solidFill>
                <a:latin typeface="Calibri" panose="020F0502020204030204" pitchFamily="34" charset="0"/>
                <a:cs typeface="Calibri" panose="020F050202020403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buNone/>
              <a:defRPr sz="2000">
                <a:solidFill>
                  <a:schemeClr val="accent6">
                    <a:lumMod val="50000"/>
                  </a:schemeClr>
                </a:solidFill>
                <a:latin typeface="Calibri" panose="020F0502020204030204" pitchFamily="34" charset="0"/>
                <a:cs typeface="Calibri" panose="020F050202020403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000">
                <a:latin typeface="Calibri" panose="020F0502020204030204" pitchFamily="34" charset="0"/>
                <a:cs typeface="Calibri" panose="020F050202020403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buNone/>
              <a:defRPr sz="2400">
                <a:solidFill>
                  <a:schemeClr val="bg1"/>
                </a:solidFill>
                <a:latin typeface="Calibri" panose="020F0502020204030204" pitchFamily="34" charset="0"/>
                <a:cs typeface="Calibri" panose="020F050202020403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buNone/>
              <a:defRPr sz="2400">
                <a:solidFill>
                  <a:srgbClr val="414A4D"/>
                </a:solidFill>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546100" y="1757547"/>
            <a:ext cx="11087100" cy="4605153"/>
          </a:xfrm>
        </p:spPr>
        <p:txBody>
          <a:bodyPr anchor="t">
            <a:normAutofit/>
          </a:bodyPr>
          <a:lstStyle>
            <a:lvl1pPr algn="just" rtl="1">
              <a:buNone/>
              <a:defRPr sz="2400">
                <a:solidFill>
                  <a:schemeClr val="accent6">
                    <a:lumMod val="50000"/>
                  </a:schemeClr>
                </a:solidFill>
                <a:latin typeface="Calibri" panose="020F0502020204030204" pitchFamily="34" charset="0"/>
                <a:cs typeface="Calibri" panose="020F050202020403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2/20/2022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59975" y="1078334"/>
            <a:ext cx="4668388" cy="4191373"/>
          </a:xfrm>
        </p:spPr>
        <p:txBody>
          <a:bodyPr>
            <a:normAutofit/>
          </a:bodyPr>
          <a:lstStyle/>
          <a:p>
            <a:pPr>
              <a:lnSpc>
                <a:spcPct val="200000"/>
              </a:lnSpc>
            </a:pPr>
            <a:r>
              <a:rPr lang="ar-SY" sz="3300" dirty="0"/>
              <a:t>قانون العقوبات العام (1)</a:t>
            </a:r>
          </a:p>
          <a:p>
            <a:pPr>
              <a:lnSpc>
                <a:spcPct val="200000"/>
              </a:lnSpc>
            </a:pPr>
            <a:r>
              <a:rPr lang="en-US" sz="3100" dirty="0"/>
              <a:t>Public Criminal Law (1)</a:t>
            </a:r>
            <a:endParaRPr lang="ar-SY" sz="3100" dirty="0"/>
          </a:p>
          <a:p>
            <a:pPr>
              <a:lnSpc>
                <a:spcPct val="200000"/>
              </a:lnSpc>
            </a:pPr>
            <a:r>
              <a:rPr lang="en-US" dirty="0"/>
              <a:t>CRI101</a:t>
            </a:r>
            <a:endParaRPr lang="ar-SY" dirty="0"/>
          </a:p>
        </p:txBody>
      </p:sp>
      <p:sp>
        <p:nvSpPr>
          <p:cNvPr id="3" name="عنصر نائب للنص 2"/>
          <p:cNvSpPr>
            <a:spLocks noGrp="1"/>
          </p:cNvSpPr>
          <p:nvPr>
            <p:ph type="body" sz="quarter" idx="11"/>
          </p:nvPr>
        </p:nvSpPr>
        <p:spPr>
          <a:xfrm>
            <a:off x="8140862" y="5449587"/>
            <a:ext cx="3556714" cy="1283278"/>
          </a:xfrm>
        </p:spPr>
        <p:txBody>
          <a:bodyPr>
            <a:normAutofit/>
          </a:bodyPr>
          <a:lstStyle/>
          <a:p>
            <a:r>
              <a:rPr lang="ar-SY" dirty="0"/>
              <a:t>د. يوسف الرفاعي</a:t>
            </a:r>
            <a:endParaRPr lang="en-US" dirty="0"/>
          </a:p>
        </p:txBody>
      </p:sp>
    </p:spTree>
    <p:extLst>
      <p:ext uri="{BB962C8B-B14F-4D97-AF65-F5344CB8AC3E}">
        <p14:creationId xmlns:p14="http://schemas.microsoft.com/office/powerpoint/2010/main" val="11030943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25FA1EA-FED0-4D86-90F9-30DE34EFF1DD}"/>
              </a:ext>
            </a:extLst>
          </p:cNvPr>
          <p:cNvSpPr>
            <a:spLocks noGrp="1"/>
          </p:cNvSpPr>
          <p:nvPr>
            <p:ph type="body" sz="quarter" idx="10"/>
          </p:nvPr>
        </p:nvSpPr>
        <p:spPr/>
        <p:txBody>
          <a:bodyPr/>
          <a:lstStyle/>
          <a:p>
            <a:r>
              <a:rPr lang="ar-SY" dirty="0"/>
              <a:t>المبحث الثاني: صور الخطأ</a:t>
            </a:r>
            <a:endParaRPr lang="en-US" dirty="0"/>
          </a:p>
        </p:txBody>
      </p:sp>
      <p:sp>
        <p:nvSpPr>
          <p:cNvPr id="3" name="Text Placeholder 2">
            <a:extLst>
              <a:ext uri="{FF2B5EF4-FFF2-40B4-BE49-F238E27FC236}">
                <a16:creationId xmlns:a16="http://schemas.microsoft.com/office/drawing/2014/main" id="{7BB8F8CB-6669-43EF-BBBA-0501EE84B71B}"/>
              </a:ext>
            </a:extLst>
          </p:cNvPr>
          <p:cNvSpPr>
            <a:spLocks noGrp="1"/>
          </p:cNvSpPr>
          <p:nvPr>
            <p:ph type="body" sz="quarter" idx="11"/>
          </p:nvPr>
        </p:nvSpPr>
        <p:spPr/>
        <p:txBody>
          <a:bodyPr/>
          <a:lstStyle/>
          <a:p>
            <a:pPr>
              <a:lnSpc>
                <a:spcPct val="100000"/>
              </a:lnSpc>
            </a:pPr>
            <a:r>
              <a:rPr lang="en-US" sz="1800" dirty="0">
                <a:effectLst/>
                <a:latin typeface="Calibri" panose="020F0502020204030204" pitchFamily="34" charset="0"/>
                <a:ea typeface="Calibri" panose="020F0502020204030204" pitchFamily="34" charset="0"/>
                <a:cs typeface="Arial" panose="020B0604020202020204" pitchFamily="34" charset="0"/>
              </a:rPr>
              <a:t> </a:t>
            </a:r>
            <a:r>
              <a:rPr lang="ar-SA" dirty="0"/>
              <a:t>المطلب الأول: الإهمال </a:t>
            </a:r>
            <a:endParaRPr lang="en-US" dirty="0"/>
          </a:p>
        </p:txBody>
      </p:sp>
      <p:sp>
        <p:nvSpPr>
          <p:cNvPr id="5" name="Rectangle: Rounded Corners 4">
            <a:extLst>
              <a:ext uri="{FF2B5EF4-FFF2-40B4-BE49-F238E27FC236}">
                <a16:creationId xmlns:a16="http://schemas.microsoft.com/office/drawing/2014/main" id="{FEC8E1E5-79DB-49E8-9F62-CA72A7BE216C}"/>
              </a:ext>
            </a:extLst>
          </p:cNvPr>
          <p:cNvSpPr/>
          <p:nvPr/>
        </p:nvSpPr>
        <p:spPr>
          <a:xfrm>
            <a:off x="1222745" y="2586713"/>
            <a:ext cx="10015870" cy="396181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الإهمال أو "الخطأ عن طريق الامتناع"  هو ترك أمر واجب أو الامتناع عن فعل يجب أن يتم. أي الموقف السلبي الذي يقفه الجاني تجاه فعل تستلزمه قواعد الحيطة والحذر، بحيث لو قام بهذا الفعل لتجنب وقوع النتيجة، كمن يحفر بئراً أمام منزله ويهمل وضع ما ينبه المارة إلى وجود البئر فيقع فيه إنسان ويصاب بأذى. أو كالأم التي تترك طفلها حديث الولادة دون ربط حبله  السري، كمن يكلف بالعناية بطفل فيهمل العناية به حتى يموت. وكحارس المنزل الذي يهمل صيانته فينهار على من فيه.</a:t>
            </a:r>
          </a:p>
        </p:txBody>
      </p:sp>
    </p:spTree>
    <p:extLst>
      <p:ext uri="{BB962C8B-B14F-4D97-AF65-F5344CB8AC3E}">
        <p14:creationId xmlns:p14="http://schemas.microsoft.com/office/powerpoint/2010/main" val="22893983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5D6811D-BBD5-4578-A138-DB440D46DCA1}"/>
              </a:ext>
            </a:extLst>
          </p:cNvPr>
          <p:cNvSpPr>
            <a:spLocks noGrp="1"/>
          </p:cNvSpPr>
          <p:nvPr>
            <p:ph type="body" sz="quarter" idx="10"/>
          </p:nvPr>
        </p:nvSpPr>
        <p:spPr/>
        <p:txBody>
          <a:bodyPr/>
          <a:lstStyle/>
          <a:p>
            <a:r>
              <a:rPr lang="ar-SY" dirty="0"/>
              <a:t>المبحث الثاني: صور الخطأ</a:t>
            </a:r>
            <a:endParaRPr lang="en-US" dirty="0"/>
          </a:p>
        </p:txBody>
      </p:sp>
      <p:sp>
        <p:nvSpPr>
          <p:cNvPr id="3" name="Text Placeholder 2">
            <a:extLst>
              <a:ext uri="{FF2B5EF4-FFF2-40B4-BE49-F238E27FC236}">
                <a16:creationId xmlns:a16="http://schemas.microsoft.com/office/drawing/2014/main" id="{A630D077-F0D0-4230-81CD-69E51F792A59}"/>
              </a:ext>
            </a:extLst>
          </p:cNvPr>
          <p:cNvSpPr>
            <a:spLocks noGrp="1"/>
          </p:cNvSpPr>
          <p:nvPr>
            <p:ph type="body" sz="quarter" idx="11"/>
          </p:nvPr>
        </p:nvSpPr>
        <p:spPr>
          <a:xfrm>
            <a:off x="7251405" y="1535283"/>
            <a:ext cx="4444265" cy="617612"/>
          </a:xfrm>
        </p:spPr>
        <p:txBody>
          <a:bodyPr>
            <a:normAutofit/>
          </a:bodyPr>
          <a:lstStyle/>
          <a:p>
            <a:r>
              <a:rPr lang="ar-SA" dirty="0">
                <a:effectLst/>
                <a:ea typeface="Calibri" panose="020F0502020204030204" pitchFamily="34" charset="0"/>
              </a:rPr>
              <a:t>المطلب الثاني: قلة الاحتراز </a:t>
            </a:r>
            <a:endParaRPr lang="en-US" dirty="0"/>
          </a:p>
        </p:txBody>
      </p:sp>
      <p:sp>
        <p:nvSpPr>
          <p:cNvPr id="5" name="Rectangle: Rounded Corners 4">
            <a:extLst>
              <a:ext uri="{FF2B5EF4-FFF2-40B4-BE49-F238E27FC236}">
                <a16:creationId xmlns:a16="http://schemas.microsoft.com/office/drawing/2014/main" id="{BC77A8A3-1AA2-4E4D-8522-806A8AF71661}"/>
              </a:ext>
            </a:extLst>
          </p:cNvPr>
          <p:cNvSpPr/>
          <p:nvPr/>
        </p:nvSpPr>
        <p:spPr>
          <a:xfrm>
            <a:off x="1222745" y="2541181"/>
            <a:ext cx="10313582" cy="400734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قلة الاحتراز أو "الخطأ عن طريق النشاط الإيجابي" هي الإقدام على أمر كان يجب الامتناع عنه، فهي خطأ ينطوي على نشاط إيجابي من الفاعل يدل على قلة التبصر وعدم تقدير النتائج تقديراً كافياً. كسائق السيارة الذي يسير بسرعة زائدة على طريق مزدحم بالناس فيدهس أحد المارة، أو السائق الذي يريد تجاوز سيارة أخرى تسير أمامه فينحرف إلى اليسار دون التأكد من عدم وجود سيارة ثالثة مواجهة له وقريبة منه فيصطدم بها، أو كإطلاق النار على طير وإصابة شخص يمر في منطقة الصيد، وكتسليم حيوان شرس إلى طفل غير قادر على منعه من إيذاء الآخرين فيؤذي الحيوان إنساناً، وكإلقاء حجر من سطح عمارة وإصابة شخص يقف في أسفل العمارة، والعبث بسلاح يعلم حامله أنه محشو بالطلقات.. الخ.</a:t>
            </a:r>
          </a:p>
        </p:txBody>
      </p:sp>
    </p:spTree>
    <p:extLst>
      <p:ext uri="{BB962C8B-B14F-4D97-AF65-F5344CB8AC3E}">
        <p14:creationId xmlns:p14="http://schemas.microsoft.com/office/powerpoint/2010/main" val="3196290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488F3A3-43E2-4B0F-9A93-E2E95DBDA434}"/>
              </a:ext>
            </a:extLst>
          </p:cNvPr>
          <p:cNvSpPr>
            <a:spLocks noGrp="1"/>
          </p:cNvSpPr>
          <p:nvPr>
            <p:ph type="body" sz="quarter" idx="10"/>
          </p:nvPr>
        </p:nvSpPr>
        <p:spPr/>
        <p:txBody>
          <a:bodyPr/>
          <a:lstStyle/>
          <a:p>
            <a:r>
              <a:rPr lang="ar-SY" dirty="0"/>
              <a:t>المبحث الثاني: صور الخطأ</a:t>
            </a:r>
            <a:endParaRPr lang="en-US" dirty="0"/>
          </a:p>
        </p:txBody>
      </p:sp>
      <p:sp>
        <p:nvSpPr>
          <p:cNvPr id="3" name="Text Placeholder 2">
            <a:extLst>
              <a:ext uri="{FF2B5EF4-FFF2-40B4-BE49-F238E27FC236}">
                <a16:creationId xmlns:a16="http://schemas.microsoft.com/office/drawing/2014/main" id="{05624F73-F07D-4524-8654-2195D824CA6F}"/>
              </a:ext>
            </a:extLst>
          </p:cNvPr>
          <p:cNvSpPr>
            <a:spLocks noGrp="1"/>
          </p:cNvSpPr>
          <p:nvPr>
            <p:ph type="body" sz="quarter" idx="11"/>
          </p:nvPr>
        </p:nvSpPr>
        <p:spPr>
          <a:xfrm>
            <a:off x="6687879" y="1535283"/>
            <a:ext cx="5007791" cy="617612"/>
          </a:xfrm>
        </p:spPr>
        <p:txBody>
          <a:bodyPr>
            <a:noAutofit/>
          </a:bodyPr>
          <a:lstStyle/>
          <a:p>
            <a:r>
              <a:rPr lang="ar-SA" dirty="0">
                <a:effectLst/>
                <a:ea typeface="Calibri" panose="020F0502020204030204" pitchFamily="34" charset="0"/>
              </a:rPr>
              <a:t>المطلب الثالث: عدم مراعاة الشرائع والأنظمة </a:t>
            </a:r>
            <a:endParaRPr lang="en-US" dirty="0"/>
          </a:p>
        </p:txBody>
      </p:sp>
      <p:sp>
        <p:nvSpPr>
          <p:cNvPr id="5" name="Rectangle: Rounded Corners 4">
            <a:extLst>
              <a:ext uri="{FF2B5EF4-FFF2-40B4-BE49-F238E27FC236}">
                <a16:creationId xmlns:a16="http://schemas.microsoft.com/office/drawing/2014/main" id="{A7AB3CA6-86E4-46D0-AAD3-44731B8672BD}"/>
              </a:ext>
            </a:extLst>
          </p:cNvPr>
          <p:cNvSpPr/>
          <p:nvPr/>
        </p:nvSpPr>
        <p:spPr>
          <a:xfrm>
            <a:off x="1212112" y="2541181"/>
            <a:ext cx="10313582" cy="400734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وتعني عدم مطابقة سلوك الجاني للشرائع والأنظمة. والخطأ الجزائي يقع بمجرد عدم مراعاة الشرائع أو الأنظمة. ويقصد بالشرائع القوانين أو المراسيم التشريعية التي تصدر عن السلطة التشريعية، كمجلس الشعب أو رئيس الجمهورية. أما الأنظمة فهي القواعد التي تصدر عن الجهات الإدارية المختلفة، كالوزارات والمحافظات والبلديات والدوائر العامة، بهدف الحفاظ على الأمن أو النظام أو صيانة الصحة العامة، كأنظمة المرور والنقل والبلديات والصحة والبناء.</a:t>
            </a:r>
          </a:p>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وإذا كان الخطأ الجزائي سبباً في ارتكاب جرم جزائي آخر، فإنه يعد كافياً لتكوين الركن المعنوي لهذا الجرم. </a:t>
            </a:r>
          </a:p>
        </p:txBody>
      </p:sp>
    </p:spTree>
    <p:extLst>
      <p:ext uri="{BB962C8B-B14F-4D97-AF65-F5344CB8AC3E}">
        <p14:creationId xmlns:p14="http://schemas.microsoft.com/office/powerpoint/2010/main" val="198673932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8FCFF52-F45C-49FA-B598-800264D9EFF3}"/>
              </a:ext>
            </a:extLst>
          </p:cNvPr>
          <p:cNvSpPr>
            <a:spLocks noGrp="1"/>
          </p:cNvSpPr>
          <p:nvPr>
            <p:ph type="body" sz="quarter" idx="10"/>
          </p:nvPr>
        </p:nvSpPr>
        <p:spPr/>
        <p:txBody>
          <a:bodyPr/>
          <a:lstStyle/>
          <a:p>
            <a:r>
              <a:rPr lang="ar-SY" dirty="0"/>
              <a:t>المبحث الثاني: صور الخطأ</a:t>
            </a:r>
            <a:endParaRPr lang="en-US" dirty="0"/>
          </a:p>
        </p:txBody>
      </p:sp>
      <p:sp>
        <p:nvSpPr>
          <p:cNvPr id="3" name="Text Placeholder 2">
            <a:extLst>
              <a:ext uri="{FF2B5EF4-FFF2-40B4-BE49-F238E27FC236}">
                <a16:creationId xmlns:a16="http://schemas.microsoft.com/office/drawing/2014/main" id="{EB1EFF89-805B-42F6-A81F-37861473E6F3}"/>
              </a:ext>
            </a:extLst>
          </p:cNvPr>
          <p:cNvSpPr>
            <a:spLocks noGrp="1"/>
          </p:cNvSpPr>
          <p:nvPr>
            <p:ph type="body" sz="quarter" idx="11"/>
          </p:nvPr>
        </p:nvSpPr>
        <p:spPr>
          <a:xfrm>
            <a:off x="6549656" y="1524650"/>
            <a:ext cx="5741581" cy="617612"/>
          </a:xfrm>
        </p:spPr>
        <p:txBody>
          <a:bodyPr>
            <a:noAutofit/>
          </a:bodyPr>
          <a:lstStyle/>
          <a:p>
            <a:pPr>
              <a:lnSpc>
                <a:spcPct val="100000"/>
              </a:lnSpc>
              <a:spcBef>
                <a:spcPts val="0"/>
              </a:spcBef>
              <a:spcAft>
                <a:spcPts val="0"/>
              </a:spcAft>
            </a:pPr>
            <a:r>
              <a:rPr lang="ar-SA" dirty="0">
                <a:effectLst/>
                <a:ea typeface="Calibri" panose="020F0502020204030204" pitchFamily="34" charset="0"/>
              </a:rPr>
              <a:t>المطلب الرابع: الجريمة المتعدية القصد</a:t>
            </a:r>
            <a:endParaRPr lang="ar-SY" dirty="0">
              <a:effectLst/>
              <a:ea typeface="Calibri" panose="020F0502020204030204" pitchFamily="34" charset="0"/>
            </a:endParaRPr>
          </a:p>
          <a:p>
            <a:pPr>
              <a:lnSpc>
                <a:spcPct val="100000"/>
              </a:lnSpc>
              <a:spcBef>
                <a:spcPts val="0"/>
              </a:spcBef>
              <a:spcAft>
                <a:spcPts val="0"/>
              </a:spcAft>
            </a:pPr>
            <a:r>
              <a:rPr lang="ar-SA" dirty="0">
                <a:effectLst/>
                <a:ea typeface="Calibri" panose="020F0502020204030204" pitchFamily="34" charset="0"/>
              </a:rPr>
              <a:t>(أو القصد المتعدي) صورة من صور الخطأ </a:t>
            </a:r>
            <a:endParaRPr lang="en-US" dirty="0"/>
          </a:p>
        </p:txBody>
      </p:sp>
      <p:sp>
        <p:nvSpPr>
          <p:cNvPr id="5" name="Rectangle: Rounded Corners 4">
            <a:extLst>
              <a:ext uri="{FF2B5EF4-FFF2-40B4-BE49-F238E27FC236}">
                <a16:creationId xmlns:a16="http://schemas.microsoft.com/office/drawing/2014/main" id="{7DDF4D91-4AF0-4B3F-B0BA-9534E26725EB}"/>
              </a:ext>
            </a:extLst>
          </p:cNvPr>
          <p:cNvSpPr/>
          <p:nvPr/>
        </p:nvSpPr>
        <p:spPr>
          <a:xfrm>
            <a:off x="1169582" y="2806994"/>
            <a:ext cx="10313582" cy="364583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الجريمة المتعدية القصد هي جريمة تتعدى فيها النتيجة الحاصلة حدود النتيجة التي كان الجاني يريد تحقيقها فتكون أشد جسامة. </a:t>
            </a:r>
          </a:p>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وقد اختلف الفقه في الجريمة المتعدية القصد. فعدّ بعض الفقه أن الجريمة المتعدية القصد تدخل في نطاق القصد الاحتمالي لأن نتيجتها محتملة ومتوقعة من الجاني. </a:t>
            </a:r>
          </a:p>
        </p:txBody>
      </p:sp>
    </p:spTree>
    <p:extLst>
      <p:ext uri="{BB962C8B-B14F-4D97-AF65-F5344CB8AC3E}">
        <p14:creationId xmlns:p14="http://schemas.microsoft.com/office/powerpoint/2010/main" val="124038613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8FCFF52-F45C-49FA-B598-800264D9EFF3}"/>
              </a:ext>
            </a:extLst>
          </p:cNvPr>
          <p:cNvSpPr>
            <a:spLocks noGrp="1"/>
          </p:cNvSpPr>
          <p:nvPr>
            <p:ph type="body" sz="quarter" idx="10"/>
          </p:nvPr>
        </p:nvSpPr>
        <p:spPr/>
        <p:txBody>
          <a:bodyPr/>
          <a:lstStyle/>
          <a:p>
            <a:r>
              <a:rPr lang="ar-SY" dirty="0"/>
              <a:t>المبحث الثاني: صور الخطأ</a:t>
            </a:r>
            <a:endParaRPr lang="en-US" dirty="0"/>
          </a:p>
        </p:txBody>
      </p:sp>
      <p:sp>
        <p:nvSpPr>
          <p:cNvPr id="3" name="Text Placeholder 2">
            <a:extLst>
              <a:ext uri="{FF2B5EF4-FFF2-40B4-BE49-F238E27FC236}">
                <a16:creationId xmlns:a16="http://schemas.microsoft.com/office/drawing/2014/main" id="{EB1EFF89-805B-42F6-A81F-37861473E6F3}"/>
              </a:ext>
            </a:extLst>
          </p:cNvPr>
          <p:cNvSpPr>
            <a:spLocks noGrp="1"/>
          </p:cNvSpPr>
          <p:nvPr>
            <p:ph type="body" sz="quarter" idx="11"/>
          </p:nvPr>
        </p:nvSpPr>
        <p:spPr>
          <a:xfrm>
            <a:off x="6549656" y="1524650"/>
            <a:ext cx="5741581" cy="617612"/>
          </a:xfrm>
        </p:spPr>
        <p:txBody>
          <a:bodyPr>
            <a:noAutofit/>
          </a:bodyPr>
          <a:lstStyle/>
          <a:p>
            <a:pPr>
              <a:lnSpc>
                <a:spcPct val="100000"/>
              </a:lnSpc>
              <a:spcBef>
                <a:spcPts val="0"/>
              </a:spcBef>
              <a:spcAft>
                <a:spcPts val="0"/>
              </a:spcAft>
            </a:pPr>
            <a:r>
              <a:rPr lang="ar-SA" dirty="0">
                <a:effectLst/>
                <a:ea typeface="Calibri" panose="020F0502020204030204" pitchFamily="34" charset="0"/>
              </a:rPr>
              <a:t>المطلب الرابع: الجريمة المتعدية القصد</a:t>
            </a:r>
            <a:endParaRPr lang="ar-SY" dirty="0">
              <a:effectLst/>
              <a:ea typeface="Calibri" panose="020F0502020204030204" pitchFamily="34" charset="0"/>
            </a:endParaRPr>
          </a:p>
          <a:p>
            <a:pPr>
              <a:lnSpc>
                <a:spcPct val="100000"/>
              </a:lnSpc>
              <a:spcBef>
                <a:spcPts val="0"/>
              </a:spcBef>
              <a:spcAft>
                <a:spcPts val="0"/>
              </a:spcAft>
            </a:pPr>
            <a:r>
              <a:rPr lang="ar-SA" dirty="0">
                <a:effectLst/>
                <a:ea typeface="Calibri" panose="020F0502020204030204" pitchFamily="34" charset="0"/>
              </a:rPr>
              <a:t>(أو القصد المتعدي) صورة من صور الخطأ </a:t>
            </a:r>
            <a:endParaRPr lang="en-US" dirty="0"/>
          </a:p>
        </p:txBody>
      </p:sp>
      <p:sp>
        <p:nvSpPr>
          <p:cNvPr id="4" name="Content Placeholder 3">
            <a:extLst>
              <a:ext uri="{FF2B5EF4-FFF2-40B4-BE49-F238E27FC236}">
                <a16:creationId xmlns:a16="http://schemas.microsoft.com/office/drawing/2014/main" id="{F67EBEB0-9228-4067-8A6E-FD52E214FC7D}"/>
              </a:ext>
            </a:extLst>
          </p:cNvPr>
          <p:cNvSpPr>
            <a:spLocks noGrp="1"/>
          </p:cNvSpPr>
          <p:nvPr>
            <p:ph sz="quarter" idx="12"/>
          </p:nvPr>
        </p:nvSpPr>
        <p:spPr/>
        <p:txBody>
          <a:bodyPr>
            <a:normAutofit/>
          </a:bodyPr>
          <a:lstStyle/>
          <a:p>
            <a:pPr marL="0" marR="0" algn="just" rtl="1">
              <a:lnSpc>
                <a:spcPct val="150000"/>
              </a:lnSpc>
              <a:spcBef>
                <a:spcPts val="0"/>
              </a:spcBef>
              <a:spcAft>
                <a:spcPts val="1000"/>
              </a:spcAft>
            </a:pPr>
            <a:r>
              <a:rPr lang="ar-SY" sz="2200" dirty="0">
                <a:effectLst/>
                <a:latin typeface="Arial" panose="020B0604020202020204" pitchFamily="34" charset="0"/>
                <a:ea typeface="Times New Roman" panose="02020603050405020304" pitchFamily="18" charset="0"/>
                <a:cs typeface="Arial" panose="020B0604020202020204" pitchFamily="34" charset="0"/>
              </a:rPr>
              <a:t>ويعد بعض الفقه الآخر، ورأيه جدير بالتأييد، أن القصد المتعدي هو صورة من صور الخطأ، لأن الإرادة منصرفة فيه إلى ترتيب "</a:t>
            </a:r>
            <a:r>
              <a:rPr lang="ar-SY" sz="2200" b="1" dirty="0">
                <a:effectLst/>
                <a:latin typeface="Arial" panose="020B0604020202020204" pitchFamily="34" charset="0"/>
                <a:ea typeface="Times New Roman" panose="02020603050405020304" pitchFamily="18" charset="0"/>
                <a:cs typeface="Arial" panose="020B0604020202020204" pitchFamily="34" charset="0"/>
              </a:rPr>
              <a:t>الحدث البسيط</a:t>
            </a:r>
            <a:r>
              <a:rPr lang="ar-SY" sz="2200" dirty="0">
                <a:effectLst/>
                <a:latin typeface="Arial" panose="020B0604020202020204" pitchFamily="34" charset="0"/>
                <a:ea typeface="Times New Roman" panose="02020603050405020304" pitchFamily="18" charset="0"/>
                <a:cs typeface="Arial" panose="020B0604020202020204" pitchFamily="34" charset="0"/>
              </a:rPr>
              <a:t>" (الجريمة الأساسية)، وهي جريمة مقصودة، وغير منصرفة إلى ترتيب "</a:t>
            </a:r>
            <a:r>
              <a:rPr lang="ar-SY" sz="2200" b="1" dirty="0">
                <a:effectLst/>
                <a:latin typeface="Arial" panose="020B0604020202020204" pitchFamily="34" charset="0"/>
                <a:ea typeface="Times New Roman" panose="02020603050405020304" pitchFamily="18" charset="0"/>
                <a:cs typeface="Arial" panose="020B0604020202020204" pitchFamily="34" charset="0"/>
              </a:rPr>
              <a:t>الحدث الجسيم</a:t>
            </a:r>
            <a:r>
              <a:rPr lang="ar-SY" sz="2200" dirty="0">
                <a:effectLst/>
                <a:latin typeface="Arial" panose="020B0604020202020204" pitchFamily="34" charset="0"/>
                <a:ea typeface="Times New Roman" panose="02020603050405020304" pitchFamily="18" charset="0"/>
                <a:cs typeface="Arial" panose="020B0604020202020204" pitchFamily="34" charset="0"/>
              </a:rPr>
              <a:t>" وهي جريمة غير مقصودة. وتقوم مسؤولية الجاني عن الحدث الجسيم، تبعاً لذلك، على عنصرين:</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5" name="Diagram 4">
            <a:extLst>
              <a:ext uri="{FF2B5EF4-FFF2-40B4-BE49-F238E27FC236}">
                <a16:creationId xmlns:a16="http://schemas.microsoft.com/office/drawing/2014/main" id="{C26427AA-FCD8-4E95-A804-3FE7EFBDF9D7}"/>
              </a:ext>
            </a:extLst>
          </p:cNvPr>
          <p:cNvGraphicFramePr/>
          <p:nvPr>
            <p:extLst>
              <p:ext uri="{D42A27DB-BD31-4B8C-83A1-F6EECF244321}">
                <p14:modId xmlns:p14="http://schemas.microsoft.com/office/powerpoint/2010/main" val="1354425801"/>
              </p:ext>
            </p:extLst>
          </p:nvPr>
        </p:nvGraphicFramePr>
        <p:xfrm>
          <a:off x="1307804" y="4008475"/>
          <a:ext cx="10058400" cy="25400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34792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8D33847-11DF-4A81-BF1C-A0114C497ED0}"/>
              </a:ext>
            </a:extLst>
          </p:cNvPr>
          <p:cNvSpPr>
            <a:spLocks noGrp="1"/>
          </p:cNvSpPr>
          <p:nvPr>
            <p:ph type="body" sz="quarter" idx="10"/>
          </p:nvPr>
        </p:nvSpPr>
        <p:spPr/>
        <p:txBody>
          <a:bodyPr/>
          <a:lstStyle/>
          <a:p>
            <a:r>
              <a:rPr lang="ar-SY" dirty="0"/>
              <a:t>المبحث الثاني: صور الخطأ</a:t>
            </a:r>
            <a:endParaRPr lang="en-US" dirty="0"/>
          </a:p>
        </p:txBody>
      </p:sp>
      <p:sp>
        <p:nvSpPr>
          <p:cNvPr id="3" name="Text Placeholder 2">
            <a:extLst>
              <a:ext uri="{FF2B5EF4-FFF2-40B4-BE49-F238E27FC236}">
                <a16:creationId xmlns:a16="http://schemas.microsoft.com/office/drawing/2014/main" id="{4A220195-5CF9-4080-B8DB-49B9DA44DBEB}"/>
              </a:ext>
            </a:extLst>
          </p:cNvPr>
          <p:cNvSpPr>
            <a:spLocks noGrp="1"/>
          </p:cNvSpPr>
          <p:nvPr>
            <p:ph type="body" sz="quarter" idx="11"/>
          </p:nvPr>
        </p:nvSpPr>
        <p:spPr>
          <a:xfrm>
            <a:off x="6847367" y="1535283"/>
            <a:ext cx="5156791" cy="617612"/>
          </a:xfrm>
        </p:spPr>
        <p:txBody>
          <a:bodyPr>
            <a:noAutofit/>
          </a:bodyPr>
          <a:lstStyle/>
          <a:p>
            <a:r>
              <a:rPr lang="ar-SA" dirty="0">
                <a:effectLst/>
                <a:latin typeface="Calibri" panose="020F0502020204030204" pitchFamily="34" charset="0"/>
                <a:ea typeface="Calibri" panose="020F0502020204030204" pitchFamily="34" charset="0"/>
                <a:cs typeface="Arial" panose="020B0604020202020204" pitchFamily="34" charset="0"/>
              </a:rPr>
              <a:t>المطلب الخامس: مساهمة المجني عليه في الخطأ </a:t>
            </a:r>
            <a:endParaRPr lang="en-US" dirty="0"/>
          </a:p>
        </p:txBody>
      </p:sp>
      <p:sp>
        <p:nvSpPr>
          <p:cNvPr id="5" name="Rectangle: Rounded Corners 4">
            <a:extLst>
              <a:ext uri="{FF2B5EF4-FFF2-40B4-BE49-F238E27FC236}">
                <a16:creationId xmlns:a16="http://schemas.microsoft.com/office/drawing/2014/main" id="{125CBE2F-8AAB-4C5F-8D7E-1305737D282D}"/>
              </a:ext>
            </a:extLst>
          </p:cNvPr>
          <p:cNvSpPr/>
          <p:nvPr/>
        </p:nvSpPr>
        <p:spPr>
          <a:xfrm>
            <a:off x="1169582" y="2490842"/>
            <a:ext cx="10313582" cy="408827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شيء يمنع  في القانون الجزائي أن تقع النتيجة الجرمية بناء على خطأين مستقلين من شخصين، فيعد كل خطأ مستقلاً عن الآخر وفاعله مسؤول عنه ولا ينفي ذلك مسؤولية الشخص الآخر عن الخطأ الذي ارتكبه.فإذا شارك المجني عليه في وقوع النتيجة بخطئه، فإن مسؤولية الجاني لا تسقط، لأنه لا مقاصة بين الأخطاء في التشريع الجزائي، ويظل كل خطأ مستقلاً عن الآخر، ويحسب دوره كاملاً في المسؤولية الجزائية. فإذا كان سائق السيارة يقود سيارته في شارع عام، لكن المجني عليه خالف نظام السير بقطعه الطريق من خارج الممر المخصص للمشاة، مما أدى ذلك إلى دهسه، فسائق السيارة مسؤول عن قتله خطأ إذا توافرت في فعله عناصر الخطأ، لأنه يجب عليه تفادي المارة ولو خالفوا نظام السير.</a:t>
            </a:r>
          </a:p>
        </p:txBody>
      </p:sp>
    </p:spTree>
    <p:extLst>
      <p:ext uri="{BB962C8B-B14F-4D97-AF65-F5344CB8AC3E}">
        <p14:creationId xmlns:p14="http://schemas.microsoft.com/office/powerpoint/2010/main" val="403337735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6365B4-9F9F-4979-A437-C7E6B8DC8009}"/>
              </a:ext>
            </a:extLst>
          </p:cNvPr>
          <p:cNvSpPr>
            <a:spLocks noGrp="1"/>
          </p:cNvSpPr>
          <p:nvPr>
            <p:ph type="body" sz="quarter" idx="10"/>
          </p:nvPr>
        </p:nvSpPr>
        <p:spPr/>
        <p:txBody>
          <a:bodyPr/>
          <a:lstStyle/>
          <a:p>
            <a:r>
              <a:rPr lang="ar-SA" dirty="0"/>
              <a:t>المبحث الثالث: أنواع الخطأ </a:t>
            </a:r>
            <a:endParaRPr lang="en-US" dirty="0"/>
          </a:p>
        </p:txBody>
      </p:sp>
      <p:sp>
        <p:nvSpPr>
          <p:cNvPr id="3" name="Text Placeholder 2">
            <a:extLst>
              <a:ext uri="{FF2B5EF4-FFF2-40B4-BE49-F238E27FC236}">
                <a16:creationId xmlns:a16="http://schemas.microsoft.com/office/drawing/2014/main" id="{0D5847EB-34A2-4194-A918-9C139A277F41}"/>
              </a:ext>
            </a:extLst>
          </p:cNvPr>
          <p:cNvSpPr>
            <a:spLocks noGrp="1"/>
          </p:cNvSpPr>
          <p:nvPr>
            <p:ph type="body" sz="quarter" idx="11"/>
          </p:nvPr>
        </p:nvSpPr>
        <p:spPr>
          <a:xfrm>
            <a:off x="6921797" y="1551153"/>
            <a:ext cx="5007791" cy="617612"/>
          </a:xfrm>
        </p:spPr>
        <p:txBody>
          <a:bodyPr>
            <a:noAutofit/>
          </a:bodyPr>
          <a:lstStyle/>
          <a:p>
            <a:pPr>
              <a:lnSpc>
                <a:spcPct val="100000"/>
              </a:lnSpc>
            </a:pPr>
            <a:r>
              <a:rPr lang="ar-SA" dirty="0">
                <a:effectLst/>
                <a:latin typeface="Calibri" panose="020F0502020204030204" pitchFamily="34" charset="0"/>
                <a:ea typeface="Calibri" panose="020F0502020204030204" pitchFamily="34" charset="0"/>
                <a:cs typeface="Arial" panose="020B0604020202020204" pitchFamily="34" charset="0"/>
              </a:rPr>
              <a:t>المطلب الأول: الخطأ غير الواعي والخطأ الواعي</a:t>
            </a:r>
            <a:endParaRPr lang="en-US" dirty="0"/>
          </a:p>
        </p:txBody>
      </p:sp>
      <p:graphicFrame>
        <p:nvGraphicFramePr>
          <p:cNvPr id="5" name="Diagram 4">
            <a:extLst>
              <a:ext uri="{FF2B5EF4-FFF2-40B4-BE49-F238E27FC236}">
                <a16:creationId xmlns:a16="http://schemas.microsoft.com/office/drawing/2014/main" id="{B703E003-BEC6-4AF4-9020-9883FAEE55F9}"/>
              </a:ext>
            </a:extLst>
          </p:cNvPr>
          <p:cNvGraphicFramePr/>
          <p:nvPr>
            <p:extLst>
              <p:ext uri="{D42A27DB-BD31-4B8C-83A1-F6EECF244321}">
                <p14:modId xmlns:p14="http://schemas.microsoft.com/office/powerpoint/2010/main" val="515235299"/>
              </p:ext>
            </p:extLst>
          </p:nvPr>
        </p:nvGraphicFramePr>
        <p:xfrm>
          <a:off x="1031358" y="2491994"/>
          <a:ext cx="10473070" cy="38981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422320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6365B4-9F9F-4979-A437-C7E6B8DC8009}"/>
              </a:ext>
            </a:extLst>
          </p:cNvPr>
          <p:cNvSpPr>
            <a:spLocks noGrp="1"/>
          </p:cNvSpPr>
          <p:nvPr>
            <p:ph type="body" sz="quarter" idx="10"/>
          </p:nvPr>
        </p:nvSpPr>
        <p:spPr/>
        <p:txBody>
          <a:bodyPr/>
          <a:lstStyle/>
          <a:p>
            <a:r>
              <a:rPr lang="ar-SA" dirty="0"/>
              <a:t>المبحث الثالث: أنواع الخطأ </a:t>
            </a:r>
            <a:endParaRPr lang="en-US" dirty="0"/>
          </a:p>
        </p:txBody>
      </p:sp>
      <p:sp>
        <p:nvSpPr>
          <p:cNvPr id="3" name="Text Placeholder 2">
            <a:extLst>
              <a:ext uri="{FF2B5EF4-FFF2-40B4-BE49-F238E27FC236}">
                <a16:creationId xmlns:a16="http://schemas.microsoft.com/office/drawing/2014/main" id="{0D5847EB-34A2-4194-A918-9C139A277F41}"/>
              </a:ext>
            </a:extLst>
          </p:cNvPr>
          <p:cNvSpPr>
            <a:spLocks noGrp="1"/>
          </p:cNvSpPr>
          <p:nvPr>
            <p:ph type="body" sz="quarter" idx="11"/>
          </p:nvPr>
        </p:nvSpPr>
        <p:spPr>
          <a:xfrm>
            <a:off x="6921797" y="1551153"/>
            <a:ext cx="5007791" cy="617612"/>
          </a:xfrm>
        </p:spPr>
        <p:txBody>
          <a:bodyPr>
            <a:noAutofit/>
          </a:bodyPr>
          <a:lstStyle/>
          <a:p>
            <a:pPr>
              <a:lnSpc>
                <a:spcPct val="100000"/>
              </a:lnSpc>
            </a:pPr>
            <a:r>
              <a:rPr lang="ar-SA" dirty="0">
                <a:effectLst/>
                <a:latin typeface="Calibri" panose="020F0502020204030204" pitchFamily="34" charset="0"/>
                <a:ea typeface="Calibri" panose="020F0502020204030204" pitchFamily="34" charset="0"/>
                <a:cs typeface="Arial" panose="020B0604020202020204" pitchFamily="34" charset="0"/>
              </a:rPr>
              <a:t>المطلب الأول: الخطأ غير الواعي والخطأ الواعي</a:t>
            </a:r>
            <a:endParaRPr lang="en-US" dirty="0"/>
          </a:p>
        </p:txBody>
      </p:sp>
      <p:graphicFrame>
        <p:nvGraphicFramePr>
          <p:cNvPr id="5" name="Diagram 4">
            <a:extLst>
              <a:ext uri="{FF2B5EF4-FFF2-40B4-BE49-F238E27FC236}">
                <a16:creationId xmlns:a16="http://schemas.microsoft.com/office/drawing/2014/main" id="{82E301E8-0EB4-46A4-AE3C-7539B7C42A28}"/>
              </a:ext>
            </a:extLst>
          </p:cNvPr>
          <p:cNvGraphicFramePr/>
          <p:nvPr>
            <p:extLst>
              <p:ext uri="{D42A27DB-BD31-4B8C-83A1-F6EECF244321}">
                <p14:modId xmlns:p14="http://schemas.microsoft.com/office/powerpoint/2010/main" val="1565870735"/>
              </p:ext>
            </p:extLst>
          </p:nvPr>
        </p:nvGraphicFramePr>
        <p:xfrm>
          <a:off x="1010092" y="2598321"/>
          <a:ext cx="10473070" cy="38981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209303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C134504-7259-4201-9C1D-F673C6574AB3}"/>
              </a:ext>
            </a:extLst>
          </p:cNvPr>
          <p:cNvSpPr>
            <a:spLocks noGrp="1"/>
          </p:cNvSpPr>
          <p:nvPr>
            <p:ph type="body" sz="quarter" idx="10"/>
          </p:nvPr>
        </p:nvSpPr>
        <p:spPr/>
        <p:txBody>
          <a:bodyPr/>
          <a:lstStyle/>
          <a:p>
            <a:r>
              <a:rPr lang="ar-SA" dirty="0"/>
              <a:t>المبحث الثالث: أنواع الخطأ </a:t>
            </a:r>
            <a:endParaRPr lang="en-US" dirty="0"/>
          </a:p>
        </p:txBody>
      </p:sp>
      <p:sp>
        <p:nvSpPr>
          <p:cNvPr id="3" name="Text Placeholder 2">
            <a:extLst>
              <a:ext uri="{FF2B5EF4-FFF2-40B4-BE49-F238E27FC236}">
                <a16:creationId xmlns:a16="http://schemas.microsoft.com/office/drawing/2014/main" id="{C0BE288F-554D-4BA9-A206-C7B186C35016}"/>
              </a:ext>
            </a:extLst>
          </p:cNvPr>
          <p:cNvSpPr>
            <a:spLocks noGrp="1"/>
          </p:cNvSpPr>
          <p:nvPr>
            <p:ph type="body" sz="quarter" idx="11"/>
          </p:nvPr>
        </p:nvSpPr>
        <p:spPr>
          <a:xfrm>
            <a:off x="6741042" y="1535283"/>
            <a:ext cx="4954628" cy="617612"/>
          </a:xfrm>
        </p:spPr>
        <p:txBody>
          <a:bodyPr>
            <a:noAutofit/>
          </a:bodyPr>
          <a:lstStyle/>
          <a:p>
            <a:r>
              <a:rPr lang="ar-SA" dirty="0">
                <a:effectLst/>
                <a:ea typeface="Calibri" panose="020F0502020204030204" pitchFamily="34" charset="0"/>
              </a:rPr>
              <a:t>المطلب الثاني: الخطأ الجزائي والخطأ المدني</a:t>
            </a:r>
            <a:endParaRPr lang="en-US" dirty="0"/>
          </a:p>
        </p:txBody>
      </p:sp>
      <p:sp>
        <p:nvSpPr>
          <p:cNvPr id="5" name="Rectangle: Rounded Corners 4">
            <a:extLst>
              <a:ext uri="{FF2B5EF4-FFF2-40B4-BE49-F238E27FC236}">
                <a16:creationId xmlns:a16="http://schemas.microsoft.com/office/drawing/2014/main" id="{1AD002EE-C642-44D1-8FBC-3171BE805614}"/>
              </a:ext>
            </a:extLst>
          </p:cNvPr>
          <p:cNvSpPr/>
          <p:nvPr/>
        </p:nvSpPr>
        <p:spPr>
          <a:xfrm>
            <a:off x="1201480" y="2551813"/>
            <a:ext cx="10313582" cy="384654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لا شك أن الخطـأ الجزائي، هو خطأ (أو سلوك غيرمشروع) يؤدي إلى نتيجة ضارة ضرراً مادياً أو معنوياً، ويعاقب القانون مرتكبه بعقوبة جزائية، ويلزمه بالتعويض. بينما الخطأ المدني، فهو خطأ يسبب ضرراً للغير، يلزم مرتكبه قانوناً بالتعويض </a:t>
            </a:r>
          </a:p>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ويختلف الفقه في الموقف من الخطأين الجزائي والمدني، فمن قائل بالتفريق بينهما سنداً لاختلاف وظيفة كل من المسؤولية المدنية والجزائي وللمرونة التي يوفرها التمييز بينهما للعدالة.</a:t>
            </a:r>
          </a:p>
        </p:txBody>
      </p:sp>
    </p:spTree>
    <p:extLst>
      <p:ext uri="{BB962C8B-B14F-4D97-AF65-F5344CB8AC3E}">
        <p14:creationId xmlns:p14="http://schemas.microsoft.com/office/powerpoint/2010/main" val="23638848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C134504-7259-4201-9C1D-F673C6574AB3}"/>
              </a:ext>
            </a:extLst>
          </p:cNvPr>
          <p:cNvSpPr>
            <a:spLocks noGrp="1"/>
          </p:cNvSpPr>
          <p:nvPr>
            <p:ph type="body" sz="quarter" idx="10"/>
          </p:nvPr>
        </p:nvSpPr>
        <p:spPr/>
        <p:txBody>
          <a:bodyPr/>
          <a:lstStyle/>
          <a:p>
            <a:r>
              <a:rPr lang="ar-SA" dirty="0"/>
              <a:t>المبحث الثالث: أنواع الخطأ </a:t>
            </a:r>
            <a:endParaRPr lang="en-US" dirty="0"/>
          </a:p>
        </p:txBody>
      </p:sp>
      <p:sp>
        <p:nvSpPr>
          <p:cNvPr id="3" name="Text Placeholder 2">
            <a:extLst>
              <a:ext uri="{FF2B5EF4-FFF2-40B4-BE49-F238E27FC236}">
                <a16:creationId xmlns:a16="http://schemas.microsoft.com/office/drawing/2014/main" id="{C0BE288F-554D-4BA9-A206-C7B186C35016}"/>
              </a:ext>
            </a:extLst>
          </p:cNvPr>
          <p:cNvSpPr>
            <a:spLocks noGrp="1"/>
          </p:cNvSpPr>
          <p:nvPr>
            <p:ph type="body" sz="quarter" idx="11"/>
          </p:nvPr>
        </p:nvSpPr>
        <p:spPr>
          <a:xfrm>
            <a:off x="6741042" y="1535283"/>
            <a:ext cx="4954628" cy="617612"/>
          </a:xfrm>
        </p:spPr>
        <p:txBody>
          <a:bodyPr>
            <a:noAutofit/>
          </a:bodyPr>
          <a:lstStyle/>
          <a:p>
            <a:r>
              <a:rPr lang="ar-SA" dirty="0">
                <a:effectLst/>
                <a:ea typeface="Calibri" panose="020F0502020204030204" pitchFamily="34" charset="0"/>
              </a:rPr>
              <a:t>المطلب الثاني: الخطأ الجزائي والخطأ المدني</a:t>
            </a:r>
            <a:endParaRPr lang="en-US" dirty="0"/>
          </a:p>
        </p:txBody>
      </p:sp>
      <p:sp>
        <p:nvSpPr>
          <p:cNvPr id="5" name="Rectangle: Rounded Corners 4">
            <a:extLst>
              <a:ext uri="{FF2B5EF4-FFF2-40B4-BE49-F238E27FC236}">
                <a16:creationId xmlns:a16="http://schemas.microsoft.com/office/drawing/2014/main" id="{9D1FABF8-1EBE-4E72-8577-013FDF959998}"/>
              </a:ext>
            </a:extLst>
          </p:cNvPr>
          <p:cNvSpPr/>
          <p:nvPr/>
        </p:nvSpPr>
        <p:spPr>
          <a:xfrm>
            <a:off x="1201480" y="2551813"/>
            <a:ext cx="10313582" cy="384654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ويشترك الخطأ الجزائي مع الخطأ المدني في جوانب عدة، فيقوم الخطآن، مبدئياً، على الإخلال بواجب الحيطة والحذر، ومعيارة سلوك "الرجل المعتاد". ويولد الخطأ المدني مسؤولية مدنية فقط، بينما يولد الخطأ الجزائي غالباً مسؤولية مدنية أيضاً إلى جانب مسؤولية الجزائية. وتؤدي المسؤولية، سواء الجزائية أم المدنية، وظيفة واحدة، تتمثل بالرد على خطأ يسبب ضرراً اجتماعياً أو فردياً. ولكنهما يختلفان من عدة جوانب أخرى، فنص القانون الأفعال المكونة للخطأ الجزائي حصرياً عملاً بمبدأ شرعية الجرائم والعقوبات، بينما يتعذر حصر وتحديد الأفعال المكونة للخطأ المدني بنص قانوني.</a:t>
            </a:r>
          </a:p>
        </p:txBody>
      </p:sp>
    </p:spTree>
    <p:extLst>
      <p:ext uri="{BB962C8B-B14F-4D97-AF65-F5344CB8AC3E}">
        <p14:creationId xmlns:p14="http://schemas.microsoft.com/office/powerpoint/2010/main" val="106728695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1B54289-BB83-418F-A097-5C3B4AFFCC50}"/>
              </a:ext>
            </a:extLst>
          </p:cNvPr>
          <p:cNvSpPr>
            <a:spLocks noGrp="1"/>
          </p:cNvSpPr>
          <p:nvPr>
            <p:ph type="body" sz="quarter" idx="10"/>
          </p:nvPr>
        </p:nvSpPr>
        <p:spPr/>
        <p:txBody>
          <a:bodyPr>
            <a:normAutofit/>
          </a:bodyPr>
          <a:lstStyle/>
          <a:p>
            <a:r>
              <a:rPr lang="ar-SY" b="1" dirty="0">
                <a:effectLst/>
                <a:latin typeface="Calibri" panose="020F0502020204030204" pitchFamily="34" charset="0"/>
                <a:ea typeface="Times New Roman" panose="02020603050405020304" pitchFamily="18" charset="0"/>
                <a:cs typeface="Arial" panose="020B0604020202020204" pitchFamily="34" charset="0"/>
              </a:rPr>
              <a:t>الركن المعنوي في الجريمة 2 (الخطأ)</a:t>
            </a:r>
            <a:r>
              <a:rPr lang="ar-SY" b="1" dirty="0">
                <a:effectLst/>
                <a:ea typeface="Times New Roman" panose="02020603050405020304" pitchFamily="18" charset="0"/>
                <a:cs typeface="Calibri" panose="020F0502020204030204" pitchFamily="34" charset="0"/>
              </a:rPr>
              <a:t> </a:t>
            </a:r>
            <a:endParaRPr lang="ar-SY" b="1" dirty="0">
              <a:solidFill>
                <a:schemeClr val="tx1">
                  <a:lumMod val="85000"/>
                  <a:lumOff val="15000"/>
                </a:schemeClr>
              </a:solidFill>
            </a:endParaRPr>
          </a:p>
        </p:txBody>
      </p:sp>
      <p:sp>
        <p:nvSpPr>
          <p:cNvPr id="3" name="Text Placeholder 2">
            <a:extLst>
              <a:ext uri="{FF2B5EF4-FFF2-40B4-BE49-F238E27FC236}">
                <a16:creationId xmlns:a16="http://schemas.microsoft.com/office/drawing/2014/main" id="{6D9AA3A9-1319-48D3-B75D-FC8964E0F266}"/>
              </a:ext>
            </a:extLst>
          </p:cNvPr>
          <p:cNvSpPr>
            <a:spLocks noGrp="1"/>
          </p:cNvSpPr>
          <p:nvPr>
            <p:ph type="body" sz="quarter" idx="11"/>
          </p:nvPr>
        </p:nvSpPr>
        <p:spPr/>
        <p:txBody>
          <a:bodyPr/>
          <a:lstStyle/>
          <a:p>
            <a:r>
              <a:rPr lang="ar-SY" dirty="0"/>
              <a:t>14</a:t>
            </a:r>
          </a:p>
        </p:txBody>
      </p:sp>
    </p:spTree>
    <p:extLst>
      <p:ext uri="{BB962C8B-B14F-4D97-AF65-F5344CB8AC3E}">
        <p14:creationId xmlns:p14="http://schemas.microsoft.com/office/powerpoint/2010/main" val="255375985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06E63E2-BBD4-4E21-9C53-8DD2C2A38D46}"/>
              </a:ext>
            </a:extLst>
          </p:cNvPr>
          <p:cNvSpPr>
            <a:spLocks noGrp="1"/>
          </p:cNvSpPr>
          <p:nvPr>
            <p:ph type="body" sz="quarter" idx="10"/>
          </p:nvPr>
        </p:nvSpPr>
        <p:spPr/>
        <p:txBody>
          <a:bodyPr/>
          <a:lstStyle/>
          <a:p>
            <a:r>
              <a:rPr lang="ar-SA" dirty="0"/>
              <a:t>المبحث الثالث: أنواع الخطأ </a:t>
            </a:r>
            <a:endParaRPr lang="en-US" dirty="0"/>
          </a:p>
        </p:txBody>
      </p:sp>
      <p:sp>
        <p:nvSpPr>
          <p:cNvPr id="3" name="Text Placeholder 2">
            <a:extLst>
              <a:ext uri="{FF2B5EF4-FFF2-40B4-BE49-F238E27FC236}">
                <a16:creationId xmlns:a16="http://schemas.microsoft.com/office/drawing/2014/main" id="{C02F893C-CB3F-444E-98BD-ED227EF0CC14}"/>
              </a:ext>
            </a:extLst>
          </p:cNvPr>
          <p:cNvSpPr>
            <a:spLocks noGrp="1"/>
          </p:cNvSpPr>
          <p:nvPr>
            <p:ph type="body" sz="quarter" idx="11"/>
          </p:nvPr>
        </p:nvSpPr>
        <p:spPr>
          <a:xfrm>
            <a:off x="6836735" y="1535283"/>
            <a:ext cx="4858935" cy="617612"/>
          </a:xfrm>
        </p:spPr>
        <p:txBody>
          <a:bodyPr>
            <a:noAutofit/>
          </a:bodyPr>
          <a:lstStyle/>
          <a:p>
            <a:r>
              <a:rPr lang="ar-SA" dirty="0">
                <a:effectLst/>
                <a:ea typeface="Calibri" panose="020F0502020204030204" pitchFamily="34" charset="0"/>
              </a:rPr>
              <a:t>المطلب الثالث: الخطأ الفني والخطأ العادي </a:t>
            </a:r>
            <a:endParaRPr lang="en-US" dirty="0"/>
          </a:p>
        </p:txBody>
      </p:sp>
      <p:sp>
        <p:nvSpPr>
          <p:cNvPr id="5" name="Rectangle: Rounded Corners 4">
            <a:extLst>
              <a:ext uri="{FF2B5EF4-FFF2-40B4-BE49-F238E27FC236}">
                <a16:creationId xmlns:a16="http://schemas.microsoft.com/office/drawing/2014/main" id="{08DDF07F-AC40-4DBD-A008-EA39F98D85C0}"/>
              </a:ext>
            </a:extLst>
          </p:cNvPr>
          <p:cNvSpPr/>
          <p:nvPr/>
        </p:nvSpPr>
        <p:spPr>
          <a:xfrm>
            <a:off x="1201480" y="2551813"/>
            <a:ext cx="10313582" cy="384654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Low" rtl="1">
              <a:lnSpc>
                <a:spcPct val="150000"/>
              </a:lnSpc>
            </a:pP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يميز الفقهاء بين الخطأ الفني والخطأ العادي:</a:t>
            </a:r>
          </a:p>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فالخطأ العادي وهو الخطأ العام الذي يرجع إلى مخالفة واجب الحيطة والحذر في الأمور المتعلقة بجميع الناس ومن بينهم أهل الفن. أما الخطأ الفني، فهو الذي يرتكبه أهل الفن ممن يزاولون مهنة من المهن، كالأطباء أو حرفة من الحرف، كالنجارين ويتحدد الخطأ الفني بالرجوع إلى القواعد العلمية والفنية المتعلقة بهذه المهن. </a:t>
            </a:r>
          </a:p>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وتتكون عناصر هذا الخطأ الفني من مخالفة واجب الحيطة والحذر الذي تفرضه الأصول الفنية.</a:t>
            </a:r>
          </a:p>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ويدخل في هذا العنصر تطبيق الأصول الفنية تطبيقاً غير صحيح. كما يدخل فيها الجهل بالقواعد الفنية، أو سوء التقدير في أمور يتوجب على صاحب الفن العلم بها أو حسن تقديرها.</a:t>
            </a:r>
          </a:p>
        </p:txBody>
      </p:sp>
    </p:spTree>
    <p:extLst>
      <p:ext uri="{BB962C8B-B14F-4D97-AF65-F5344CB8AC3E}">
        <p14:creationId xmlns:p14="http://schemas.microsoft.com/office/powerpoint/2010/main" val="112119320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EDDC24C-B834-41ED-8696-220EA51897A0}"/>
              </a:ext>
            </a:extLst>
          </p:cNvPr>
          <p:cNvSpPr>
            <a:spLocks noGrp="1"/>
          </p:cNvSpPr>
          <p:nvPr>
            <p:ph type="body" sz="quarter" idx="10"/>
          </p:nvPr>
        </p:nvSpPr>
        <p:spPr/>
        <p:txBody>
          <a:bodyPr/>
          <a:lstStyle/>
          <a:p>
            <a:r>
              <a:rPr lang="ar-SA" dirty="0"/>
              <a:t>المبحث الثالث: أنواع الخطأ </a:t>
            </a:r>
            <a:endParaRPr lang="en-US" dirty="0"/>
          </a:p>
        </p:txBody>
      </p:sp>
      <p:sp>
        <p:nvSpPr>
          <p:cNvPr id="3" name="Text Placeholder 2">
            <a:extLst>
              <a:ext uri="{FF2B5EF4-FFF2-40B4-BE49-F238E27FC236}">
                <a16:creationId xmlns:a16="http://schemas.microsoft.com/office/drawing/2014/main" id="{28BD1B03-E26D-435E-858D-A086F41012EF}"/>
              </a:ext>
            </a:extLst>
          </p:cNvPr>
          <p:cNvSpPr>
            <a:spLocks noGrp="1"/>
          </p:cNvSpPr>
          <p:nvPr>
            <p:ph type="body" sz="quarter" idx="11"/>
          </p:nvPr>
        </p:nvSpPr>
        <p:spPr>
          <a:xfrm>
            <a:off x="6741042" y="1535283"/>
            <a:ext cx="4954628" cy="617612"/>
          </a:xfrm>
        </p:spPr>
        <p:txBody>
          <a:bodyPr>
            <a:noAutofit/>
          </a:bodyPr>
          <a:lstStyle/>
          <a:p>
            <a:r>
              <a:rPr lang="ar-SA" dirty="0">
                <a:effectLst/>
                <a:ea typeface="Calibri" panose="020F0502020204030204" pitchFamily="34" charset="0"/>
              </a:rPr>
              <a:t>المطلب الرابع: الخطأ اليسير والخطأ الجسيم </a:t>
            </a:r>
            <a:endParaRPr lang="en-US" dirty="0"/>
          </a:p>
        </p:txBody>
      </p:sp>
      <p:sp>
        <p:nvSpPr>
          <p:cNvPr id="5" name="Rectangle: Rounded Corners 4">
            <a:extLst>
              <a:ext uri="{FF2B5EF4-FFF2-40B4-BE49-F238E27FC236}">
                <a16:creationId xmlns:a16="http://schemas.microsoft.com/office/drawing/2014/main" id="{015CEB94-7A5B-4BFC-9346-6CA75C8F4ECC}"/>
              </a:ext>
            </a:extLst>
          </p:cNvPr>
          <p:cNvSpPr/>
          <p:nvPr/>
        </p:nvSpPr>
        <p:spPr>
          <a:xfrm>
            <a:off x="1201480" y="2551813"/>
            <a:ext cx="10313582" cy="384654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طرح الفقهاء التمييز بين الخطأ اليسير والخطأ الجسيم في مجال الخطأ الفني. فالخطأ اليسير هو الخطأ القليل الأهمية بالنظر إلى الضرر وإلى حالة المدعى عليه وظروفه. أما الخطأ الجسيم فهو الخطأ الذي يؤدي إلى ضرر كبير، ويتجاوز الحد المألوف، فيبتعد فيه الفاعل عن سلوك الرجل المعتاد ابتعاداً كبيراً، بحيث يتجاوز مستوى الأخطاء المعتادة في مثل حالته وظروفه.</a:t>
            </a:r>
          </a:p>
        </p:txBody>
      </p:sp>
    </p:spTree>
    <p:extLst>
      <p:ext uri="{BB962C8B-B14F-4D97-AF65-F5344CB8AC3E}">
        <p14:creationId xmlns:p14="http://schemas.microsoft.com/office/powerpoint/2010/main" val="426942345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1A0CD3-E674-4327-B652-F1823CF1BDFA}"/>
              </a:ext>
            </a:extLst>
          </p:cNvPr>
          <p:cNvSpPr>
            <a:spLocks noGrp="1"/>
          </p:cNvSpPr>
          <p:nvPr>
            <p:ph type="body" sz="quarter" idx="10"/>
          </p:nvPr>
        </p:nvSpPr>
        <p:spPr/>
        <p:txBody>
          <a:bodyPr>
            <a:normAutofit/>
          </a:bodyPr>
          <a:lstStyle/>
          <a:p>
            <a:r>
              <a:rPr lang="ar-SY" dirty="0">
                <a:effectLst/>
                <a:ea typeface="Times New Roman" panose="02020603050405020304" pitchFamily="18" charset="0"/>
              </a:rPr>
              <a:t>المبحث الرابع: الركن المعنوي في المخالفات </a:t>
            </a:r>
            <a:endParaRPr lang="en-US" dirty="0"/>
          </a:p>
        </p:txBody>
      </p:sp>
      <p:sp>
        <p:nvSpPr>
          <p:cNvPr id="5" name="Rectangle: Rounded Corners 4">
            <a:extLst>
              <a:ext uri="{FF2B5EF4-FFF2-40B4-BE49-F238E27FC236}">
                <a16:creationId xmlns:a16="http://schemas.microsoft.com/office/drawing/2014/main" id="{8E6A5F5D-CB7D-4E73-AD80-A89B01363906}"/>
              </a:ext>
            </a:extLst>
          </p:cNvPr>
          <p:cNvSpPr/>
          <p:nvPr/>
        </p:nvSpPr>
        <p:spPr>
          <a:xfrm>
            <a:off x="1254642" y="2169040"/>
            <a:ext cx="10313582" cy="410416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ثار خلاف في الفقه والقضاء حول مدى تطلب الركن المعنوي في المخالفات، فذهب رأي إلى أن القاعدة في المخالفات وما سمي في الفقه الفرنسي المخالفات المجنحة هي عدم لزوم الركن المعنوي.</a:t>
            </a:r>
          </a:p>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إلا إذا نص القانون صراحة على وجوب توافر القصد أو الخطأ، أي بمعنى آخر أن المخالفات هي "جرائم مادية بحتة".</a:t>
            </a:r>
          </a:p>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ذهبت غالبية الفقه إلى أن المخالفات مثلها مثل الجنايات والجنح، تتطلب وجود الركن المعنوي إلى جانب الركن المادي عملاً بالمبدأ العام المسلم به وهو (لا جريمة من دون ركن معنوي).</a:t>
            </a:r>
          </a:p>
        </p:txBody>
      </p:sp>
    </p:spTree>
    <p:extLst>
      <p:ext uri="{BB962C8B-B14F-4D97-AF65-F5344CB8AC3E}">
        <p14:creationId xmlns:p14="http://schemas.microsoft.com/office/powerpoint/2010/main" val="43857342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3A118BE-0FF3-4084-9750-35838F88921E}"/>
              </a:ext>
            </a:extLst>
          </p:cNvPr>
          <p:cNvSpPr>
            <a:spLocks noGrp="1"/>
          </p:cNvSpPr>
          <p:nvPr>
            <p:ph sz="quarter" idx="12"/>
          </p:nvPr>
        </p:nvSpPr>
        <p:spPr>
          <a:xfrm>
            <a:off x="1679944" y="1840295"/>
            <a:ext cx="9555567" cy="4294691"/>
          </a:xfrm>
        </p:spPr>
        <p:txBody>
          <a:bodyPr vert="horz" lIns="91440" tIns="45720" rIns="91440" bIns="45720" rtlCol="0" anchor="t">
            <a:noAutofit/>
          </a:bodyPr>
          <a:lstStyle/>
          <a:p>
            <a:pPr algn="r" rtl="1"/>
            <a:r>
              <a:rPr lang="ar-SY" sz="2400" b="1" dirty="0">
                <a:latin typeface="Arial" panose="020B0604020202020204" pitchFamily="34" charset="0"/>
                <a:cs typeface="Arial" panose="020B0604020202020204" pitchFamily="34" charset="0"/>
              </a:rPr>
              <a:t>درسنا في هذا الفصل و بإيجاز ما يلي:</a:t>
            </a:r>
          </a:p>
          <a:p>
            <a:pPr marL="342900" indent="-342900" algn="just" defTabSz="457200" rtl="1">
              <a:lnSpc>
                <a:spcPct val="200000"/>
              </a:lnSpc>
              <a:spcBef>
                <a:spcPct val="20000"/>
              </a:spcBef>
              <a:spcAft>
                <a:spcPts val="600"/>
              </a:spcAft>
              <a:buClr>
                <a:schemeClr val="accent1"/>
              </a:buClr>
              <a:buSzPct val="92000"/>
              <a:buFont typeface="Wingdings" panose="05000000000000000000" pitchFamily="2" charset="2"/>
              <a:buChar char="ü"/>
            </a:pPr>
            <a:r>
              <a:rPr lang="ar-SY" sz="2400" dirty="0">
                <a:solidFill>
                  <a:schemeClr val="accent6">
                    <a:lumMod val="50000"/>
                  </a:schemeClr>
                </a:solidFill>
                <a:latin typeface="Arial" panose="020B0604020202020204" pitchFamily="34" charset="0"/>
                <a:cs typeface="Arial" panose="020B0604020202020204" pitchFamily="34" charset="0"/>
              </a:rPr>
              <a:t>عناصر الخطأ </a:t>
            </a:r>
          </a:p>
          <a:p>
            <a:pPr marL="342900" indent="-342900" algn="just" defTabSz="457200" rtl="1">
              <a:lnSpc>
                <a:spcPct val="200000"/>
              </a:lnSpc>
              <a:spcBef>
                <a:spcPct val="20000"/>
              </a:spcBef>
              <a:spcAft>
                <a:spcPts val="600"/>
              </a:spcAft>
              <a:buClr>
                <a:schemeClr val="accent1"/>
              </a:buClr>
              <a:buSzPct val="92000"/>
              <a:buFont typeface="Wingdings" panose="05000000000000000000" pitchFamily="2" charset="2"/>
              <a:buChar char="ü"/>
            </a:pPr>
            <a:r>
              <a:rPr lang="ar-SY" sz="2400" dirty="0">
                <a:solidFill>
                  <a:schemeClr val="accent6">
                    <a:lumMod val="50000"/>
                  </a:schemeClr>
                </a:solidFill>
                <a:latin typeface="Arial" panose="020B0604020202020204" pitchFamily="34" charset="0"/>
                <a:cs typeface="Arial" panose="020B0604020202020204" pitchFamily="34" charset="0"/>
              </a:rPr>
              <a:t>صور الخطأ</a:t>
            </a:r>
          </a:p>
          <a:p>
            <a:pPr marL="342900" indent="-342900" algn="just" defTabSz="457200" rtl="1">
              <a:lnSpc>
                <a:spcPct val="200000"/>
              </a:lnSpc>
              <a:spcBef>
                <a:spcPct val="20000"/>
              </a:spcBef>
              <a:spcAft>
                <a:spcPts val="600"/>
              </a:spcAft>
              <a:buClr>
                <a:schemeClr val="accent1"/>
              </a:buClr>
              <a:buSzPct val="92000"/>
              <a:buFont typeface="Wingdings" panose="05000000000000000000" pitchFamily="2" charset="2"/>
              <a:buChar char="ü"/>
            </a:pPr>
            <a:r>
              <a:rPr lang="ar-SY" sz="2400" dirty="0">
                <a:solidFill>
                  <a:schemeClr val="accent6">
                    <a:lumMod val="50000"/>
                  </a:schemeClr>
                </a:solidFill>
                <a:latin typeface="Arial" panose="020B0604020202020204" pitchFamily="34" charset="0"/>
                <a:cs typeface="Arial" panose="020B0604020202020204" pitchFamily="34" charset="0"/>
              </a:rPr>
              <a:t>أنواع الخطأ</a:t>
            </a:r>
          </a:p>
          <a:p>
            <a:pPr marL="342900" indent="-342900" algn="just" defTabSz="457200" rtl="1">
              <a:lnSpc>
                <a:spcPct val="200000"/>
              </a:lnSpc>
              <a:spcBef>
                <a:spcPct val="20000"/>
              </a:spcBef>
              <a:spcAft>
                <a:spcPts val="600"/>
              </a:spcAft>
              <a:buClr>
                <a:schemeClr val="accent1"/>
              </a:buClr>
              <a:buSzPct val="92000"/>
              <a:buFont typeface="Wingdings" panose="05000000000000000000" pitchFamily="2" charset="2"/>
              <a:buChar char="ü"/>
            </a:pPr>
            <a:r>
              <a:rPr lang="ar-SY" sz="2400" dirty="0">
                <a:solidFill>
                  <a:schemeClr val="accent6">
                    <a:lumMod val="50000"/>
                  </a:schemeClr>
                </a:solidFill>
                <a:latin typeface="Arial" panose="020B0604020202020204" pitchFamily="34" charset="0"/>
                <a:cs typeface="Arial" panose="020B0604020202020204" pitchFamily="34" charset="0"/>
              </a:rPr>
              <a:t>الركن المعنوي في المخالفات</a:t>
            </a:r>
            <a:endParaRPr lang="en-US" sz="2400" dirty="0">
              <a:solidFill>
                <a:schemeClr val="accent6">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088870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1A2131A-6AE3-49EB-A592-195A0E51A9CD}"/>
              </a:ext>
            </a:extLst>
          </p:cNvPr>
          <p:cNvSpPr>
            <a:spLocks noGrp="1"/>
          </p:cNvSpPr>
          <p:nvPr>
            <p:ph type="body" sz="quarter" idx="10"/>
          </p:nvPr>
        </p:nvSpPr>
        <p:spPr>
          <a:xfrm>
            <a:off x="767556" y="2536454"/>
            <a:ext cx="10656888" cy="3726123"/>
          </a:xfrm>
        </p:spPr>
        <p:txBody>
          <a:bodyPr>
            <a:normAutofit/>
          </a:bodyPr>
          <a:lstStyle/>
          <a:p>
            <a:pPr marL="36900" marR="0" indent="-342900" algn="just" rtl="1">
              <a:lnSpc>
                <a:spcPct val="200000"/>
              </a:lnSpc>
              <a:spcBef>
                <a:spcPts val="0"/>
              </a:spcBef>
              <a:spcAft>
                <a:spcPts val="0"/>
              </a:spcAft>
              <a:buFont typeface="Wingdings" panose="05000000000000000000" pitchFamily="2" charset="2"/>
              <a:buChar char="v"/>
            </a:pPr>
            <a:r>
              <a:rPr lang="ar-SY" b="1" dirty="0">
                <a:effectLst/>
                <a:latin typeface="Arial" panose="020B0604020202020204" pitchFamily="34" charset="0"/>
                <a:ea typeface="Times New Roman" panose="02020603050405020304" pitchFamily="18" charset="0"/>
                <a:cs typeface="Arial" panose="020B0604020202020204" pitchFamily="34" charset="0"/>
              </a:rPr>
              <a:t>المبحث الأول:</a:t>
            </a:r>
            <a:r>
              <a:rPr lang="ar-SY" dirty="0">
                <a:effectLst/>
                <a:latin typeface="Arial" panose="020B0604020202020204" pitchFamily="34" charset="0"/>
                <a:ea typeface="Times New Roman" panose="02020603050405020304" pitchFamily="18" charset="0"/>
                <a:cs typeface="Arial" panose="020B0604020202020204" pitchFamily="34" charset="0"/>
              </a:rPr>
              <a:t>  عناصر الخطأ </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36900" marR="0" indent="-342900" algn="just" rtl="1">
              <a:lnSpc>
                <a:spcPct val="200000"/>
              </a:lnSpc>
              <a:spcBef>
                <a:spcPts val="0"/>
              </a:spcBef>
              <a:spcAft>
                <a:spcPts val="0"/>
              </a:spcAft>
              <a:buFont typeface="Arial" panose="020B0604020202020204" pitchFamily="34" charset="0"/>
              <a:buChar char="•"/>
            </a:pPr>
            <a:r>
              <a:rPr lang="ar-SY" b="1" dirty="0">
                <a:effectLst/>
                <a:latin typeface="Arial" panose="020B0604020202020204" pitchFamily="34" charset="0"/>
                <a:ea typeface="Times New Roman" panose="02020603050405020304" pitchFamily="18" charset="0"/>
                <a:cs typeface="Arial" panose="020B0604020202020204" pitchFamily="34" charset="0"/>
              </a:rPr>
              <a:t>المطلب الأول:</a:t>
            </a:r>
            <a:r>
              <a:rPr lang="ar-SY" dirty="0">
                <a:effectLst/>
                <a:latin typeface="Arial" panose="020B0604020202020204" pitchFamily="34" charset="0"/>
                <a:ea typeface="Times New Roman" panose="02020603050405020304" pitchFamily="18" charset="0"/>
                <a:cs typeface="Arial" panose="020B0604020202020204" pitchFamily="34" charset="0"/>
              </a:rPr>
              <a:t> الإخلال بواجب الحيطة والحذر</a:t>
            </a:r>
            <a:r>
              <a:rPr lang="ar-SY" dirty="0">
                <a:effectLst/>
                <a:latin typeface="Arial" panose="020B0604020202020204" pitchFamily="34" charset="0"/>
                <a:ea typeface="Calibri" panose="020F0502020204030204" pitchFamily="34" charset="0"/>
                <a:cs typeface="Arial" panose="020B0604020202020204" pitchFamily="34" charset="0"/>
              </a:rPr>
              <a:t> </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36900" marR="0" indent="-342900" algn="just" rtl="1">
              <a:lnSpc>
                <a:spcPct val="200000"/>
              </a:lnSpc>
              <a:spcBef>
                <a:spcPts val="0"/>
              </a:spcBef>
              <a:spcAft>
                <a:spcPts val="0"/>
              </a:spcAft>
              <a:buFont typeface="Arial" panose="020B0604020202020204" pitchFamily="34" charset="0"/>
              <a:buChar char="•"/>
            </a:pPr>
            <a:r>
              <a:rPr lang="ar-SY" b="1" dirty="0">
                <a:effectLst/>
                <a:latin typeface="Arial" panose="020B0604020202020204" pitchFamily="34" charset="0"/>
                <a:ea typeface="Times New Roman" panose="02020603050405020304" pitchFamily="18" charset="0"/>
                <a:cs typeface="Arial" panose="020B0604020202020204" pitchFamily="34" charset="0"/>
              </a:rPr>
              <a:t>المطلب الثاني:</a:t>
            </a:r>
            <a:r>
              <a:rPr lang="ar-SY" dirty="0">
                <a:effectLst/>
                <a:latin typeface="Arial" panose="020B0604020202020204" pitchFamily="34" charset="0"/>
                <a:ea typeface="Times New Roman" panose="02020603050405020304" pitchFamily="18" charset="0"/>
                <a:cs typeface="Arial" panose="020B0604020202020204" pitchFamily="34" charset="0"/>
              </a:rPr>
              <a:t> العلاقة الذهنية والنفسية بين الفاعل والنتيجة</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36900" marR="0" indent="-342900" algn="just" rtl="1">
              <a:lnSpc>
                <a:spcPct val="200000"/>
              </a:lnSpc>
              <a:spcBef>
                <a:spcPts val="0"/>
              </a:spcBef>
              <a:spcAft>
                <a:spcPts val="0"/>
              </a:spcAft>
              <a:buFont typeface="Wingdings" panose="05000000000000000000" pitchFamily="2" charset="2"/>
              <a:buChar char="v"/>
            </a:pPr>
            <a:r>
              <a:rPr lang="ar-SY" b="1" dirty="0">
                <a:effectLst/>
                <a:latin typeface="Arial" panose="020B0604020202020204" pitchFamily="34" charset="0"/>
                <a:ea typeface="Times New Roman" panose="02020603050405020304" pitchFamily="18" charset="0"/>
                <a:cs typeface="Arial" panose="020B0604020202020204" pitchFamily="34" charset="0"/>
              </a:rPr>
              <a:t>المبحث الثاني:</a:t>
            </a:r>
            <a:r>
              <a:rPr lang="ar-SY" dirty="0">
                <a:effectLst/>
                <a:latin typeface="Arial" panose="020B0604020202020204" pitchFamily="34" charset="0"/>
                <a:ea typeface="Times New Roman" panose="02020603050405020304" pitchFamily="18" charset="0"/>
                <a:cs typeface="Arial" panose="020B0604020202020204" pitchFamily="34" charset="0"/>
              </a:rPr>
              <a:t> صور الخطأ </a:t>
            </a:r>
            <a:endParaRPr lang="en-US"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442695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1A2131A-6AE3-49EB-A592-195A0E51A9CD}"/>
              </a:ext>
            </a:extLst>
          </p:cNvPr>
          <p:cNvSpPr>
            <a:spLocks noGrp="1"/>
          </p:cNvSpPr>
          <p:nvPr>
            <p:ph type="body" sz="quarter" idx="10"/>
          </p:nvPr>
        </p:nvSpPr>
        <p:spPr>
          <a:xfrm>
            <a:off x="767556" y="2785731"/>
            <a:ext cx="10656888" cy="3530009"/>
          </a:xfrm>
        </p:spPr>
        <p:txBody>
          <a:bodyPr>
            <a:normAutofit/>
          </a:bodyPr>
          <a:lstStyle/>
          <a:p>
            <a:pPr marL="36900" marR="0" indent="-342900" algn="just" rtl="1">
              <a:lnSpc>
                <a:spcPct val="150000"/>
              </a:lnSpc>
              <a:spcBef>
                <a:spcPts val="0"/>
              </a:spcBef>
              <a:spcAft>
                <a:spcPts val="0"/>
              </a:spcAft>
              <a:buFont typeface="Arial" panose="020B0604020202020204" pitchFamily="34" charset="0"/>
              <a:buChar char="•"/>
            </a:pPr>
            <a:r>
              <a:rPr lang="ar-SY" b="1" dirty="0">
                <a:effectLst/>
                <a:latin typeface="Arial" panose="020B0604020202020204" pitchFamily="34" charset="0"/>
                <a:ea typeface="Times New Roman" panose="02020603050405020304" pitchFamily="18" charset="0"/>
                <a:cs typeface="Arial" panose="020B0604020202020204" pitchFamily="34" charset="0"/>
              </a:rPr>
              <a:t>المطلب الأول:</a:t>
            </a:r>
            <a:r>
              <a:rPr lang="ar-SY" dirty="0">
                <a:effectLst/>
                <a:latin typeface="Arial" panose="020B0604020202020204" pitchFamily="34" charset="0"/>
                <a:ea typeface="Times New Roman" panose="02020603050405020304" pitchFamily="18" charset="0"/>
                <a:cs typeface="Arial" panose="020B0604020202020204" pitchFamily="34" charset="0"/>
              </a:rPr>
              <a:t> الإهمال</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36900" marR="0" indent="-342900" algn="just" rtl="1">
              <a:lnSpc>
                <a:spcPct val="150000"/>
              </a:lnSpc>
              <a:spcBef>
                <a:spcPts val="0"/>
              </a:spcBef>
              <a:spcAft>
                <a:spcPts val="0"/>
              </a:spcAft>
              <a:buFont typeface="Arial" panose="020B0604020202020204" pitchFamily="34" charset="0"/>
              <a:buChar char="•"/>
            </a:pPr>
            <a:r>
              <a:rPr lang="ar-SY" b="1" dirty="0">
                <a:effectLst/>
                <a:latin typeface="Arial" panose="020B0604020202020204" pitchFamily="34" charset="0"/>
                <a:ea typeface="Times New Roman" panose="02020603050405020304" pitchFamily="18" charset="0"/>
                <a:cs typeface="Arial" panose="020B0604020202020204" pitchFamily="34" charset="0"/>
              </a:rPr>
              <a:t>المطلب الثاني:</a:t>
            </a:r>
            <a:r>
              <a:rPr lang="ar-SY" dirty="0">
                <a:effectLst/>
                <a:latin typeface="Arial" panose="020B0604020202020204" pitchFamily="34" charset="0"/>
                <a:ea typeface="Times New Roman" panose="02020603050405020304" pitchFamily="18" charset="0"/>
                <a:cs typeface="Arial" panose="020B0604020202020204" pitchFamily="34" charset="0"/>
              </a:rPr>
              <a:t> قلة الاحتراز</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36900" marR="0" indent="-342900" algn="just" rtl="1">
              <a:lnSpc>
                <a:spcPct val="150000"/>
              </a:lnSpc>
              <a:spcBef>
                <a:spcPts val="0"/>
              </a:spcBef>
              <a:spcAft>
                <a:spcPts val="0"/>
              </a:spcAft>
              <a:buFont typeface="Arial" panose="020B0604020202020204" pitchFamily="34" charset="0"/>
              <a:buChar char="•"/>
            </a:pPr>
            <a:r>
              <a:rPr lang="ar-SY" b="1" dirty="0">
                <a:effectLst/>
                <a:latin typeface="Arial" panose="020B0604020202020204" pitchFamily="34" charset="0"/>
                <a:ea typeface="Times New Roman" panose="02020603050405020304" pitchFamily="18" charset="0"/>
                <a:cs typeface="Arial" panose="020B0604020202020204" pitchFamily="34" charset="0"/>
              </a:rPr>
              <a:t>المطلب الثالث:</a:t>
            </a:r>
            <a:r>
              <a:rPr lang="ar-SY" dirty="0">
                <a:effectLst/>
                <a:latin typeface="Arial" panose="020B0604020202020204" pitchFamily="34" charset="0"/>
                <a:ea typeface="Times New Roman" panose="02020603050405020304" pitchFamily="18" charset="0"/>
                <a:cs typeface="Arial" panose="020B0604020202020204" pitchFamily="34" charset="0"/>
              </a:rPr>
              <a:t> عدم مراعاة الشرائع والأنظمة</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36900" marR="0" indent="-342900" algn="just" rtl="1">
              <a:lnSpc>
                <a:spcPct val="150000"/>
              </a:lnSpc>
              <a:spcBef>
                <a:spcPts val="0"/>
              </a:spcBef>
              <a:spcAft>
                <a:spcPts val="0"/>
              </a:spcAft>
              <a:buFont typeface="Arial" panose="020B0604020202020204" pitchFamily="34" charset="0"/>
              <a:buChar char="•"/>
            </a:pPr>
            <a:r>
              <a:rPr lang="ar-SY" b="1" dirty="0">
                <a:effectLst/>
                <a:latin typeface="Arial" panose="020B0604020202020204" pitchFamily="34" charset="0"/>
                <a:ea typeface="Times New Roman" panose="02020603050405020304" pitchFamily="18" charset="0"/>
                <a:cs typeface="Arial" panose="020B0604020202020204" pitchFamily="34" charset="0"/>
              </a:rPr>
              <a:t>المطلب الرابع:</a:t>
            </a:r>
            <a:r>
              <a:rPr lang="ar-SY" dirty="0">
                <a:effectLst/>
                <a:latin typeface="Arial" panose="020B0604020202020204" pitchFamily="34" charset="0"/>
                <a:ea typeface="Times New Roman" panose="02020603050405020304" pitchFamily="18" charset="0"/>
                <a:cs typeface="Arial" panose="020B0604020202020204" pitchFamily="34" charset="0"/>
              </a:rPr>
              <a:t> الجريمة المتعدية القصد صورة من صور الخطأ</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36900" marR="0" indent="-342900" algn="just" rtl="1">
              <a:lnSpc>
                <a:spcPct val="150000"/>
              </a:lnSpc>
              <a:spcBef>
                <a:spcPts val="0"/>
              </a:spcBef>
              <a:spcAft>
                <a:spcPts val="0"/>
              </a:spcAft>
              <a:buFont typeface="Arial" panose="020B0604020202020204" pitchFamily="34" charset="0"/>
              <a:buChar char="•"/>
            </a:pPr>
            <a:r>
              <a:rPr lang="ar-SY" b="1" dirty="0">
                <a:effectLst/>
                <a:latin typeface="Arial" panose="020B0604020202020204" pitchFamily="34" charset="0"/>
                <a:ea typeface="Times New Roman" panose="02020603050405020304" pitchFamily="18" charset="0"/>
                <a:cs typeface="Arial" panose="020B0604020202020204" pitchFamily="34" charset="0"/>
              </a:rPr>
              <a:t>المطلب الخامس:</a:t>
            </a:r>
            <a:r>
              <a:rPr lang="ar-SY" dirty="0">
                <a:effectLst/>
                <a:latin typeface="Arial" panose="020B0604020202020204" pitchFamily="34" charset="0"/>
                <a:ea typeface="Times New Roman" panose="02020603050405020304" pitchFamily="18" charset="0"/>
                <a:cs typeface="Arial" panose="020B0604020202020204" pitchFamily="34" charset="0"/>
              </a:rPr>
              <a:t> مساهمة المجني عليه في الخطأ</a:t>
            </a:r>
            <a:endParaRPr lang="en-US"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5663393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1A2131A-6AE3-49EB-A592-195A0E51A9CD}"/>
              </a:ext>
            </a:extLst>
          </p:cNvPr>
          <p:cNvSpPr>
            <a:spLocks noGrp="1"/>
          </p:cNvSpPr>
          <p:nvPr>
            <p:ph type="body" sz="quarter" idx="10"/>
          </p:nvPr>
        </p:nvSpPr>
        <p:spPr>
          <a:xfrm>
            <a:off x="675684" y="2600250"/>
            <a:ext cx="10656888" cy="3789918"/>
          </a:xfrm>
        </p:spPr>
        <p:txBody>
          <a:bodyPr>
            <a:normAutofit/>
          </a:bodyPr>
          <a:lstStyle/>
          <a:p>
            <a:pPr marL="36900" marR="0" indent="-342900" algn="just" rtl="1">
              <a:lnSpc>
                <a:spcPct val="150000"/>
              </a:lnSpc>
              <a:spcBef>
                <a:spcPts val="0"/>
              </a:spcBef>
              <a:spcAft>
                <a:spcPts val="0"/>
              </a:spcAft>
              <a:buFont typeface="Wingdings" panose="05000000000000000000" pitchFamily="2" charset="2"/>
              <a:buChar char="v"/>
            </a:pPr>
            <a:r>
              <a:rPr lang="ar-SY" b="1" dirty="0">
                <a:effectLst/>
                <a:latin typeface="Arial" panose="020B0604020202020204" pitchFamily="34" charset="0"/>
                <a:ea typeface="Times New Roman" panose="02020603050405020304" pitchFamily="18" charset="0"/>
                <a:cs typeface="Arial" panose="020B0604020202020204" pitchFamily="34" charset="0"/>
              </a:rPr>
              <a:t>المبحث الثالث:</a:t>
            </a:r>
            <a:r>
              <a:rPr lang="ar-SY" dirty="0">
                <a:effectLst/>
                <a:latin typeface="Arial" panose="020B0604020202020204" pitchFamily="34" charset="0"/>
                <a:ea typeface="Times New Roman" panose="02020603050405020304" pitchFamily="18" charset="0"/>
                <a:cs typeface="Arial" panose="020B0604020202020204" pitchFamily="34" charset="0"/>
              </a:rPr>
              <a:t> أنواع الخطأ</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36900" marR="0" indent="-342900" algn="just" rtl="1">
              <a:lnSpc>
                <a:spcPct val="150000"/>
              </a:lnSpc>
              <a:spcBef>
                <a:spcPts val="0"/>
              </a:spcBef>
              <a:spcAft>
                <a:spcPts val="0"/>
              </a:spcAft>
              <a:buFont typeface="Arial" panose="020B0604020202020204" pitchFamily="34" charset="0"/>
              <a:buChar char="•"/>
            </a:pPr>
            <a:r>
              <a:rPr lang="ar-SY" b="1" dirty="0">
                <a:effectLst/>
                <a:latin typeface="Arial" panose="020B0604020202020204" pitchFamily="34" charset="0"/>
                <a:ea typeface="Times New Roman" panose="02020603050405020304" pitchFamily="18" charset="0"/>
                <a:cs typeface="Arial" panose="020B0604020202020204" pitchFamily="34" charset="0"/>
              </a:rPr>
              <a:t>المطلب الأول :</a:t>
            </a:r>
            <a:r>
              <a:rPr lang="ar-SY" dirty="0">
                <a:effectLst/>
                <a:latin typeface="Arial" panose="020B0604020202020204" pitchFamily="34" charset="0"/>
                <a:ea typeface="Times New Roman" panose="02020603050405020304" pitchFamily="18" charset="0"/>
                <a:cs typeface="Arial" panose="020B0604020202020204" pitchFamily="34" charset="0"/>
              </a:rPr>
              <a:t> الخطأ الواعي والخطأ غير الواعي </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36900" marR="0" indent="-342900" algn="just" rtl="1">
              <a:lnSpc>
                <a:spcPct val="150000"/>
              </a:lnSpc>
              <a:spcBef>
                <a:spcPts val="0"/>
              </a:spcBef>
              <a:spcAft>
                <a:spcPts val="0"/>
              </a:spcAft>
              <a:buFont typeface="Arial" panose="020B0604020202020204" pitchFamily="34" charset="0"/>
              <a:buChar char="•"/>
            </a:pPr>
            <a:r>
              <a:rPr lang="ar-SY" b="1" dirty="0">
                <a:effectLst/>
                <a:latin typeface="Arial" panose="020B0604020202020204" pitchFamily="34" charset="0"/>
                <a:ea typeface="Times New Roman" panose="02020603050405020304" pitchFamily="18" charset="0"/>
                <a:cs typeface="Arial" panose="020B0604020202020204" pitchFamily="34" charset="0"/>
              </a:rPr>
              <a:t>المطلب الثاني:</a:t>
            </a:r>
            <a:r>
              <a:rPr lang="ar-SY" dirty="0">
                <a:effectLst/>
                <a:latin typeface="Arial" panose="020B0604020202020204" pitchFamily="34" charset="0"/>
                <a:ea typeface="Times New Roman" panose="02020603050405020304" pitchFamily="18" charset="0"/>
                <a:cs typeface="Arial" panose="020B0604020202020204" pitchFamily="34" charset="0"/>
              </a:rPr>
              <a:t> الخطأ المدني والخطأ الجزائي</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36900" marR="0" indent="-342900" algn="just" rtl="1">
              <a:lnSpc>
                <a:spcPct val="150000"/>
              </a:lnSpc>
              <a:spcBef>
                <a:spcPts val="0"/>
              </a:spcBef>
              <a:spcAft>
                <a:spcPts val="0"/>
              </a:spcAft>
              <a:buFont typeface="Arial" panose="020B0604020202020204" pitchFamily="34" charset="0"/>
              <a:buChar char="•"/>
            </a:pPr>
            <a:r>
              <a:rPr lang="ar-SY" b="1" dirty="0">
                <a:effectLst/>
                <a:latin typeface="Arial" panose="020B0604020202020204" pitchFamily="34" charset="0"/>
                <a:ea typeface="Times New Roman" panose="02020603050405020304" pitchFamily="18" charset="0"/>
                <a:cs typeface="Arial" panose="020B0604020202020204" pitchFamily="34" charset="0"/>
              </a:rPr>
              <a:t>المطلب الثالث:</a:t>
            </a:r>
            <a:r>
              <a:rPr lang="ar-SY" dirty="0">
                <a:effectLst/>
                <a:latin typeface="Arial" panose="020B0604020202020204" pitchFamily="34" charset="0"/>
                <a:ea typeface="Times New Roman" panose="02020603050405020304" pitchFamily="18" charset="0"/>
                <a:cs typeface="Arial" panose="020B0604020202020204" pitchFamily="34" charset="0"/>
              </a:rPr>
              <a:t> الخطأ الفني والخطأ العادي</a:t>
            </a:r>
            <a:r>
              <a:rPr lang="ar-SY" dirty="0">
                <a:effectLst/>
                <a:latin typeface="Arial" panose="020B0604020202020204" pitchFamily="34" charset="0"/>
                <a:ea typeface="Calibri" panose="020F0502020204030204" pitchFamily="34" charset="0"/>
                <a:cs typeface="Arial" panose="020B0604020202020204" pitchFamily="34" charset="0"/>
              </a:rPr>
              <a:t> </a:t>
            </a:r>
            <a:r>
              <a:rPr lang="ar-SY" dirty="0">
                <a:effectLst/>
                <a:latin typeface="Arial" panose="020B0604020202020204" pitchFamily="34" charset="0"/>
                <a:ea typeface="Times New Roman" panose="02020603050405020304" pitchFamily="18" charset="0"/>
                <a:cs typeface="Arial" panose="020B0604020202020204" pitchFamily="34" charset="0"/>
              </a:rPr>
              <a:t> </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36900" marR="0" indent="-342900" algn="just" rtl="1">
              <a:lnSpc>
                <a:spcPct val="150000"/>
              </a:lnSpc>
              <a:spcBef>
                <a:spcPts val="0"/>
              </a:spcBef>
              <a:spcAft>
                <a:spcPts val="0"/>
              </a:spcAft>
              <a:buFont typeface="Arial" panose="020B0604020202020204" pitchFamily="34" charset="0"/>
              <a:buChar char="•"/>
            </a:pPr>
            <a:r>
              <a:rPr lang="ar-SY" b="1" dirty="0">
                <a:effectLst/>
                <a:latin typeface="Arial" panose="020B0604020202020204" pitchFamily="34" charset="0"/>
                <a:ea typeface="Times New Roman" panose="02020603050405020304" pitchFamily="18" charset="0"/>
                <a:cs typeface="Arial" panose="020B0604020202020204" pitchFamily="34" charset="0"/>
              </a:rPr>
              <a:t>المطلب الرابع:</a:t>
            </a:r>
            <a:r>
              <a:rPr lang="ar-SY" dirty="0">
                <a:effectLst/>
                <a:latin typeface="Arial" panose="020B0604020202020204" pitchFamily="34" charset="0"/>
                <a:ea typeface="Times New Roman" panose="02020603050405020304" pitchFamily="18" charset="0"/>
                <a:cs typeface="Arial" panose="020B0604020202020204" pitchFamily="34" charset="0"/>
              </a:rPr>
              <a:t> الخطأ اليسير والخطأ الجسيم</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36900" marR="0" indent="-342900" algn="just" rtl="1">
              <a:lnSpc>
                <a:spcPct val="150000"/>
              </a:lnSpc>
              <a:spcBef>
                <a:spcPts val="0"/>
              </a:spcBef>
              <a:spcAft>
                <a:spcPts val="0"/>
              </a:spcAft>
              <a:buFont typeface="Wingdings" panose="05000000000000000000" pitchFamily="2" charset="2"/>
              <a:buChar char="v"/>
            </a:pPr>
            <a:r>
              <a:rPr lang="ar-SY" b="1" dirty="0">
                <a:effectLst/>
                <a:latin typeface="Arial" panose="020B0604020202020204" pitchFamily="34" charset="0"/>
                <a:ea typeface="Times New Roman" panose="02020603050405020304" pitchFamily="18" charset="0"/>
                <a:cs typeface="Arial" panose="020B0604020202020204" pitchFamily="34" charset="0"/>
              </a:rPr>
              <a:t>المبحث الرابع:</a:t>
            </a:r>
            <a:r>
              <a:rPr lang="ar-SY" dirty="0">
                <a:effectLst/>
                <a:latin typeface="Arial" panose="020B0604020202020204" pitchFamily="34" charset="0"/>
                <a:ea typeface="Times New Roman" panose="02020603050405020304" pitchFamily="18" charset="0"/>
                <a:cs typeface="Arial" panose="020B0604020202020204" pitchFamily="34" charset="0"/>
              </a:rPr>
              <a:t> الركن المعنوي في المخالفات</a:t>
            </a:r>
            <a:endParaRPr lang="en-US"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9484817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99E5A9A-770D-41A5-8731-5C1BF977AFD4}"/>
              </a:ext>
            </a:extLst>
          </p:cNvPr>
          <p:cNvSpPr>
            <a:spLocks noGrp="1"/>
          </p:cNvSpPr>
          <p:nvPr>
            <p:ph type="body" sz="quarter" idx="10"/>
          </p:nvPr>
        </p:nvSpPr>
        <p:spPr/>
        <p:txBody>
          <a:bodyPr>
            <a:normAutofit/>
          </a:bodyPr>
          <a:lstStyle/>
          <a:p>
            <a:pPr>
              <a:lnSpc>
                <a:spcPct val="100000"/>
              </a:lnSpc>
            </a:pPr>
            <a:r>
              <a:rPr lang="ar-SY" dirty="0">
                <a:effectLst/>
                <a:ea typeface="Times New Roman" panose="02020603050405020304" pitchFamily="18" charset="0"/>
              </a:rPr>
              <a:t>المبحث الأول: عناصر الخطأ </a:t>
            </a:r>
            <a:endParaRPr lang="en-US" dirty="0"/>
          </a:p>
        </p:txBody>
      </p:sp>
      <p:sp>
        <p:nvSpPr>
          <p:cNvPr id="4" name="Rectangle: Rounded Corners 3">
            <a:extLst>
              <a:ext uri="{FF2B5EF4-FFF2-40B4-BE49-F238E27FC236}">
                <a16:creationId xmlns:a16="http://schemas.microsoft.com/office/drawing/2014/main" id="{F0533570-E260-4D77-BB18-7E2D83A24A3E}"/>
              </a:ext>
            </a:extLst>
          </p:cNvPr>
          <p:cNvSpPr/>
          <p:nvPr/>
        </p:nvSpPr>
        <p:spPr>
          <a:xfrm>
            <a:off x="1212112" y="1850065"/>
            <a:ext cx="10015870" cy="457200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الخطأ هو الصورة الثانية للركن المعنوي في الجريمة. وتقضي القواعد  العامة بأن  الإنسان حر في سلوكه اليومي شرط الالتزام بحدود القانون وعدم الإضرار بالآخرين تحت طائلة قامت مسؤولية مرتكبه، لأن الرجل العادي يجب أن يكون حذراً ويقظاً، في سلوكه المعتاد، بالقدر الكافي لتجنب إلحاق الضرر بالغير.</a:t>
            </a:r>
          </a:p>
          <a:p>
            <a:pPr algn="justLow" rtl="1">
              <a:lnSpc>
                <a:spcPct val="150000"/>
              </a:lnSpc>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وقد نظم المشرع السوري الخطأ في المادة 189 من قانون العقوبات، التي جاء فيها "يكون الخطأ إذا نجم الفعل الضار عن الإهمال أو قلة الاحتراز أو عدم مراعاة الشرائع والأنظمة". والمادة 190 منه، والتي جاء فيها: "تكون الجريمة غير مقصودة سواء لم يتوقع الفاعل نتيجة فعله أو عدم فعله المخطئين، وكان في استطاعته أو من واجبه أن يتوقعها، وسواء توقعها فحسب أن بإمكانه اجتنابها".</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8296866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lstStyle/>
          <a:p>
            <a:pPr>
              <a:lnSpc>
                <a:spcPct val="100000"/>
              </a:lnSpc>
            </a:pPr>
            <a:r>
              <a:rPr lang="ar-SY" sz="2800" dirty="0">
                <a:effectLst/>
                <a:ea typeface="Times New Roman" panose="02020603050405020304" pitchFamily="18" charset="0"/>
              </a:rPr>
              <a:t>المبحث الأول:عناصر الخطأ </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6677247" y="1535283"/>
            <a:ext cx="5337545" cy="617612"/>
          </a:xfrm>
        </p:spPr>
        <p:txBody>
          <a:bodyPr>
            <a:noAutofit/>
          </a:bodyPr>
          <a:lstStyle/>
          <a:p>
            <a:r>
              <a:rPr lang="ar-SA" dirty="0">
                <a:effectLst/>
                <a:ea typeface="Calibri" panose="020F0502020204030204" pitchFamily="34" charset="0"/>
              </a:rPr>
              <a:t>المطلب الأول: الإخلال بواجب الحيطة والحذر </a:t>
            </a:r>
            <a:endParaRPr lang="en-US" dirty="0"/>
          </a:p>
        </p:txBody>
      </p:sp>
      <p:sp>
        <p:nvSpPr>
          <p:cNvPr id="4" name="Content Placeholder 3">
            <a:extLst>
              <a:ext uri="{FF2B5EF4-FFF2-40B4-BE49-F238E27FC236}">
                <a16:creationId xmlns:a16="http://schemas.microsoft.com/office/drawing/2014/main" id="{03FD3FF8-801A-4ECE-BB7A-D5CB15BD1281}"/>
              </a:ext>
            </a:extLst>
          </p:cNvPr>
          <p:cNvSpPr>
            <a:spLocks noGrp="1"/>
          </p:cNvSpPr>
          <p:nvPr>
            <p:ph sz="quarter" idx="12"/>
          </p:nvPr>
        </p:nvSpPr>
        <p:spPr>
          <a:xfrm>
            <a:off x="283027" y="2385664"/>
            <a:ext cx="11366667" cy="4336108"/>
          </a:xfrm>
        </p:spPr>
        <p:txBody>
          <a:bodyPr>
            <a:normAutofit/>
          </a:bodyPr>
          <a:lstStyle/>
          <a:p>
            <a:pPr marL="0" marR="0" rtl="1">
              <a:lnSpc>
                <a:spcPct val="115000"/>
              </a:lnSpc>
              <a:spcBef>
                <a:spcPts val="0"/>
              </a:spcBef>
              <a:spcAft>
                <a:spcPts val="1000"/>
              </a:spcAft>
            </a:pPr>
            <a:r>
              <a:rPr lang="ar-SY" sz="2200" dirty="0">
                <a:effectLst/>
                <a:latin typeface="Arial" panose="020B0604020202020204" pitchFamily="34" charset="0"/>
                <a:ea typeface="Times New Roman" panose="02020603050405020304" pitchFamily="18" charset="0"/>
                <a:cs typeface="Arial" panose="020B0604020202020204" pitchFamily="34" charset="0"/>
              </a:rPr>
              <a:t>لا شك أن الحيطة والحذر يعد واجباً عاماً على كل إنسان في سلوكه اليومي، ليتجنب الإضرار بالآخرين. </a:t>
            </a:r>
            <a:endParaRPr lang="en-US" sz="2200" dirty="0">
              <a:effectLst/>
              <a:latin typeface="Arial" panose="020B0604020202020204" pitchFamily="34" charset="0"/>
              <a:ea typeface="Calibri" panose="020F0502020204030204" pitchFamily="34" charset="0"/>
              <a:cs typeface="Arial" panose="020B0604020202020204" pitchFamily="34" charset="0"/>
            </a:endParaRPr>
          </a:p>
          <a:p>
            <a:pPr marL="0" marR="0" rtl="1">
              <a:lnSpc>
                <a:spcPct val="115000"/>
              </a:lnSpc>
              <a:spcBef>
                <a:spcPts val="0"/>
              </a:spcBef>
              <a:spcAft>
                <a:spcPts val="1000"/>
              </a:spcAft>
            </a:pPr>
            <a:endParaRPr lang="ar-SY" sz="2200" b="1" dirty="0">
              <a:effectLst/>
              <a:latin typeface="Arial" panose="020B0604020202020204" pitchFamily="34" charset="0"/>
              <a:ea typeface="Times New Roman" panose="02020603050405020304" pitchFamily="18" charset="0"/>
              <a:cs typeface="Arial" panose="020B0604020202020204" pitchFamily="34" charset="0"/>
            </a:endParaRPr>
          </a:p>
          <a:p>
            <a:pPr marL="0" marR="0" rtl="1">
              <a:lnSpc>
                <a:spcPct val="115000"/>
              </a:lnSpc>
              <a:spcBef>
                <a:spcPts val="0"/>
              </a:spcBef>
              <a:spcAft>
                <a:spcPts val="1000"/>
              </a:spcAft>
            </a:pPr>
            <a:r>
              <a:rPr lang="ar-SY" sz="2200" b="1" dirty="0">
                <a:effectLst/>
                <a:latin typeface="Arial" panose="020B0604020202020204" pitchFamily="34" charset="0"/>
                <a:ea typeface="Times New Roman" panose="02020603050405020304" pitchFamily="18" charset="0"/>
                <a:cs typeface="Arial" panose="020B0604020202020204" pitchFamily="34" charset="0"/>
              </a:rPr>
              <a:t>المعيار الشخصي</a:t>
            </a:r>
            <a:r>
              <a:rPr lang="ar-SY" sz="2200" dirty="0">
                <a:effectLst/>
                <a:latin typeface="Arial" panose="020B0604020202020204" pitchFamily="34" charset="0"/>
                <a:ea typeface="Times New Roman" panose="02020603050405020304" pitchFamily="18" charset="0"/>
                <a:cs typeface="Arial" panose="020B0604020202020204" pitchFamily="34" charset="0"/>
              </a:rPr>
              <a:t>: قوامه الفاعل نفسه في سلوكه المعتاد. فإذا كان الفاعل معتاداً على أن يتصرف بأسلوب معين، في مثل الظروف الشخصية والخارجية التي وقعت فيها النتيجة الإجرامية، وتصرف بأسلوب أقل حيطة وحذراً مما اعتاد عليه، عدّ مخالفاً لواجب الحيطة والحذر. أما إذا طابق حذره تصرفه الذي اعتاد عليه، فلا يعد مخالفاً لواجب الحيطة والحذر.</a:t>
            </a:r>
            <a:endParaRPr lang="en-US" sz="2200" dirty="0">
              <a:effectLst/>
              <a:latin typeface="Arial" panose="020B0604020202020204" pitchFamily="34" charset="0"/>
              <a:ea typeface="Calibri" panose="020F0502020204030204" pitchFamily="34" charset="0"/>
              <a:cs typeface="Arial" panose="020B0604020202020204" pitchFamily="34" charset="0"/>
            </a:endParaRPr>
          </a:p>
          <a:p>
            <a:pPr marL="0" marR="0" rtl="1">
              <a:lnSpc>
                <a:spcPct val="115000"/>
              </a:lnSpc>
              <a:spcBef>
                <a:spcPts val="0"/>
              </a:spcBef>
              <a:spcAft>
                <a:spcPts val="1000"/>
              </a:spcAft>
            </a:pPr>
            <a:r>
              <a:rPr lang="ar-SY" sz="2200" b="1" dirty="0">
                <a:effectLst/>
                <a:latin typeface="Arial" panose="020B0604020202020204" pitchFamily="34" charset="0"/>
                <a:ea typeface="Times New Roman" panose="02020603050405020304" pitchFamily="18" charset="0"/>
                <a:cs typeface="Arial" panose="020B0604020202020204" pitchFamily="34" charset="0"/>
              </a:rPr>
              <a:t>أما المعيار الموضوعي:</a:t>
            </a:r>
            <a:r>
              <a:rPr lang="ar-SY" sz="2200" dirty="0">
                <a:effectLst/>
                <a:latin typeface="Arial" panose="020B0604020202020204" pitchFamily="34" charset="0"/>
                <a:ea typeface="Times New Roman" panose="02020603050405020304" pitchFamily="18" charset="0"/>
                <a:cs typeface="Arial" panose="020B0604020202020204" pitchFamily="34" charset="0"/>
              </a:rPr>
              <a:t> فقوامه شخص مجرد، يطلق عليه "الشخص المعتاد". وينظر على أساسه إلى ماكان يفعله شخص معتاد وُجد في نفس الظروف الخارجية التي وجد فيها الجاني. فإذا تبين أنه كان يسلك مسلك الجاني، فالجاني لم يخالف واجب الحيطة والحذر، أما إذا تبين أنه يسلك مسلكاً آخر، فالجاني أخل بواجب الحيطة والحذر. </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8A65ACA5-0DB3-4116-B19B-BF72DABF9DBD}"/>
              </a:ext>
            </a:extLst>
          </p:cNvPr>
          <p:cNvSpPr/>
          <p:nvPr/>
        </p:nvSpPr>
        <p:spPr>
          <a:xfrm>
            <a:off x="7096579" y="2848119"/>
            <a:ext cx="4199860" cy="48378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algn="r" rtl="1">
              <a:lnSpc>
                <a:spcPct val="150000"/>
              </a:lnSpc>
              <a:spcBef>
                <a:spcPts val="0"/>
              </a:spcBef>
              <a:spcAft>
                <a:spcPts val="1000"/>
              </a:spcAft>
            </a:pP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ظهر معياران: شخصي وموضوعي</a:t>
            </a:r>
            <a:endParaRPr lang="en-US" sz="22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7632473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BE63A68-DE72-44E5-B846-0A06A3A9FC8B}"/>
              </a:ext>
            </a:extLst>
          </p:cNvPr>
          <p:cNvSpPr>
            <a:spLocks noGrp="1"/>
          </p:cNvSpPr>
          <p:nvPr>
            <p:ph type="body" sz="quarter" idx="10"/>
          </p:nvPr>
        </p:nvSpPr>
        <p:spPr/>
        <p:txBody>
          <a:bodyPr/>
          <a:lstStyle/>
          <a:p>
            <a:r>
              <a:rPr lang="ar-SY" sz="2800" dirty="0">
                <a:effectLst/>
                <a:ea typeface="Times New Roman" panose="02020603050405020304" pitchFamily="18" charset="0"/>
              </a:rPr>
              <a:t>المبحث الأول:عناصر الخطأ </a:t>
            </a:r>
            <a:endParaRPr lang="en-US" dirty="0"/>
          </a:p>
        </p:txBody>
      </p:sp>
      <p:sp>
        <p:nvSpPr>
          <p:cNvPr id="3" name="Text Placeholder 2">
            <a:extLst>
              <a:ext uri="{FF2B5EF4-FFF2-40B4-BE49-F238E27FC236}">
                <a16:creationId xmlns:a16="http://schemas.microsoft.com/office/drawing/2014/main" id="{FC03A945-ADDC-4325-9024-D60FBBCE00E1}"/>
              </a:ext>
            </a:extLst>
          </p:cNvPr>
          <p:cNvSpPr>
            <a:spLocks noGrp="1"/>
          </p:cNvSpPr>
          <p:nvPr>
            <p:ph type="body" sz="quarter" idx="11"/>
          </p:nvPr>
        </p:nvSpPr>
        <p:spPr>
          <a:xfrm>
            <a:off x="6698509" y="1545916"/>
            <a:ext cx="5440326" cy="617612"/>
          </a:xfrm>
        </p:spPr>
        <p:txBody>
          <a:bodyPr>
            <a:noAutofit/>
          </a:bodyPr>
          <a:lstStyle/>
          <a:p>
            <a:pPr>
              <a:lnSpc>
                <a:spcPct val="100000"/>
              </a:lnSpc>
            </a:pPr>
            <a:r>
              <a:rPr lang="ar-SA" dirty="0">
                <a:effectLst/>
                <a:ea typeface="Calibri" panose="020F0502020204030204" pitchFamily="34" charset="0"/>
              </a:rPr>
              <a:t>المطلب الثاني: العلاقة الذهنية والنفسية بين الفاعل والنتيجة</a:t>
            </a:r>
            <a:endParaRPr lang="en-US" dirty="0"/>
          </a:p>
        </p:txBody>
      </p:sp>
      <p:sp>
        <p:nvSpPr>
          <p:cNvPr id="4" name="Content Placeholder 3">
            <a:extLst>
              <a:ext uri="{FF2B5EF4-FFF2-40B4-BE49-F238E27FC236}">
                <a16:creationId xmlns:a16="http://schemas.microsoft.com/office/drawing/2014/main" id="{B96C676B-C58A-49E9-820D-48500E5B4F14}"/>
              </a:ext>
            </a:extLst>
          </p:cNvPr>
          <p:cNvSpPr>
            <a:spLocks noGrp="1"/>
          </p:cNvSpPr>
          <p:nvPr>
            <p:ph sz="quarter" idx="12"/>
          </p:nvPr>
        </p:nvSpPr>
        <p:spPr>
          <a:xfrm>
            <a:off x="283027" y="2385664"/>
            <a:ext cx="11366667" cy="4110832"/>
          </a:xfrm>
        </p:spPr>
        <p:txBody>
          <a:bodyPr>
            <a:normAutofit/>
          </a:bodyPr>
          <a:lstStyle/>
          <a:p>
            <a:pPr marL="0" marR="0" rtl="1">
              <a:lnSpc>
                <a:spcPct val="115000"/>
              </a:lnSpc>
              <a:spcBef>
                <a:spcPts val="0"/>
              </a:spcBef>
              <a:spcAft>
                <a:spcPts val="1000"/>
              </a:spcAft>
            </a:pPr>
            <a:r>
              <a:rPr lang="ar-SY" sz="2200" dirty="0">
                <a:effectLst/>
                <a:latin typeface="Arial" panose="020B0604020202020204" pitchFamily="34" charset="0"/>
                <a:ea typeface="Times New Roman" panose="02020603050405020304" pitchFamily="18" charset="0"/>
                <a:cs typeface="Arial" panose="020B0604020202020204" pitchFamily="34" charset="0"/>
              </a:rPr>
              <a:t>وهذه العلاقة تظهر في صورتين: </a:t>
            </a:r>
            <a:endParaRPr lang="en-US" sz="2200" dirty="0">
              <a:effectLst/>
              <a:latin typeface="Arial" panose="020B0604020202020204" pitchFamily="34" charset="0"/>
              <a:ea typeface="Calibri" panose="020F0502020204030204" pitchFamily="34" charset="0"/>
              <a:cs typeface="Arial" panose="020B0604020202020204" pitchFamily="34" charset="0"/>
            </a:endParaRPr>
          </a:p>
          <a:p>
            <a:pPr marL="0" marR="0" rtl="1">
              <a:lnSpc>
                <a:spcPct val="150000"/>
              </a:lnSpc>
              <a:spcBef>
                <a:spcPts val="0"/>
              </a:spcBef>
              <a:spcAft>
                <a:spcPts val="1000"/>
              </a:spcAft>
            </a:pPr>
            <a:endParaRPr lang="ar-SY" sz="2200" dirty="0">
              <a:effectLst/>
              <a:latin typeface="Arial" panose="020B0604020202020204" pitchFamily="34" charset="0"/>
              <a:ea typeface="Times New Roman" panose="02020603050405020304" pitchFamily="18" charset="0"/>
              <a:cs typeface="Arial" panose="020B0604020202020204" pitchFamily="34" charset="0"/>
            </a:endParaRPr>
          </a:p>
          <a:p>
            <a:pPr marL="0" marR="0" rtl="1">
              <a:lnSpc>
                <a:spcPct val="150000"/>
              </a:lnSpc>
              <a:spcBef>
                <a:spcPts val="0"/>
              </a:spcBef>
              <a:spcAft>
                <a:spcPts val="1000"/>
              </a:spcAft>
            </a:pPr>
            <a:r>
              <a:rPr lang="ar-SY" sz="2200" dirty="0">
                <a:effectLst/>
                <a:latin typeface="Arial" panose="020B0604020202020204" pitchFamily="34" charset="0"/>
                <a:ea typeface="Times New Roman" panose="02020603050405020304" pitchFamily="18" charset="0"/>
                <a:cs typeface="Arial" panose="020B0604020202020204" pitchFamily="34" charset="0"/>
              </a:rPr>
              <a:t>ومحتوى العلاقة الذهنية والنفسية فيها هو عدم توقع النتيجة، مع وجود واجب توقعها، وإمكانية توقعها، والحيلولة دون حدوثها. وتتكون هذه العلاقة الذهنية والنفسية بين مرتكب الفعل والنتيجة الجرمية من العناصر الآتية:</a:t>
            </a:r>
            <a:endParaRPr lang="en-US" sz="22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rtl="1">
              <a:lnSpc>
                <a:spcPct val="150000"/>
              </a:lnSpc>
              <a:spcBef>
                <a:spcPts val="0"/>
              </a:spcBef>
              <a:spcAft>
                <a:spcPts val="0"/>
              </a:spcAft>
              <a:buFont typeface="+mj-lt"/>
              <a:buAutoNum type="arabicPeriod"/>
            </a:pPr>
            <a:r>
              <a:rPr lang="ar-SY" sz="2200" dirty="0">
                <a:effectLst/>
                <a:latin typeface="Arial" panose="020B0604020202020204" pitchFamily="34" charset="0"/>
                <a:ea typeface="Times New Roman" panose="02020603050405020304" pitchFamily="18" charset="0"/>
                <a:cs typeface="Arial" panose="020B0604020202020204" pitchFamily="34" charset="0"/>
              </a:rPr>
              <a:t>عدم توقع الجاني النتيجة الجرمية، أي عدم العلم بها.</a:t>
            </a:r>
            <a:endParaRPr lang="en-US" sz="2200" dirty="0">
              <a:effectLst/>
              <a:latin typeface="Arial" panose="020B0604020202020204" pitchFamily="34" charset="0"/>
              <a:ea typeface="Calibri" panose="020F0502020204030204" pitchFamily="34" charset="0"/>
              <a:cs typeface="Arial" panose="020B0604020202020204" pitchFamily="34" charset="0"/>
            </a:endParaRPr>
          </a:p>
          <a:p>
            <a:pPr marL="0" marR="0" rtl="1">
              <a:lnSpc>
                <a:spcPct val="115000"/>
              </a:lnSpc>
              <a:spcBef>
                <a:spcPts val="0"/>
              </a:spcBef>
              <a:spcAft>
                <a:spcPts val="1000"/>
              </a:spcAft>
            </a:pPr>
            <a:r>
              <a:rPr lang="ar-SY" sz="2200" dirty="0">
                <a:effectLst/>
                <a:latin typeface="Arial" panose="020B0604020202020204" pitchFamily="34" charset="0"/>
                <a:ea typeface="Times New Roman" panose="02020603050405020304" pitchFamily="18" charset="0"/>
                <a:cs typeface="Arial" panose="020B0604020202020204" pitchFamily="34" charset="0"/>
              </a:rPr>
              <a:t>استطاعة التوقع، أو من واجبه، توقع النتيجة للعمل على تجنب وقوعها، "فلا تكليف بمستحيل" عملاً بالقواعد العامة. فإذا كانت النتيجة ناجمة عن عوامل شاذة وغير مألوفة، وكان من المستحيل على الفاعل أن يتوقعها، فإنه لا يسأل عنها.</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4BF15A84-8E57-44A9-AAB6-88A1636485B7}"/>
              </a:ext>
            </a:extLst>
          </p:cNvPr>
          <p:cNvSpPr/>
          <p:nvPr/>
        </p:nvSpPr>
        <p:spPr>
          <a:xfrm>
            <a:off x="7266701" y="2965082"/>
            <a:ext cx="4199860" cy="48378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algn="r" rtl="1">
              <a:lnSpc>
                <a:spcPct val="150000"/>
              </a:lnSpc>
              <a:spcBef>
                <a:spcPts val="0"/>
              </a:spcBef>
              <a:spcAft>
                <a:spcPts val="1000"/>
              </a:spcAft>
            </a:pP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أولاً - الصورة الأولى : الخطأ غير الواعي</a:t>
            </a:r>
          </a:p>
        </p:txBody>
      </p:sp>
    </p:spTree>
    <p:extLst>
      <p:ext uri="{BB962C8B-B14F-4D97-AF65-F5344CB8AC3E}">
        <p14:creationId xmlns:p14="http://schemas.microsoft.com/office/powerpoint/2010/main" val="39452564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BE63A68-DE72-44E5-B846-0A06A3A9FC8B}"/>
              </a:ext>
            </a:extLst>
          </p:cNvPr>
          <p:cNvSpPr>
            <a:spLocks noGrp="1"/>
          </p:cNvSpPr>
          <p:nvPr>
            <p:ph type="body" sz="quarter" idx="10"/>
          </p:nvPr>
        </p:nvSpPr>
        <p:spPr/>
        <p:txBody>
          <a:bodyPr/>
          <a:lstStyle/>
          <a:p>
            <a:r>
              <a:rPr lang="ar-SY" sz="2800" dirty="0">
                <a:effectLst/>
                <a:ea typeface="Times New Roman" panose="02020603050405020304" pitchFamily="18" charset="0"/>
              </a:rPr>
              <a:t>المبحث الأول:عناصر الخطأ </a:t>
            </a:r>
            <a:endParaRPr lang="en-US" dirty="0"/>
          </a:p>
        </p:txBody>
      </p:sp>
      <p:sp>
        <p:nvSpPr>
          <p:cNvPr id="3" name="Text Placeholder 2">
            <a:extLst>
              <a:ext uri="{FF2B5EF4-FFF2-40B4-BE49-F238E27FC236}">
                <a16:creationId xmlns:a16="http://schemas.microsoft.com/office/drawing/2014/main" id="{FC03A945-ADDC-4325-9024-D60FBBCE00E1}"/>
              </a:ext>
            </a:extLst>
          </p:cNvPr>
          <p:cNvSpPr>
            <a:spLocks noGrp="1"/>
          </p:cNvSpPr>
          <p:nvPr>
            <p:ph type="body" sz="quarter" idx="11"/>
          </p:nvPr>
        </p:nvSpPr>
        <p:spPr>
          <a:xfrm>
            <a:off x="6698509" y="1545916"/>
            <a:ext cx="5440326" cy="617612"/>
          </a:xfrm>
        </p:spPr>
        <p:txBody>
          <a:bodyPr>
            <a:noAutofit/>
          </a:bodyPr>
          <a:lstStyle/>
          <a:p>
            <a:pPr>
              <a:lnSpc>
                <a:spcPct val="100000"/>
              </a:lnSpc>
            </a:pPr>
            <a:r>
              <a:rPr lang="ar-SA" dirty="0">
                <a:effectLst/>
                <a:ea typeface="Calibri" panose="020F0502020204030204" pitchFamily="34" charset="0"/>
              </a:rPr>
              <a:t>المطلب الثاني: العلاقة الذهنية والنفسية بين الفاعل والنتيجة</a:t>
            </a:r>
            <a:endParaRPr lang="en-US" dirty="0"/>
          </a:p>
        </p:txBody>
      </p:sp>
      <p:sp>
        <p:nvSpPr>
          <p:cNvPr id="4" name="Content Placeholder 3">
            <a:extLst>
              <a:ext uri="{FF2B5EF4-FFF2-40B4-BE49-F238E27FC236}">
                <a16:creationId xmlns:a16="http://schemas.microsoft.com/office/drawing/2014/main" id="{B96C676B-C58A-49E9-820D-48500E5B4F14}"/>
              </a:ext>
            </a:extLst>
          </p:cNvPr>
          <p:cNvSpPr>
            <a:spLocks noGrp="1"/>
          </p:cNvSpPr>
          <p:nvPr>
            <p:ph sz="quarter" idx="12"/>
          </p:nvPr>
        </p:nvSpPr>
        <p:spPr>
          <a:xfrm>
            <a:off x="283027" y="2385664"/>
            <a:ext cx="11366667" cy="4336108"/>
          </a:xfrm>
        </p:spPr>
        <p:txBody>
          <a:bodyPr>
            <a:normAutofit/>
          </a:bodyPr>
          <a:lstStyle/>
          <a:p>
            <a:pPr marL="0" marR="0" rtl="1">
              <a:lnSpc>
                <a:spcPct val="150000"/>
              </a:lnSpc>
              <a:spcBef>
                <a:spcPts val="0"/>
              </a:spcBef>
              <a:spcAft>
                <a:spcPts val="1000"/>
              </a:spcAft>
            </a:pPr>
            <a:endParaRPr lang="ar-SY" sz="2200" dirty="0">
              <a:effectLst/>
              <a:latin typeface="Arial" panose="020B0604020202020204" pitchFamily="34" charset="0"/>
              <a:ea typeface="Times New Roman" panose="02020603050405020304" pitchFamily="18" charset="0"/>
              <a:cs typeface="Arial" panose="020B0604020202020204" pitchFamily="34" charset="0"/>
            </a:endParaRPr>
          </a:p>
          <a:p>
            <a:pPr marL="0" marR="0" rtl="1">
              <a:lnSpc>
                <a:spcPct val="150000"/>
              </a:lnSpc>
              <a:spcBef>
                <a:spcPts val="0"/>
              </a:spcBef>
              <a:spcAft>
                <a:spcPts val="1000"/>
              </a:spcAft>
            </a:pPr>
            <a:r>
              <a:rPr lang="ar-SY" sz="2200" dirty="0">
                <a:effectLst/>
                <a:latin typeface="Arial" panose="020B0604020202020204" pitchFamily="34" charset="0"/>
                <a:ea typeface="Times New Roman" panose="02020603050405020304" pitchFamily="18" charset="0"/>
                <a:cs typeface="Arial" panose="020B0604020202020204" pitchFamily="34" charset="0"/>
              </a:rPr>
              <a:t>ويقع الخطأ عندما يتوقع الفاعل نتيجة فعله، ولكنه يقدم على الفعل معتمداً على خبرته ومهارته في تجنب هذه النتيجة، فيعجز عن الحيلولة دون وقوع الضرر. كمن يطلق النار على شيء وضعه شخص على رأسه، معتمداً على مهارته في التسديد، ولكن القذيفة تخطئ الشيء وتصيب حامله فتقتله. وتتكون العلاقة الذهنية والنفسية بين الجاني والنتيجة الجرمية في النوع الثاني من الخطأ، من العنصرين التاليين:</a:t>
            </a:r>
            <a:endParaRPr lang="en-US" sz="2200" dirty="0">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endParaRPr lang="en-US" sz="2200" dirty="0">
              <a:latin typeface="Arial" panose="020B060402020202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2220D8AF-5B08-4DA5-AF62-D190EB40731C}"/>
              </a:ext>
            </a:extLst>
          </p:cNvPr>
          <p:cNvSpPr/>
          <p:nvPr/>
        </p:nvSpPr>
        <p:spPr>
          <a:xfrm>
            <a:off x="7318742" y="2534520"/>
            <a:ext cx="4199860" cy="48378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algn="r" rtl="1">
              <a:lnSpc>
                <a:spcPct val="150000"/>
              </a:lnSpc>
              <a:spcBef>
                <a:spcPts val="0"/>
              </a:spcBef>
              <a:spcAft>
                <a:spcPts val="1000"/>
              </a:spcAft>
            </a:pP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ثانياً - الصورة الثانية: الخطأ الواعي</a:t>
            </a:r>
          </a:p>
        </p:txBody>
      </p:sp>
      <p:graphicFrame>
        <p:nvGraphicFramePr>
          <p:cNvPr id="6" name="Diagram 5">
            <a:extLst>
              <a:ext uri="{FF2B5EF4-FFF2-40B4-BE49-F238E27FC236}">
                <a16:creationId xmlns:a16="http://schemas.microsoft.com/office/drawing/2014/main" id="{CC239DD3-E1E1-4C70-8A0F-BAA5D95DB38A}"/>
              </a:ext>
            </a:extLst>
          </p:cNvPr>
          <p:cNvGraphicFramePr/>
          <p:nvPr>
            <p:extLst>
              <p:ext uri="{D42A27DB-BD31-4B8C-83A1-F6EECF244321}">
                <p14:modId xmlns:p14="http://schemas.microsoft.com/office/powerpoint/2010/main" val="3411279410"/>
              </p:ext>
            </p:extLst>
          </p:nvPr>
        </p:nvGraphicFramePr>
        <p:xfrm>
          <a:off x="1859830" y="5220586"/>
          <a:ext cx="8128000" cy="1370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340347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2.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2455B2D-BAB7-438A-85DA-0266A24CB79F}">
  <ds:schemaRef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purl.org/dc/terms/"/>
    <ds:schemaRef ds:uri="16c05727-aa75-4e4a-9b5f-8a80a1165891"/>
    <ds:schemaRef ds:uri="71af3243-3dd4-4a8d-8c0d-dd76da1f02a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9081</TotalTime>
  <Words>2000</Words>
  <Application>Microsoft Office PowerPoint</Application>
  <PresentationFormat>Widescreen</PresentationFormat>
  <Paragraphs>104</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hp</cp:lastModifiedBy>
  <cp:revision>394</cp:revision>
  <dcterms:created xsi:type="dcterms:W3CDTF">2020-10-27T07:33:32Z</dcterms:created>
  <dcterms:modified xsi:type="dcterms:W3CDTF">2022-02-20T10:20:13Z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