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5"/>
  </p:notesMasterIdLst>
  <p:handoutMasterIdLst>
    <p:handoutMasterId r:id="rId16"/>
  </p:handoutMasterIdLst>
  <p:sldIdLst>
    <p:sldId id="259" r:id="rId5"/>
    <p:sldId id="260" r:id="rId6"/>
    <p:sldId id="261" r:id="rId7"/>
    <p:sldId id="264" r:id="rId8"/>
    <p:sldId id="304" r:id="rId9"/>
    <p:sldId id="312" r:id="rId10"/>
    <p:sldId id="310" r:id="rId11"/>
    <p:sldId id="305" r:id="rId12"/>
    <p:sldId id="311" r:id="rId13"/>
    <p:sldId id="29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2207"/>
    <a:srgbClr val="414A4D"/>
    <a:srgbClr val="576368"/>
    <a:srgbClr val="D23000"/>
    <a:srgbClr val="F5C000"/>
    <a:srgbClr val="D5E1E3"/>
    <a:srgbClr val="1E2C2E"/>
    <a:srgbClr val="95B6BB"/>
    <a:srgbClr val="E6EDEE"/>
    <a:srgbClr val="EA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71" autoAdjust="0"/>
  </p:normalViewPr>
  <p:slideViewPr>
    <p:cSldViewPr snapToGrid="0">
      <p:cViewPr varScale="1">
        <p:scale>
          <a:sx n="85" d="100"/>
          <a:sy n="85" d="100"/>
        </p:scale>
        <p:origin x="774" y="96"/>
      </p:cViewPr>
      <p:guideLst>
        <p:guide orient="horz" pos="2160"/>
        <p:guide pos="3840"/>
      </p:guideLst>
    </p:cSldViewPr>
  </p:slideViewPr>
  <p:notesTextViewPr>
    <p:cViewPr>
      <p:scale>
        <a:sx n="1" d="1"/>
        <a:sy n="1" d="1"/>
      </p:scale>
      <p:origin x="0" y="0"/>
    </p:cViewPr>
  </p:notesTextViewPr>
  <p:sorterViewPr>
    <p:cViewPr>
      <p:scale>
        <a:sx n="100" d="100"/>
        <a:sy n="100" d="100"/>
      </p:scale>
      <p:origin x="0" y="582"/>
    </p:cViewPr>
  </p:sorterViewPr>
  <p:notesViewPr>
    <p:cSldViewPr snapToGrid="0">
      <p:cViewPr varScale="1">
        <p:scale>
          <a:sx n="81" d="100"/>
          <a:sy n="81" d="100"/>
        </p:scale>
        <p:origin x="205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0FD971-D2A7-49EC-B345-86678792A74D}" type="doc">
      <dgm:prSet loTypeId="urn:microsoft.com/office/officeart/2005/8/layout/vList5" loCatId="list" qsTypeId="urn:microsoft.com/office/officeart/2005/8/quickstyle/simple3" qsCatId="simple" csTypeId="urn:microsoft.com/office/officeart/2005/8/colors/accent1_2" csCatId="accent1" phldr="1"/>
      <dgm:spPr/>
      <dgm:t>
        <a:bodyPr/>
        <a:lstStyle/>
        <a:p>
          <a:endParaRPr lang="en-US"/>
        </a:p>
      </dgm:t>
    </dgm:pt>
    <dgm:pt modelId="{5321D246-F787-460C-A790-30B7E5DE4026}">
      <dgm:prSet custT="1"/>
      <dgm:spPr/>
      <dgm:t>
        <a:bodyPr/>
        <a:lstStyle/>
        <a:p>
          <a:pPr algn="ctr"/>
          <a:r>
            <a:rPr lang="ar-SY" sz="2200" dirty="0">
              <a:latin typeface="Arial" panose="020B0604020202020204" pitchFamily="34" charset="0"/>
              <a:cs typeface="Arial" panose="020B0604020202020204" pitchFamily="34" charset="0"/>
            </a:rPr>
            <a:t>الإنسان هو حجر الزاوية في فلسفة "غراماتيكا"، والمجتمع  والدولة يكوّنان نظاماً قائماً على خدمته. </a:t>
          </a:r>
          <a:endParaRPr lang="en-US" sz="2200" dirty="0">
            <a:latin typeface="Arial" panose="020B0604020202020204" pitchFamily="34" charset="0"/>
            <a:cs typeface="Arial" panose="020B0604020202020204" pitchFamily="34" charset="0"/>
          </a:endParaRPr>
        </a:p>
      </dgm:t>
    </dgm:pt>
    <dgm:pt modelId="{94D23056-366D-4AEA-B03D-3E421C041B4A}" type="parTrans" cxnId="{EEC80D57-2409-42F6-B6E1-BFF5C7ED19D8}">
      <dgm:prSet/>
      <dgm:spPr/>
      <dgm:t>
        <a:bodyPr/>
        <a:lstStyle/>
        <a:p>
          <a:endParaRPr lang="en-US"/>
        </a:p>
      </dgm:t>
    </dgm:pt>
    <dgm:pt modelId="{F7211025-0278-422E-970B-0537A2C0359B}" type="sibTrans" cxnId="{EEC80D57-2409-42F6-B6E1-BFF5C7ED19D8}">
      <dgm:prSet/>
      <dgm:spPr/>
      <dgm:t>
        <a:bodyPr/>
        <a:lstStyle/>
        <a:p>
          <a:endParaRPr lang="en-US"/>
        </a:p>
      </dgm:t>
    </dgm:pt>
    <dgm:pt modelId="{234919F4-DCA1-47EB-8552-0EE53E5F8836}">
      <dgm:prSet custT="1"/>
      <dgm:spPr/>
      <dgm:t>
        <a:bodyPr/>
        <a:lstStyle/>
        <a:p>
          <a:pPr algn="ctr"/>
          <a:r>
            <a:rPr lang="ar-SY" sz="2200">
              <a:latin typeface="Arial" panose="020B0604020202020204" pitchFamily="34" charset="0"/>
              <a:cs typeface="Arial" panose="020B0604020202020204" pitchFamily="34" charset="0"/>
            </a:rPr>
            <a:t>ولا يجوز أن يوصف الإنسان بأنه مجرم، إذا ارتكب فعلاً تُجّرمه الدولة، لأنه لا يقبل التفريق بين زمرتين من البشر: المجرمين وغير المجرمين، كما يقول بذلك تاريخ البشرية. </a:t>
          </a:r>
          <a:endParaRPr lang="en-US" sz="2200">
            <a:latin typeface="Arial" panose="020B0604020202020204" pitchFamily="34" charset="0"/>
            <a:cs typeface="Arial" panose="020B0604020202020204" pitchFamily="34" charset="0"/>
          </a:endParaRPr>
        </a:p>
      </dgm:t>
    </dgm:pt>
    <dgm:pt modelId="{2BEEA686-0F75-4790-9C9B-BFCD71C21E10}" type="parTrans" cxnId="{B3F62200-24DA-4AB0-B667-94A9C04A2957}">
      <dgm:prSet/>
      <dgm:spPr/>
      <dgm:t>
        <a:bodyPr/>
        <a:lstStyle/>
        <a:p>
          <a:endParaRPr lang="en-US"/>
        </a:p>
      </dgm:t>
    </dgm:pt>
    <dgm:pt modelId="{14E4D641-EB79-4448-BCD5-48F4CD9168D3}" type="sibTrans" cxnId="{B3F62200-24DA-4AB0-B667-94A9C04A2957}">
      <dgm:prSet/>
      <dgm:spPr/>
      <dgm:t>
        <a:bodyPr/>
        <a:lstStyle/>
        <a:p>
          <a:endParaRPr lang="en-US"/>
        </a:p>
      </dgm:t>
    </dgm:pt>
    <dgm:pt modelId="{58B237B5-5A63-4767-97AA-2361272799D3}">
      <dgm:prSet custT="1"/>
      <dgm:spPr/>
      <dgm:t>
        <a:bodyPr/>
        <a:lstStyle/>
        <a:p>
          <a:pPr algn="ctr"/>
          <a:r>
            <a:rPr lang="ar-SY" sz="2200">
              <a:latin typeface="Arial" panose="020B0604020202020204" pitchFamily="34" charset="0"/>
              <a:cs typeface="Arial" panose="020B0604020202020204" pitchFamily="34" charset="0"/>
            </a:rPr>
            <a:t>يرفض "غراماتيكا" القانون الجزائي بكليته وتفاصيله، وخاصة مفاهيمه المتعلقة بالمسؤولية والجريمة والعقوبة، لأنه يبني تقدير الفرد على أساس المسؤولية المرتبطة بالجريمة، باعتبارها فعل، وبالضرر المتولد عن الفعل دون النظر إلى شخصية الفاعل. </a:t>
          </a:r>
          <a:endParaRPr lang="en-US" sz="2200">
            <a:latin typeface="Arial" panose="020B0604020202020204" pitchFamily="34" charset="0"/>
            <a:cs typeface="Arial" panose="020B0604020202020204" pitchFamily="34" charset="0"/>
          </a:endParaRPr>
        </a:p>
      </dgm:t>
    </dgm:pt>
    <dgm:pt modelId="{4F62DF10-86D9-49A9-B245-F1939B7E07B2}" type="parTrans" cxnId="{F0E4B9C8-C43F-44C0-B418-77DE93A0A377}">
      <dgm:prSet/>
      <dgm:spPr/>
      <dgm:t>
        <a:bodyPr/>
        <a:lstStyle/>
        <a:p>
          <a:endParaRPr lang="en-US"/>
        </a:p>
      </dgm:t>
    </dgm:pt>
    <dgm:pt modelId="{D824D3CD-8878-4D76-A834-6B94BF885E5F}" type="sibTrans" cxnId="{F0E4B9C8-C43F-44C0-B418-77DE93A0A377}">
      <dgm:prSet/>
      <dgm:spPr/>
      <dgm:t>
        <a:bodyPr/>
        <a:lstStyle/>
        <a:p>
          <a:endParaRPr lang="en-US"/>
        </a:p>
      </dgm:t>
    </dgm:pt>
    <dgm:pt modelId="{A7AA12EC-0B6B-4F08-B621-9A9E589C278E}" type="pres">
      <dgm:prSet presAssocID="{AE0FD971-D2A7-49EC-B345-86678792A74D}" presName="Name0" presStyleCnt="0">
        <dgm:presLayoutVars>
          <dgm:dir/>
          <dgm:animLvl val="lvl"/>
          <dgm:resizeHandles val="exact"/>
        </dgm:presLayoutVars>
      </dgm:prSet>
      <dgm:spPr/>
    </dgm:pt>
    <dgm:pt modelId="{5580C80F-6A26-4643-9371-DCBAAB9B790E}" type="pres">
      <dgm:prSet presAssocID="{5321D246-F787-460C-A790-30B7E5DE4026}" presName="linNode" presStyleCnt="0"/>
      <dgm:spPr/>
    </dgm:pt>
    <dgm:pt modelId="{8DE34A94-E7A7-4266-BAAD-0A3309655A59}" type="pres">
      <dgm:prSet presAssocID="{5321D246-F787-460C-A790-30B7E5DE4026}" presName="parentText" presStyleLbl="node1" presStyleIdx="0" presStyleCnt="3" custScaleX="277778">
        <dgm:presLayoutVars>
          <dgm:chMax val="1"/>
          <dgm:bulletEnabled val="1"/>
        </dgm:presLayoutVars>
      </dgm:prSet>
      <dgm:spPr/>
    </dgm:pt>
    <dgm:pt modelId="{7F1B03A1-4984-4F7C-8C8E-5285719A0AE9}" type="pres">
      <dgm:prSet presAssocID="{F7211025-0278-422E-970B-0537A2C0359B}" presName="sp" presStyleCnt="0"/>
      <dgm:spPr/>
    </dgm:pt>
    <dgm:pt modelId="{AF00BF43-B358-4004-83B9-CCCC6D0A88CC}" type="pres">
      <dgm:prSet presAssocID="{234919F4-DCA1-47EB-8552-0EE53E5F8836}" presName="linNode" presStyleCnt="0"/>
      <dgm:spPr/>
    </dgm:pt>
    <dgm:pt modelId="{C503050A-9635-4BAE-9DCC-3122C7E253B0}" type="pres">
      <dgm:prSet presAssocID="{234919F4-DCA1-47EB-8552-0EE53E5F8836}" presName="parentText" presStyleLbl="node1" presStyleIdx="1" presStyleCnt="3" custScaleX="277778">
        <dgm:presLayoutVars>
          <dgm:chMax val="1"/>
          <dgm:bulletEnabled val="1"/>
        </dgm:presLayoutVars>
      </dgm:prSet>
      <dgm:spPr/>
    </dgm:pt>
    <dgm:pt modelId="{43CADB56-E806-4585-92EB-5C48072A3ADB}" type="pres">
      <dgm:prSet presAssocID="{14E4D641-EB79-4448-BCD5-48F4CD9168D3}" presName="sp" presStyleCnt="0"/>
      <dgm:spPr/>
    </dgm:pt>
    <dgm:pt modelId="{CCCE7DA3-FB29-43F2-93AA-C6CE331DDC58}" type="pres">
      <dgm:prSet presAssocID="{58B237B5-5A63-4767-97AA-2361272799D3}" presName="linNode" presStyleCnt="0"/>
      <dgm:spPr/>
    </dgm:pt>
    <dgm:pt modelId="{8C15E684-4236-45BF-8E53-E1918DD3CFED}" type="pres">
      <dgm:prSet presAssocID="{58B237B5-5A63-4767-97AA-2361272799D3}" presName="parentText" presStyleLbl="node1" presStyleIdx="2" presStyleCnt="3" custScaleX="277778">
        <dgm:presLayoutVars>
          <dgm:chMax val="1"/>
          <dgm:bulletEnabled val="1"/>
        </dgm:presLayoutVars>
      </dgm:prSet>
      <dgm:spPr/>
    </dgm:pt>
  </dgm:ptLst>
  <dgm:cxnLst>
    <dgm:cxn modelId="{B3F62200-24DA-4AB0-B667-94A9C04A2957}" srcId="{AE0FD971-D2A7-49EC-B345-86678792A74D}" destId="{234919F4-DCA1-47EB-8552-0EE53E5F8836}" srcOrd="1" destOrd="0" parTransId="{2BEEA686-0F75-4790-9C9B-BFCD71C21E10}" sibTransId="{14E4D641-EB79-4448-BCD5-48F4CD9168D3}"/>
    <dgm:cxn modelId="{C8B9130A-035C-4978-B94A-B8B26D183192}" type="presOf" srcId="{58B237B5-5A63-4767-97AA-2361272799D3}" destId="{8C15E684-4236-45BF-8E53-E1918DD3CFED}" srcOrd="0" destOrd="0" presId="urn:microsoft.com/office/officeart/2005/8/layout/vList5"/>
    <dgm:cxn modelId="{99B9F70A-01EE-4885-9BC7-04D4A6D09598}" type="presOf" srcId="{5321D246-F787-460C-A790-30B7E5DE4026}" destId="{8DE34A94-E7A7-4266-BAAD-0A3309655A59}" srcOrd="0" destOrd="0" presId="urn:microsoft.com/office/officeart/2005/8/layout/vList5"/>
    <dgm:cxn modelId="{EEC80D57-2409-42F6-B6E1-BFF5C7ED19D8}" srcId="{AE0FD971-D2A7-49EC-B345-86678792A74D}" destId="{5321D246-F787-460C-A790-30B7E5DE4026}" srcOrd="0" destOrd="0" parTransId="{94D23056-366D-4AEA-B03D-3E421C041B4A}" sibTransId="{F7211025-0278-422E-970B-0537A2C0359B}"/>
    <dgm:cxn modelId="{A394ABBE-157E-4CBB-95A3-ED6B01899574}" type="presOf" srcId="{AE0FD971-D2A7-49EC-B345-86678792A74D}" destId="{A7AA12EC-0B6B-4F08-B621-9A9E589C278E}" srcOrd="0" destOrd="0" presId="urn:microsoft.com/office/officeart/2005/8/layout/vList5"/>
    <dgm:cxn modelId="{F0E4B9C8-C43F-44C0-B418-77DE93A0A377}" srcId="{AE0FD971-D2A7-49EC-B345-86678792A74D}" destId="{58B237B5-5A63-4767-97AA-2361272799D3}" srcOrd="2" destOrd="0" parTransId="{4F62DF10-86D9-49A9-B245-F1939B7E07B2}" sibTransId="{D824D3CD-8878-4D76-A834-6B94BF885E5F}"/>
    <dgm:cxn modelId="{5D1D3FDD-0B28-4469-A8E8-24B7126BC777}" type="presOf" srcId="{234919F4-DCA1-47EB-8552-0EE53E5F8836}" destId="{C503050A-9635-4BAE-9DCC-3122C7E253B0}" srcOrd="0" destOrd="0" presId="urn:microsoft.com/office/officeart/2005/8/layout/vList5"/>
    <dgm:cxn modelId="{AE3CDD72-8146-4A4B-A945-2A5073A7AA39}" type="presParOf" srcId="{A7AA12EC-0B6B-4F08-B621-9A9E589C278E}" destId="{5580C80F-6A26-4643-9371-DCBAAB9B790E}" srcOrd="0" destOrd="0" presId="urn:microsoft.com/office/officeart/2005/8/layout/vList5"/>
    <dgm:cxn modelId="{B28C01E6-6D3A-4883-9EA8-591CAB8E0321}" type="presParOf" srcId="{5580C80F-6A26-4643-9371-DCBAAB9B790E}" destId="{8DE34A94-E7A7-4266-BAAD-0A3309655A59}" srcOrd="0" destOrd="0" presId="urn:microsoft.com/office/officeart/2005/8/layout/vList5"/>
    <dgm:cxn modelId="{80D19EFD-C962-4292-8095-74300C392DD0}" type="presParOf" srcId="{A7AA12EC-0B6B-4F08-B621-9A9E589C278E}" destId="{7F1B03A1-4984-4F7C-8C8E-5285719A0AE9}" srcOrd="1" destOrd="0" presId="urn:microsoft.com/office/officeart/2005/8/layout/vList5"/>
    <dgm:cxn modelId="{50C5E882-71EE-4FD0-A029-12FACCF6CA52}" type="presParOf" srcId="{A7AA12EC-0B6B-4F08-B621-9A9E589C278E}" destId="{AF00BF43-B358-4004-83B9-CCCC6D0A88CC}" srcOrd="2" destOrd="0" presId="urn:microsoft.com/office/officeart/2005/8/layout/vList5"/>
    <dgm:cxn modelId="{9326841B-0B0D-466C-8CA6-B22A9B54B917}" type="presParOf" srcId="{AF00BF43-B358-4004-83B9-CCCC6D0A88CC}" destId="{C503050A-9635-4BAE-9DCC-3122C7E253B0}" srcOrd="0" destOrd="0" presId="urn:microsoft.com/office/officeart/2005/8/layout/vList5"/>
    <dgm:cxn modelId="{456316FF-FE3A-42E2-8F69-819CB8F1485C}" type="presParOf" srcId="{A7AA12EC-0B6B-4F08-B621-9A9E589C278E}" destId="{43CADB56-E806-4585-92EB-5C48072A3ADB}" srcOrd="3" destOrd="0" presId="urn:microsoft.com/office/officeart/2005/8/layout/vList5"/>
    <dgm:cxn modelId="{C5A2EC5E-031E-4E19-A98F-F48AE5FB1938}" type="presParOf" srcId="{A7AA12EC-0B6B-4F08-B621-9A9E589C278E}" destId="{CCCE7DA3-FB29-43F2-93AA-C6CE331DDC58}" srcOrd="4" destOrd="0" presId="urn:microsoft.com/office/officeart/2005/8/layout/vList5"/>
    <dgm:cxn modelId="{7025A341-B786-4115-8989-5CAF50F58057}" type="presParOf" srcId="{CCCE7DA3-FB29-43F2-93AA-C6CE331DDC58}" destId="{8C15E684-4236-45BF-8E53-E1918DD3CFED}"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E0FD971-D2A7-49EC-B345-86678792A74D}" type="doc">
      <dgm:prSet loTypeId="urn:microsoft.com/office/officeart/2005/8/layout/vList5" loCatId="list" qsTypeId="urn:microsoft.com/office/officeart/2005/8/quickstyle/simple3" qsCatId="simple" csTypeId="urn:microsoft.com/office/officeart/2005/8/colors/accent1_2" csCatId="accent1" phldr="1"/>
      <dgm:spPr/>
      <dgm:t>
        <a:bodyPr/>
        <a:lstStyle/>
        <a:p>
          <a:endParaRPr lang="en-US"/>
        </a:p>
      </dgm:t>
    </dgm:pt>
    <dgm:pt modelId="{37725F21-2B89-41D9-BEBA-5E0D45BDB008}">
      <dgm:prSet custT="1"/>
      <dgm:spPr/>
      <dgm:t>
        <a:bodyPr/>
        <a:lstStyle/>
        <a:p>
          <a:pPr algn="ctr"/>
          <a:r>
            <a:rPr lang="ar-SY" sz="2200" dirty="0">
              <a:latin typeface="Arial" panose="020B0604020202020204" pitchFamily="34" charset="0"/>
              <a:cs typeface="Arial" panose="020B0604020202020204" pitchFamily="34" charset="0"/>
            </a:rPr>
            <a:t>ويجب أن تزول فكرة "المسؤولية"، في نظام الدفاع الاجتماعي، كما يقول "غراماتيكا"، لتحل محلها فكرة  اللااجتماعية أو "المناهضة للمجتمع"، وهي الوصف القانوني الذي يطلق على الأفراد الذين يتعارض سلوكهم مع النظام الاجتماعي، أي الأفراد الذين يخالفون قاعدة قانونية. </a:t>
          </a:r>
          <a:endParaRPr lang="en-US" sz="2200" dirty="0">
            <a:latin typeface="Arial" panose="020B0604020202020204" pitchFamily="34" charset="0"/>
            <a:cs typeface="Arial" panose="020B0604020202020204" pitchFamily="34" charset="0"/>
          </a:endParaRPr>
        </a:p>
      </dgm:t>
    </dgm:pt>
    <dgm:pt modelId="{C642FA47-C287-46EB-BA6F-1B03FB2A209E}" type="parTrans" cxnId="{A2F60CA8-0896-486B-A485-837028DAD654}">
      <dgm:prSet/>
      <dgm:spPr/>
      <dgm:t>
        <a:bodyPr/>
        <a:lstStyle/>
        <a:p>
          <a:endParaRPr lang="en-US"/>
        </a:p>
      </dgm:t>
    </dgm:pt>
    <dgm:pt modelId="{1ABAA902-5F5C-4FC6-B6AD-82C610FABAC2}" type="sibTrans" cxnId="{A2F60CA8-0896-486B-A485-837028DAD654}">
      <dgm:prSet/>
      <dgm:spPr/>
      <dgm:t>
        <a:bodyPr/>
        <a:lstStyle/>
        <a:p>
          <a:endParaRPr lang="en-US"/>
        </a:p>
      </dgm:t>
    </dgm:pt>
    <dgm:pt modelId="{53DB2C98-2AFF-4B78-A471-BE1738861402}">
      <dgm:prSet custT="1"/>
      <dgm:spPr/>
      <dgm:t>
        <a:bodyPr/>
        <a:lstStyle/>
        <a:p>
          <a:pPr algn="ctr"/>
          <a:r>
            <a:rPr lang="ar-SY" sz="2200" dirty="0">
              <a:latin typeface="Arial" panose="020B0604020202020204" pitchFamily="34" charset="0"/>
              <a:cs typeface="Arial" panose="020B0604020202020204" pitchFamily="34" charset="0"/>
            </a:rPr>
            <a:t>	وينبغي أن تزول فكرة "الجريمة" كلياً، في نظام الدفاع الاجتماعي، لتحل محلها فكرة "أمارة اللااجتماعية" أو "علامة السلوك المضاد للمجتمع". وهي نماذج سلوك محظورة ينص عليها قانون الدفاع الاجتماعي.</a:t>
          </a:r>
          <a:endParaRPr lang="en-US" sz="2200" dirty="0">
            <a:latin typeface="Arial" panose="020B0604020202020204" pitchFamily="34" charset="0"/>
            <a:cs typeface="Arial" panose="020B0604020202020204" pitchFamily="34" charset="0"/>
          </a:endParaRPr>
        </a:p>
      </dgm:t>
    </dgm:pt>
    <dgm:pt modelId="{7DDAF8DA-AC0C-43A1-A6BF-965ED00C5229}" type="parTrans" cxnId="{AD07CD74-DB68-490F-A8D5-C2EC7F2DBD0D}">
      <dgm:prSet/>
      <dgm:spPr/>
      <dgm:t>
        <a:bodyPr/>
        <a:lstStyle/>
        <a:p>
          <a:endParaRPr lang="en-US"/>
        </a:p>
      </dgm:t>
    </dgm:pt>
    <dgm:pt modelId="{9611494D-90E1-4E0C-96E2-FE18961A95F9}" type="sibTrans" cxnId="{AD07CD74-DB68-490F-A8D5-C2EC7F2DBD0D}">
      <dgm:prSet/>
      <dgm:spPr/>
      <dgm:t>
        <a:bodyPr/>
        <a:lstStyle/>
        <a:p>
          <a:endParaRPr lang="en-US"/>
        </a:p>
      </dgm:t>
    </dgm:pt>
    <dgm:pt modelId="{B25DD95A-1DBC-434A-884D-909C2306E904}">
      <dgm:prSet custT="1"/>
      <dgm:spPr/>
      <dgm:t>
        <a:bodyPr/>
        <a:lstStyle/>
        <a:p>
          <a:pPr algn="ctr"/>
          <a:r>
            <a:rPr lang="ar-SY" sz="2200" dirty="0">
              <a:latin typeface="Arial" panose="020B0604020202020204" pitchFamily="34" charset="0"/>
              <a:cs typeface="Arial" panose="020B0604020202020204" pitchFamily="34" charset="0"/>
            </a:rPr>
            <a:t>و لابد أخيراً من أن تزول "العقوبة" في نظام الدفاع الاجتماعي لتحل محلها "تدابير الدفاع الاجتماعي"، التي هي تدابير وقائية، عامة وخاصة وفردية،  وتدابير تربوية وعلاجية، تهدف إلى تنمية أفضل ما في نفوس الأفراد، لتأهيلهم اجتماعياً .</a:t>
          </a:r>
          <a:endParaRPr lang="en-US" sz="2200" dirty="0">
            <a:latin typeface="Arial" panose="020B0604020202020204" pitchFamily="34" charset="0"/>
            <a:cs typeface="Arial" panose="020B0604020202020204" pitchFamily="34" charset="0"/>
          </a:endParaRPr>
        </a:p>
      </dgm:t>
    </dgm:pt>
    <dgm:pt modelId="{F99788DA-C807-461D-B3E8-1643A05EBDD3}" type="parTrans" cxnId="{311FFE66-8F36-4E2E-BDE4-321B49E31050}">
      <dgm:prSet/>
      <dgm:spPr/>
      <dgm:t>
        <a:bodyPr/>
        <a:lstStyle/>
        <a:p>
          <a:endParaRPr lang="en-US"/>
        </a:p>
      </dgm:t>
    </dgm:pt>
    <dgm:pt modelId="{88155A9E-E782-4980-A170-4B070093B775}" type="sibTrans" cxnId="{311FFE66-8F36-4E2E-BDE4-321B49E31050}">
      <dgm:prSet/>
      <dgm:spPr/>
      <dgm:t>
        <a:bodyPr/>
        <a:lstStyle/>
        <a:p>
          <a:endParaRPr lang="en-US"/>
        </a:p>
      </dgm:t>
    </dgm:pt>
    <dgm:pt modelId="{A7AA12EC-0B6B-4F08-B621-9A9E589C278E}" type="pres">
      <dgm:prSet presAssocID="{AE0FD971-D2A7-49EC-B345-86678792A74D}" presName="Name0" presStyleCnt="0">
        <dgm:presLayoutVars>
          <dgm:dir/>
          <dgm:animLvl val="lvl"/>
          <dgm:resizeHandles val="exact"/>
        </dgm:presLayoutVars>
      </dgm:prSet>
      <dgm:spPr/>
    </dgm:pt>
    <dgm:pt modelId="{DE6049B2-CE3D-4FC8-983C-BD5699A7DE62}" type="pres">
      <dgm:prSet presAssocID="{37725F21-2B89-41D9-BEBA-5E0D45BDB008}" presName="linNode" presStyleCnt="0"/>
      <dgm:spPr/>
    </dgm:pt>
    <dgm:pt modelId="{36469ED7-FAEA-4A96-9E71-E1B5EC56B6CD}" type="pres">
      <dgm:prSet presAssocID="{37725F21-2B89-41D9-BEBA-5E0D45BDB008}" presName="parentText" presStyleLbl="node1" presStyleIdx="0" presStyleCnt="3" custScaleX="277778">
        <dgm:presLayoutVars>
          <dgm:chMax val="1"/>
          <dgm:bulletEnabled val="1"/>
        </dgm:presLayoutVars>
      </dgm:prSet>
      <dgm:spPr/>
    </dgm:pt>
    <dgm:pt modelId="{78AACC30-46BF-4293-B26E-A774C6934C1B}" type="pres">
      <dgm:prSet presAssocID="{1ABAA902-5F5C-4FC6-B6AD-82C610FABAC2}" presName="sp" presStyleCnt="0"/>
      <dgm:spPr/>
    </dgm:pt>
    <dgm:pt modelId="{8D356962-08C5-4DD3-8A30-08C492A35E01}" type="pres">
      <dgm:prSet presAssocID="{53DB2C98-2AFF-4B78-A471-BE1738861402}" presName="linNode" presStyleCnt="0"/>
      <dgm:spPr/>
    </dgm:pt>
    <dgm:pt modelId="{DA3FD20F-6161-425B-A9A6-C7030496799E}" type="pres">
      <dgm:prSet presAssocID="{53DB2C98-2AFF-4B78-A471-BE1738861402}" presName="parentText" presStyleLbl="node1" presStyleIdx="1" presStyleCnt="3" custScaleX="277778">
        <dgm:presLayoutVars>
          <dgm:chMax val="1"/>
          <dgm:bulletEnabled val="1"/>
        </dgm:presLayoutVars>
      </dgm:prSet>
      <dgm:spPr/>
    </dgm:pt>
    <dgm:pt modelId="{C30E7ED2-8FC7-4FF3-81C2-A1112502E84B}" type="pres">
      <dgm:prSet presAssocID="{9611494D-90E1-4E0C-96E2-FE18961A95F9}" presName="sp" presStyleCnt="0"/>
      <dgm:spPr/>
    </dgm:pt>
    <dgm:pt modelId="{C0FCFF1D-5FD1-4320-9744-9FF4FA91901A}" type="pres">
      <dgm:prSet presAssocID="{B25DD95A-1DBC-434A-884D-909C2306E904}" presName="linNode" presStyleCnt="0"/>
      <dgm:spPr/>
    </dgm:pt>
    <dgm:pt modelId="{66DB99FA-1A93-4478-B247-2552A3D6B8B3}" type="pres">
      <dgm:prSet presAssocID="{B25DD95A-1DBC-434A-884D-909C2306E904}" presName="parentText" presStyleLbl="node1" presStyleIdx="2" presStyleCnt="3" custScaleX="277778">
        <dgm:presLayoutVars>
          <dgm:chMax val="1"/>
          <dgm:bulletEnabled val="1"/>
        </dgm:presLayoutVars>
      </dgm:prSet>
      <dgm:spPr/>
    </dgm:pt>
  </dgm:ptLst>
  <dgm:cxnLst>
    <dgm:cxn modelId="{21B1C23B-AC3C-473F-B8DB-D4520F2398E1}" type="presOf" srcId="{37725F21-2B89-41D9-BEBA-5E0D45BDB008}" destId="{36469ED7-FAEA-4A96-9E71-E1B5EC56B6CD}" srcOrd="0" destOrd="0" presId="urn:microsoft.com/office/officeart/2005/8/layout/vList5"/>
    <dgm:cxn modelId="{2A6BBB43-0493-4CB3-867A-E7DB718F32AF}" type="presOf" srcId="{B25DD95A-1DBC-434A-884D-909C2306E904}" destId="{66DB99FA-1A93-4478-B247-2552A3D6B8B3}" srcOrd="0" destOrd="0" presId="urn:microsoft.com/office/officeart/2005/8/layout/vList5"/>
    <dgm:cxn modelId="{311FFE66-8F36-4E2E-BDE4-321B49E31050}" srcId="{AE0FD971-D2A7-49EC-B345-86678792A74D}" destId="{B25DD95A-1DBC-434A-884D-909C2306E904}" srcOrd="2" destOrd="0" parTransId="{F99788DA-C807-461D-B3E8-1643A05EBDD3}" sibTransId="{88155A9E-E782-4980-A170-4B070093B775}"/>
    <dgm:cxn modelId="{AD07CD74-DB68-490F-A8D5-C2EC7F2DBD0D}" srcId="{AE0FD971-D2A7-49EC-B345-86678792A74D}" destId="{53DB2C98-2AFF-4B78-A471-BE1738861402}" srcOrd="1" destOrd="0" parTransId="{7DDAF8DA-AC0C-43A1-A6BF-965ED00C5229}" sibTransId="{9611494D-90E1-4E0C-96E2-FE18961A95F9}"/>
    <dgm:cxn modelId="{A2F60CA8-0896-486B-A485-837028DAD654}" srcId="{AE0FD971-D2A7-49EC-B345-86678792A74D}" destId="{37725F21-2B89-41D9-BEBA-5E0D45BDB008}" srcOrd="0" destOrd="0" parTransId="{C642FA47-C287-46EB-BA6F-1B03FB2A209E}" sibTransId="{1ABAA902-5F5C-4FC6-B6AD-82C610FABAC2}"/>
    <dgm:cxn modelId="{A394ABBE-157E-4CBB-95A3-ED6B01899574}" type="presOf" srcId="{AE0FD971-D2A7-49EC-B345-86678792A74D}" destId="{A7AA12EC-0B6B-4F08-B621-9A9E589C278E}" srcOrd="0" destOrd="0" presId="urn:microsoft.com/office/officeart/2005/8/layout/vList5"/>
    <dgm:cxn modelId="{3D5E54DF-0F45-4F49-9ABE-70C2919CA264}" type="presOf" srcId="{53DB2C98-2AFF-4B78-A471-BE1738861402}" destId="{DA3FD20F-6161-425B-A9A6-C7030496799E}" srcOrd="0" destOrd="0" presId="urn:microsoft.com/office/officeart/2005/8/layout/vList5"/>
    <dgm:cxn modelId="{5A6270E6-CC33-4AE1-80F1-A84299048CE5}" type="presParOf" srcId="{A7AA12EC-0B6B-4F08-B621-9A9E589C278E}" destId="{DE6049B2-CE3D-4FC8-983C-BD5699A7DE62}" srcOrd="0" destOrd="0" presId="urn:microsoft.com/office/officeart/2005/8/layout/vList5"/>
    <dgm:cxn modelId="{B11FE3E0-594B-4DE5-8E23-F866CF007B3A}" type="presParOf" srcId="{DE6049B2-CE3D-4FC8-983C-BD5699A7DE62}" destId="{36469ED7-FAEA-4A96-9E71-E1B5EC56B6CD}" srcOrd="0" destOrd="0" presId="urn:microsoft.com/office/officeart/2005/8/layout/vList5"/>
    <dgm:cxn modelId="{D59330AF-3986-4CBC-9B2F-155ECCB49F3D}" type="presParOf" srcId="{A7AA12EC-0B6B-4F08-B621-9A9E589C278E}" destId="{78AACC30-46BF-4293-B26E-A774C6934C1B}" srcOrd="1" destOrd="0" presId="urn:microsoft.com/office/officeart/2005/8/layout/vList5"/>
    <dgm:cxn modelId="{E8DA7FA0-8A39-458F-AE5D-B9235A40FBD7}" type="presParOf" srcId="{A7AA12EC-0B6B-4F08-B621-9A9E589C278E}" destId="{8D356962-08C5-4DD3-8A30-08C492A35E01}" srcOrd="2" destOrd="0" presId="urn:microsoft.com/office/officeart/2005/8/layout/vList5"/>
    <dgm:cxn modelId="{3ABEE0EF-6E41-47F2-BC20-420D8A2F7A1D}" type="presParOf" srcId="{8D356962-08C5-4DD3-8A30-08C492A35E01}" destId="{DA3FD20F-6161-425B-A9A6-C7030496799E}" srcOrd="0" destOrd="0" presId="urn:microsoft.com/office/officeart/2005/8/layout/vList5"/>
    <dgm:cxn modelId="{881B4022-A13E-4E7A-94F8-0A28E37464D4}" type="presParOf" srcId="{A7AA12EC-0B6B-4F08-B621-9A9E589C278E}" destId="{C30E7ED2-8FC7-4FF3-81C2-A1112502E84B}" srcOrd="3" destOrd="0" presId="urn:microsoft.com/office/officeart/2005/8/layout/vList5"/>
    <dgm:cxn modelId="{6700193A-BF57-417E-9B6C-0EF071C1D21D}" type="presParOf" srcId="{A7AA12EC-0B6B-4F08-B621-9A9E589C278E}" destId="{C0FCFF1D-5FD1-4320-9744-9FF4FA91901A}" srcOrd="4" destOrd="0" presId="urn:microsoft.com/office/officeart/2005/8/layout/vList5"/>
    <dgm:cxn modelId="{2C16B75B-FCDA-4D42-9762-54C2A02329B5}" type="presParOf" srcId="{C0FCFF1D-5FD1-4320-9744-9FF4FA91901A}" destId="{66DB99FA-1A93-4478-B247-2552A3D6B8B3}"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E0FD971-D2A7-49EC-B345-86678792A74D}" type="doc">
      <dgm:prSet loTypeId="urn:microsoft.com/office/officeart/2005/8/layout/process4" loCatId="list" qsTypeId="urn:microsoft.com/office/officeart/2005/8/quickstyle/simple3" qsCatId="simple" csTypeId="urn:microsoft.com/office/officeart/2005/8/colors/accent1_2" csCatId="accent1" phldr="1"/>
      <dgm:spPr/>
      <dgm:t>
        <a:bodyPr/>
        <a:lstStyle/>
        <a:p>
          <a:endParaRPr lang="en-US"/>
        </a:p>
      </dgm:t>
    </dgm:pt>
    <dgm:pt modelId="{99E01681-42E4-439D-8031-4F55FA724B13}">
      <dgm:prSet custT="1"/>
      <dgm:spPr/>
      <dgm:t>
        <a:bodyPr/>
        <a:lstStyle/>
        <a:p>
          <a:pPr rtl="1"/>
          <a:r>
            <a:rPr lang="ar-SY" sz="2200" dirty="0">
              <a:latin typeface="Arial" panose="020B0604020202020204" pitchFamily="34" charset="0"/>
              <a:cs typeface="Arial" panose="020B0604020202020204" pitchFamily="34" charset="0"/>
            </a:rPr>
            <a:t>يبدأ مذهب "آنسل" من منطلقات فلسفية حيث  يعد أن الإنسان محور النظرية السياسية للدفاع الاجتماعي. </a:t>
          </a:r>
          <a:endParaRPr lang="en-US" sz="2200" dirty="0">
            <a:latin typeface="Arial" panose="020B0604020202020204" pitchFamily="34" charset="0"/>
            <a:cs typeface="Arial" panose="020B0604020202020204" pitchFamily="34" charset="0"/>
          </a:endParaRPr>
        </a:p>
      </dgm:t>
    </dgm:pt>
    <dgm:pt modelId="{03A25C96-35B0-489A-AC7B-7A7F22D5D885}" type="parTrans" cxnId="{B07C3031-9D1A-4287-A21C-2C7EC04BA312}">
      <dgm:prSet/>
      <dgm:spPr/>
      <dgm:t>
        <a:bodyPr/>
        <a:lstStyle/>
        <a:p>
          <a:endParaRPr lang="en-US"/>
        </a:p>
      </dgm:t>
    </dgm:pt>
    <dgm:pt modelId="{7EC6A84E-7C44-470E-B228-0F6195FEA8BC}" type="sibTrans" cxnId="{B07C3031-9D1A-4287-A21C-2C7EC04BA312}">
      <dgm:prSet/>
      <dgm:spPr/>
      <dgm:t>
        <a:bodyPr/>
        <a:lstStyle/>
        <a:p>
          <a:pPr rtl="1"/>
          <a:endParaRPr lang="en-US" sz="2200">
            <a:solidFill>
              <a:schemeClr val="tx1"/>
            </a:solidFill>
            <a:latin typeface="Arial" panose="020B0604020202020204" pitchFamily="34" charset="0"/>
            <a:cs typeface="Arial" panose="020B0604020202020204" pitchFamily="34" charset="0"/>
          </a:endParaRPr>
        </a:p>
      </dgm:t>
    </dgm:pt>
    <dgm:pt modelId="{C8C5E1B0-886D-4E9F-BD3C-158C9E705CE1}">
      <dgm:prSet custT="1"/>
      <dgm:spPr/>
      <dgm:t>
        <a:bodyPr/>
        <a:lstStyle/>
        <a:p>
          <a:pPr rtl="1"/>
          <a:r>
            <a:rPr lang="ar-SY" sz="2200">
              <a:latin typeface="Arial" panose="020B0604020202020204" pitchFamily="34" charset="0"/>
              <a:cs typeface="Arial" panose="020B0604020202020204" pitchFamily="34" charset="0"/>
            </a:rPr>
            <a:t>يقر  "آنسل"، بوجود القانون الجزائي بفروعه المختلفة، ويعده من أهم وسائل سياسة الدفاع الاجتماعي. </a:t>
          </a:r>
          <a:endParaRPr lang="en-US" sz="2200" dirty="0">
            <a:latin typeface="Arial" panose="020B0604020202020204" pitchFamily="34" charset="0"/>
            <a:cs typeface="Arial" panose="020B0604020202020204" pitchFamily="34" charset="0"/>
          </a:endParaRPr>
        </a:p>
      </dgm:t>
    </dgm:pt>
    <dgm:pt modelId="{82646FCF-443D-4EEC-B781-F95FF730360C}" type="parTrans" cxnId="{9463416D-3706-4563-A077-AC48EE53914A}">
      <dgm:prSet/>
      <dgm:spPr/>
      <dgm:t>
        <a:bodyPr/>
        <a:lstStyle/>
        <a:p>
          <a:endParaRPr lang="en-US"/>
        </a:p>
      </dgm:t>
    </dgm:pt>
    <dgm:pt modelId="{C742F671-310C-4A4D-B9C5-D5AC07760960}" type="sibTrans" cxnId="{9463416D-3706-4563-A077-AC48EE53914A}">
      <dgm:prSet/>
      <dgm:spPr/>
      <dgm:t>
        <a:bodyPr/>
        <a:lstStyle/>
        <a:p>
          <a:endParaRPr lang="en-US"/>
        </a:p>
      </dgm:t>
    </dgm:pt>
    <dgm:pt modelId="{E75A7A25-47AD-4015-BD71-3B497B1029DC}">
      <dgm:prSet custT="1"/>
      <dgm:spPr/>
      <dgm:t>
        <a:bodyPr/>
        <a:lstStyle/>
        <a:p>
          <a:pPr rtl="1"/>
          <a:r>
            <a:rPr lang="ar-SY" sz="2200" dirty="0">
              <a:latin typeface="Arial" panose="020B0604020202020204" pitchFamily="34" charset="0"/>
              <a:cs typeface="Arial" panose="020B0604020202020204" pitchFamily="34" charset="0"/>
            </a:rPr>
            <a:t>الدفاع الاجتماعي الحديث،عموماً، مذهب مضاد للإجرام، لا يهدف فقط إلى التكفير عن خطأ الجانح من خلال توقيع عقوبة عليه، وإنما يسعى إلى حماية المجتمع من المشاريع الإجرامية.</a:t>
          </a:r>
          <a:endParaRPr lang="en-US" sz="2200" dirty="0">
            <a:latin typeface="Arial" panose="020B0604020202020204" pitchFamily="34" charset="0"/>
            <a:cs typeface="Arial" panose="020B0604020202020204" pitchFamily="34" charset="0"/>
          </a:endParaRPr>
        </a:p>
      </dgm:t>
    </dgm:pt>
    <dgm:pt modelId="{478CE516-EEF5-42D4-BB3F-4FB0979A4D34}" type="parTrans" cxnId="{525A1244-23E6-4B35-A7D3-E45FE3F1522D}">
      <dgm:prSet/>
      <dgm:spPr/>
      <dgm:t>
        <a:bodyPr/>
        <a:lstStyle/>
        <a:p>
          <a:endParaRPr lang="en-US"/>
        </a:p>
      </dgm:t>
    </dgm:pt>
    <dgm:pt modelId="{1303F6F0-EF7D-46F0-88F9-A2DA46DF71E5}" type="sibTrans" cxnId="{525A1244-23E6-4B35-A7D3-E45FE3F1522D}">
      <dgm:prSet/>
      <dgm:spPr/>
      <dgm:t>
        <a:bodyPr/>
        <a:lstStyle/>
        <a:p>
          <a:endParaRPr lang="en-US"/>
        </a:p>
      </dgm:t>
    </dgm:pt>
    <dgm:pt modelId="{CA7969FD-DEDE-499B-93A9-1EE522331C5B}">
      <dgm:prSet custT="1"/>
      <dgm:spPr/>
      <dgm:t>
        <a:bodyPr/>
        <a:lstStyle/>
        <a:p>
          <a:pPr rtl="1"/>
          <a:r>
            <a:rPr lang="ar-SY" sz="2200" dirty="0">
              <a:latin typeface="Arial" panose="020B0604020202020204" pitchFamily="34" charset="0"/>
              <a:cs typeface="Arial" panose="020B0604020202020204" pitchFamily="34" charset="0"/>
            </a:rPr>
            <a:t>يكرس الدفاع الاجتماعي الحديث للوقاية الفردية اهتماماً خاصاً، بوضع سياسة تحقق نظاماً "للوقاية من الجريمة وعلاج المذنبين"</a:t>
          </a:r>
          <a:endParaRPr lang="en-US" sz="2200" dirty="0">
            <a:latin typeface="Arial" panose="020B0604020202020204" pitchFamily="34" charset="0"/>
            <a:cs typeface="Arial" panose="020B0604020202020204" pitchFamily="34" charset="0"/>
          </a:endParaRPr>
        </a:p>
      </dgm:t>
    </dgm:pt>
    <dgm:pt modelId="{13397EC1-ECEB-4E47-8599-A480BA09931F}" type="parTrans" cxnId="{1352A1BB-322F-4ED0-A43C-20D7B4090407}">
      <dgm:prSet/>
      <dgm:spPr/>
      <dgm:t>
        <a:bodyPr/>
        <a:lstStyle/>
        <a:p>
          <a:endParaRPr lang="en-US"/>
        </a:p>
      </dgm:t>
    </dgm:pt>
    <dgm:pt modelId="{8AD552EE-4CFC-4AFC-8A18-6087BB58CB05}" type="sibTrans" cxnId="{1352A1BB-322F-4ED0-A43C-20D7B4090407}">
      <dgm:prSet/>
      <dgm:spPr/>
      <dgm:t>
        <a:bodyPr/>
        <a:lstStyle/>
        <a:p>
          <a:endParaRPr lang="en-US"/>
        </a:p>
      </dgm:t>
    </dgm:pt>
    <dgm:pt modelId="{25486430-48D4-4333-8325-CF816719CFFB}">
      <dgm:prSet custT="1"/>
      <dgm:spPr/>
      <dgm:t>
        <a:bodyPr/>
        <a:lstStyle/>
        <a:p>
          <a:pPr rtl="1"/>
          <a:r>
            <a:rPr lang="ar-SY" sz="2200" dirty="0">
              <a:latin typeface="Arial" panose="020B0604020202020204" pitchFamily="34" charset="0"/>
              <a:cs typeface="Arial" panose="020B0604020202020204" pitchFamily="34" charset="0"/>
            </a:rPr>
            <a:t>يعتمد الدفاع الاجتماعي الحديث في تحديد اتجاهاته في وضع سياسة جنائية ذات صفة إنسانية، على دراسة الواقعة الإجرامية، وعلى دراسة شخصية المدعى عليه، وفقاً لمعطيات العلوم الإنسانية. </a:t>
          </a:r>
          <a:endParaRPr lang="en-US" sz="2200" dirty="0">
            <a:latin typeface="Arial" panose="020B0604020202020204" pitchFamily="34" charset="0"/>
            <a:cs typeface="Arial" panose="020B0604020202020204" pitchFamily="34" charset="0"/>
          </a:endParaRPr>
        </a:p>
      </dgm:t>
    </dgm:pt>
    <dgm:pt modelId="{10A730B7-2A13-4442-82D1-6887B4A8A4B2}" type="parTrans" cxnId="{FC7415AC-6963-48BA-91A2-54AA72E4D082}">
      <dgm:prSet/>
      <dgm:spPr/>
      <dgm:t>
        <a:bodyPr/>
        <a:lstStyle/>
        <a:p>
          <a:endParaRPr lang="en-US"/>
        </a:p>
      </dgm:t>
    </dgm:pt>
    <dgm:pt modelId="{617F17AB-4592-4AF8-AC5B-CCB2E93599FD}" type="sibTrans" cxnId="{FC7415AC-6963-48BA-91A2-54AA72E4D082}">
      <dgm:prSet/>
      <dgm:spPr/>
      <dgm:t>
        <a:bodyPr/>
        <a:lstStyle/>
        <a:p>
          <a:endParaRPr lang="en-US"/>
        </a:p>
      </dgm:t>
    </dgm:pt>
    <dgm:pt modelId="{FD13A446-88A8-41E9-8670-BCF70151A6E2}" type="pres">
      <dgm:prSet presAssocID="{AE0FD971-D2A7-49EC-B345-86678792A74D}" presName="Name0" presStyleCnt="0">
        <dgm:presLayoutVars>
          <dgm:dir/>
          <dgm:animLvl val="lvl"/>
          <dgm:resizeHandles val="exact"/>
        </dgm:presLayoutVars>
      </dgm:prSet>
      <dgm:spPr/>
    </dgm:pt>
    <dgm:pt modelId="{C95DC8D9-A4A8-4EDD-92D4-5A1F7188E878}" type="pres">
      <dgm:prSet presAssocID="{25486430-48D4-4333-8325-CF816719CFFB}" presName="boxAndChildren" presStyleCnt="0"/>
      <dgm:spPr/>
    </dgm:pt>
    <dgm:pt modelId="{0CE8C36F-04D4-4126-882D-C81B0FA0702E}" type="pres">
      <dgm:prSet presAssocID="{25486430-48D4-4333-8325-CF816719CFFB}" presName="parentTextBox" presStyleLbl="node1" presStyleIdx="0" presStyleCnt="5"/>
      <dgm:spPr/>
    </dgm:pt>
    <dgm:pt modelId="{EA59824D-18DD-4057-B421-633D434AA78A}" type="pres">
      <dgm:prSet presAssocID="{8AD552EE-4CFC-4AFC-8A18-6087BB58CB05}" presName="sp" presStyleCnt="0"/>
      <dgm:spPr/>
    </dgm:pt>
    <dgm:pt modelId="{2D3D9B38-6A7F-4FD5-8740-5DCCCC9B2E3C}" type="pres">
      <dgm:prSet presAssocID="{CA7969FD-DEDE-499B-93A9-1EE522331C5B}" presName="arrowAndChildren" presStyleCnt="0"/>
      <dgm:spPr/>
    </dgm:pt>
    <dgm:pt modelId="{DCC8EF40-9162-4BAD-9168-8B008B3AE1A5}" type="pres">
      <dgm:prSet presAssocID="{CA7969FD-DEDE-499B-93A9-1EE522331C5B}" presName="parentTextArrow" presStyleLbl="node1" presStyleIdx="1" presStyleCnt="5" custScaleY="117276"/>
      <dgm:spPr/>
    </dgm:pt>
    <dgm:pt modelId="{35822172-3E69-4C1F-92E2-09F662ACBBE3}" type="pres">
      <dgm:prSet presAssocID="{1303F6F0-EF7D-46F0-88F9-A2DA46DF71E5}" presName="sp" presStyleCnt="0"/>
      <dgm:spPr/>
    </dgm:pt>
    <dgm:pt modelId="{5E4B1D65-AE45-46C8-B442-76D75E459304}" type="pres">
      <dgm:prSet presAssocID="{E75A7A25-47AD-4015-BD71-3B497B1029DC}" presName="arrowAndChildren" presStyleCnt="0"/>
      <dgm:spPr/>
    </dgm:pt>
    <dgm:pt modelId="{668C1FAD-B75E-4BCE-BA7D-564F32738FCC}" type="pres">
      <dgm:prSet presAssocID="{E75A7A25-47AD-4015-BD71-3B497B1029DC}" presName="parentTextArrow" presStyleLbl="node1" presStyleIdx="2" presStyleCnt="5" custScaleY="100291"/>
      <dgm:spPr/>
    </dgm:pt>
    <dgm:pt modelId="{60F2E12B-0807-4B1F-A4C8-53067A5C1F0A}" type="pres">
      <dgm:prSet presAssocID="{C742F671-310C-4A4D-B9C5-D5AC07760960}" presName="sp" presStyleCnt="0"/>
      <dgm:spPr/>
    </dgm:pt>
    <dgm:pt modelId="{CFD52507-F8CE-441E-B585-8A9B44B327D4}" type="pres">
      <dgm:prSet presAssocID="{C8C5E1B0-886D-4E9F-BD3C-158C9E705CE1}" presName="arrowAndChildren" presStyleCnt="0"/>
      <dgm:spPr/>
    </dgm:pt>
    <dgm:pt modelId="{A9D8369E-99ED-430C-9E63-6036A62F1DA1}" type="pres">
      <dgm:prSet presAssocID="{C8C5E1B0-886D-4E9F-BD3C-158C9E705CE1}" presName="parentTextArrow" presStyleLbl="node1" presStyleIdx="3" presStyleCnt="5"/>
      <dgm:spPr/>
    </dgm:pt>
    <dgm:pt modelId="{D2F7BD10-2468-4C74-9684-0DB75CC26A5E}" type="pres">
      <dgm:prSet presAssocID="{7EC6A84E-7C44-470E-B228-0F6195FEA8BC}" presName="sp" presStyleCnt="0"/>
      <dgm:spPr/>
    </dgm:pt>
    <dgm:pt modelId="{F6623C1E-955D-4D0E-B5A7-FDE4D4070B7F}" type="pres">
      <dgm:prSet presAssocID="{99E01681-42E4-439D-8031-4F55FA724B13}" presName="arrowAndChildren" presStyleCnt="0"/>
      <dgm:spPr/>
    </dgm:pt>
    <dgm:pt modelId="{5E7E582D-02D0-4750-984D-919F5C56B418}" type="pres">
      <dgm:prSet presAssocID="{99E01681-42E4-439D-8031-4F55FA724B13}" presName="parentTextArrow" presStyleLbl="node1" presStyleIdx="4" presStyleCnt="5"/>
      <dgm:spPr/>
    </dgm:pt>
  </dgm:ptLst>
  <dgm:cxnLst>
    <dgm:cxn modelId="{B07C3031-9D1A-4287-A21C-2C7EC04BA312}" srcId="{AE0FD971-D2A7-49EC-B345-86678792A74D}" destId="{99E01681-42E4-439D-8031-4F55FA724B13}" srcOrd="0" destOrd="0" parTransId="{03A25C96-35B0-489A-AC7B-7A7F22D5D885}" sibTransId="{7EC6A84E-7C44-470E-B228-0F6195FEA8BC}"/>
    <dgm:cxn modelId="{0A43EE34-FE09-4281-8B47-F05BD98CDFB2}" type="presOf" srcId="{AE0FD971-D2A7-49EC-B345-86678792A74D}" destId="{FD13A446-88A8-41E9-8670-BCF70151A6E2}" srcOrd="0" destOrd="0" presId="urn:microsoft.com/office/officeart/2005/8/layout/process4"/>
    <dgm:cxn modelId="{525A1244-23E6-4B35-A7D3-E45FE3F1522D}" srcId="{AE0FD971-D2A7-49EC-B345-86678792A74D}" destId="{E75A7A25-47AD-4015-BD71-3B497B1029DC}" srcOrd="2" destOrd="0" parTransId="{478CE516-EEF5-42D4-BB3F-4FB0979A4D34}" sibTransId="{1303F6F0-EF7D-46F0-88F9-A2DA46DF71E5}"/>
    <dgm:cxn modelId="{9463416D-3706-4563-A077-AC48EE53914A}" srcId="{AE0FD971-D2A7-49EC-B345-86678792A74D}" destId="{C8C5E1B0-886D-4E9F-BD3C-158C9E705CE1}" srcOrd="1" destOrd="0" parTransId="{82646FCF-443D-4EEC-B781-F95FF730360C}" sibTransId="{C742F671-310C-4A4D-B9C5-D5AC07760960}"/>
    <dgm:cxn modelId="{3B0D3A58-2F59-45A1-83C6-AFA20EE19906}" type="presOf" srcId="{E75A7A25-47AD-4015-BD71-3B497B1029DC}" destId="{668C1FAD-B75E-4BCE-BA7D-564F32738FCC}" srcOrd="0" destOrd="0" presId="urn:microsoft.com/office/officeart/2005/8/layout/process4"/>
    <dgm:cxn modelId="{FC7415AC-6963-48BA-91A2-54AA72E4D082}" srcId="{AE0FD971-D2A7-49EC-B345-86678792A74D}" destId="{25486430-48D4-4333-8325-CF816719CFFB}" srcOrd="4" destOrd="0" parTransId="{10A730B7-2A13-4442-82D1-6887B4A8A4B2}" sibTransId="{617F17AB-4592-4AF8-AC5B-CCB2E93599FD}"/>
    <dgm:cxn modelId="{8E06D2B9-26DA-44F7-8480-D87C8ED60847}" type="presOf" srcId="{99E01681-42E4-439D-8031-4F55FA724B13}" destId="{5E7E582D-02D0-4750-984D-919F5C56B418}" srcOrd="0" destOrd="0" presId="urn:microsoft.com/office/officeart/2005/8/layout/process4"/>
    <dgm:cxn modelId="{147256BA-BCF0-4EE2-B3F6-026C4EF6A81D}" type="presOf" srcId="{C8C5E1B0-886D-4E9F-BD3C-158C9E705CE1}" destId="{A9D8369E-99ED-430C-9E63-6036A62F1DA1}" srcOrd="0" destOrd="0" presId="urn:microsoft.com/office/officeart/2005/8/layout/process4"/>
    <dgm:cxn modelId="{1352A1BB-322F-4ED0-A43C-20D7B4090407}" srcId="{AE0FD971-D2A7-49EC-B345-86678792A74D}" destId="{CA7969FD-DEDE-499B-93A9-1EE522331C5B}" srcOrd="3" destOrd="0" parTransId="{13397EC1-ECEB-4E47-8599-A480BA09931F}" sibTransId="{8AD552EE-4CFC-4AFC-8A18-6087BB58CB05}"/>
    <dgm:cxn modelId="{7272CEC0-9061-4CA0-B636-9698C0A5136D}" type="presOf" srcId="{CA7969FD-DEDE-499B-93A9-1EE522331C5B}" destId="{DCC8EF40-9162-4BAD-9168-8B008B3AE1A5}" srcOrd="0" destOrd="0" presId="urn:microsoft.com/office/officeart/2005/8/layout/process4"/>
    <dgm:cxn modelId="{6CC4E2C3-F711-400D-AB0B-28DC5729E5DE}" type="presOf" srcId="{25486430-48D4-4333-8325-CF816719CFFB}" destId="{0CE8C36F-04D4-4126-882D-C81B0FA0702E}" srcOrd="0" destOrd="0" presId="urn:microsoft.com/office/officeart/2005/8/layout/process4"/>
    <dgm:cxn modelId="{E0C265F1-DF13-4A99-AD24-A3C2C7F28DDF}" type="presParOf" srcId="{FD13A446-88A8-41E9-8670-BCF70151A6E2}" destId="{C95DC8D9-A4A8-4EDD-92D4-5A1F7188E878}" srcOrd="0" destOrd="0" presId="urn:microsoft.com/office/officeart/2005/8/layout/process4"/>
    <dgm:cxn modelId="{A82A708E-D6B5-4ED9-94C9-32C77B8E7914}" type="presParOf" srcId="{C95DC8D9-A4A8-4EDD-92D4-5A1F7188E878}" destId="{0CE8C36F-04D4-4126-882D-C81B0FA0702E}" srcOrd="0" destOrd="0" presId="urn:microsoft.com/office/officeart/2005/8/layout/process4"/>
    <dgm:cxn modelId="{E5E5966F-5174-419A-9305-289942CC7BE0}" type="presParOf" srcId="{FD13A446-88A8-41E9-8670-BCF70151A6E2}" destId="{EA59824D-18DD-4057-B421-633D434AA78A}" srcOrd="1" destOrd="0" presId="urn:microsoft.com/office/officeart/2005/8/layout/process4"/>
    <dgm:cxn modelId="{D140ACD9-9936-4578-A8E7-846E3212C9CF}" type="presParOf" srcId="{FD13A446-88A8-41E9-8670-BCF70151A6E2}" destId="{2D3D9B38-6A7F-4FD5-8740-5DCCCC9B2E3C}" srcOrd="2" destOrd="0" presId="urn:microsoft.com/office/officeart/2005/8/layout/process4"/>
    <dgm:cxn modelId="{070B6FED-4FDB-46A8-BE7D-2F39DF3B55CC}" type="presParOf" srcId="{2D3D9B38-6A7F-4FD5-8740-5DCCCC9B2E3C}" destId="{DCC8EF40-9162-4BAD-9168-8B008B3AE1A5}" srcOrd="0" destOrd="0" presId="urn:microsoft.com/office/officeart/2005/8/layout/process4"/>
    <dgm:cxn modelId="{0CAA9903-741C-41EC-80DD-D1908079B4B4}" type="presParOf" srcId="{FD13A446-88A8-41E9-8670-BCF70151A6E2}" destId="{35822172-3E69-4C1F-92E2-09F662ACBBE3}" srcOrd="3" destOrd="0" presId="urn:microsoft.com/office/officeart/2005/8/layout/process4"/>
    <dgm:cxn modelId="{4165E0DC-3FDF-41E6-AE9A-B15CC8ADF612}" type="presParOf" srcId="{FD13A446-88A8-41E9-8670-BCF70151A6E2}" destId="{5E4B1D65-AE45-46C8-B442-76D75E459304}" srcOrd="4" destOrd="0" presId="urn:microsoft.com/office/officeart/2005/8/layout/process4"/>
    <dgm:cxn modelId="{F97B70AB-63B7-44B7-98AC-93B44BB46977}" type="presParOf" srcId="{5E4B1D65-AE45-46C8-B442-76D75E459304}" destId="{668C1FAD-B75E-4BCE-BA7D-564F32738FCC}" srcOrd="0" destOrd="0" presId="urn:microsoft.com/office/officeart/2005/8/layout/process4"/>
    <dgm:cxn modelId="{D371CCD9-8BAC-4831-80CA-1C41C56C2F17}" type="presParOf" srcId="{FD13A446-88A8-41E9-8670-BCF70151A6E2}" destId="{60F2E12B-0807-4B1F-A4C8-53067A5C1F0A}" srcOrd="5" destOrd="0" presId="urn:microsoft.com/office/officeart/2005/8/layout/process4"/>
    <dgm:cxn modelId="{CA890867-2DBB-465B-961E-E029868FA685}" type="presParOf" srcId="{FD13A446-88A8-41E9-8670-BCF70151A6E2}" destId="{CFD52507-F8CE-441E-B585-8A9B44B327D4}" srcOrd="6" destOrd="0" presId="urn:microsoft.com/office/officeart/2005/8/layout/process4"/>
    <dgm:cxn modelId="{854F1487-C240-4374-8758-0031D248D376}" type="presParOf" srcId="{CFD52507-F8CE-441E-B585-8A9B44B327D4}" destId="{A9D8369E-99ED-430C-9E63-6036A62F1DA1}" srcOrd="0" destOrd="0" presId="urn:microsoft.com/office/officeart/2005/8/layout/process4"/>
    <dgm:cxn modelId="{5368AA9C-082A-495C-88B5-93ADAA7C9A41}" type="presParOf" srcId="{FD13A446-88A8-41E9-8670-BCF70151A6E2}" destId="{D2F7BD10-2468-4C74-9684-0DB75CC26A5E}" srcOrd="7" destOrd="0" presId="urn:microsoft.com/office/officeart/2005/8/layout/process4"/>
    <dgm:cxn modelId="{D73A0986-DAFE-4904-821A-2F611A49418B}" type="presParOf" srcId="{FD13A446-88A8-41E9-8670-BCF70151A6E2}" destId="{F6623C1E-955D-4D0E-B5A7-FDE4D4070B7F}" srcOrd="8" destOrd="0" presId="urn:microsoft.com/office/officeart/2005/8/layout/process4"/>
    <dgm:cxn modelId="{8D0E91C6-EFEA-4737-BABB-8D7C1850340B}" type="presParOf" srcId="{F6623C1E-955D-4D0E-B5A7-FDE4D4070B7F}" destId="{5E7E582D-02D0-4750-984D-919F5C56B418}"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E34A94-E7A7-4266-BAAD-0A3309655A59}">
      <dsp:nvSpPr>
        <dsp:cNvPr id="0" name=""/>
        <dsp:cNvSpPr/>
      </dsp:nvSpPr>
      <dsp:spPr>
        <a:xfrm>
          <a:off x="5243" y="1981"/>
          <a:ext cx="10736535" cy="1307845"/>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الإنسان هو حجر الزاوية في فلسفة "غراماتيكا"، والمجتمع  والدولة يكوّنان نظاماً قائماً على خدمته. </a:t>
          </a:r>
          <a:endParaRPr lang="en-US" sz="2200" kern="1200" dirty="0">
            <a:latin typeface="Arial" panose="020B0604020202020204" pitchFamily="34" charset="0"/>
            <a:cs typeface="Arial" panose="020B0604020202020204" pitchFamily="34" charset="0"/>
          </a:endParaRPr>
        </a:p>
      </dsp:txBody>
      <dsp:txXfrm>
        <a:off x="69087" y="65825"/>
        <a:ext cx="10608847" cy="1180157"/>
      </dsp:txXfrm>
    </dsp:sp>
    <dsp:sp modelId="{C503050A-9635-4BAE-9DCC-3122C7E253B0}">
      <dsp:nvSpPr>
        <dsp:cNvPr id="0" name=""/>
        <dsp:cNvSpPr/>
      </dsp:nvSpPr>
      <dsp:spPr>
        <a:xfrm>
          <a:off x="5243" y="1375219"/>
          <a:ext cx="10736535" cy="1307845"/>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kern="1200">
              <a:latin typeface="Arial" panose="020B0604020202020204" pitchFamily="34" charset="0"/>
              <a:cs typeface="Arial" panose="020B0604020202020204" pitchFamily="34" charset="0"/>
            </a:rPr>
            <a:t>ولا يجوز أن يوصف الإنسان بأنه مجرم، إذا ارتكب فعلاً تُجّرمه الدولة، لأنه لا يقبل التفريق بين زمرتين من البشر: المجرمين وغير المجرمين، كما يقول بذلك تاريخ البشرية. </a:t>
          </a:r>
          <a:endParaRPr lang="en-US" sz="2200" kern="1200">
            <a:latin typeface="Arial" panose="020B0604020202020204" pitchFamily="34" charset="0"/>
            <a:cs typeface="Arial" panose="020B0604020202020204" pitchFamily="34" charset="0"/>
          </a:endParaRPr>
        </a:p>
      </dsp:txBody>
      <dsp:txXfrm>
        <a:off x="69087" y="1439063"/>
        <a:ext cx="10608847" cy="1180157"/>
      </dsp:txXfrm>
    </dsp:sp>
    <dsp:sp modelId="{8C15E684-4236-45BF-8E53-E1918DD3CFED}">
      <dsp:nvSpPr>
        <dsp:cNvPr id="0" name=""/>
        <dsp:cNvSpPr/>
      </dsp:nvSpPr>
      <dsp:spPr>
        <a:xfrm>
          <a:off x="5243" y="2748457"/>
          <a:ext cx="10736535" cy="1307845"/>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kern="1200">
              <a:latin typeface="Arial" panose="020B0604020202020204" pitchFamily="34" charset="0"/>
              <a:cs typeface="Arial" panose="020B0604020202020204" pitchFamily="34" charset="0"/>
            </a:rPr>
            <a:t>يرفض "غراماتيكا" القانون الجزائي بكليته وتفاصيله، وخاصة مفاهيمه المتعلقة بالمسؤولية والجريمة والعقوبة، لأنه يبني تقدير الفرد على أساس المسؤولية المرتبطة بالجريمة، باعتبارها فعل، وبالضرر المتولد عن الفعل دون النظر إلى شخصية الفاعل. </a:t>
          </a:r>
          <a:endParaRPr lang="en-US" sz="2200" kern="1200">
            <a:latin typeface="Arial" panose="020B0604020202020204" pitchFamily="34" charset="0"/>
            <a:cs typeface="Arial" panose="020B0604020202020204" pitchFamily="34" charset="0"/>
          </a:endParaRPr>
        </a:p>
      </dsp:txBody>
      <dsp:txXfrm>
        <a:off x="69087" y="2812301"/>
        <a:ext cx="10608847" cy="11801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469ED7-FAEA-4A96-9E71-E1B5EC56B6CD}">
      <dsp:nvSpPr>
        <dsp:cNvPr id="0" name=""/>
        <dsp:cNvSpPr/>
      </dsp:nvSpPr>
      <dsp:spPr>
        <a:xfrm>
          <a:off x="5297" y="1944"/>
          <a:ext cx="10847376" cy="1283425"/>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ويجب أن تزول فكرة "المسؤولية"، في نظام الدفاع الاجتماعي، كما يقول "غراماتيكا"، لتحل محلها فكرة  اللااجتماعية أو "المناهضة للمجتمع"، وهي الوصف القانوني الذي يطلق على الأفراد الذين يتعارض سلوكهم مع النظام الاجتماعي، أي الأفراد الذين يخالفون قاعدة قانونية. </a:t>
          </a:r>
          <a:endParaRPr lang="en-US" sz="2200" kern="1200" dirty="0">
            <a:latin typeface="Arial" panose="020B0604020202020204" pitchFamily="34" charset="0"/>
            <a:cs typeface="Arial" panose="020B0604020202020204" pitchFamily="34" charset="0"/>
          </a:endParaRPr>
        </a:p>
      </dsp:txBody>
      <dsp:txXfrm>
        <a:off x="67949" y="64596"/>
        <a:ext cx="10722072" cy="1158121"/>
      </dsp:txXfrm>
    </dsp:sp>
    <dsp:sp modelId="{DA3FD20F-6161-425B-A9A6-C7030496799E}">
      <dsp:nvSpPr>
        <dsp:cNvPr id="0" name=""/>
        <dsp:cNvSpPr/>
      </dsp:nvSpPr>
      <dsp:spPr>
        <a:xfrm>
          <a:off x="5297" y="1349541"/>
          <a:ext cx="10847376" cy="1283425"/>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	وينبغي أن تزول فكرة "الجريمة" كلياً، في نظام الدفاع الاجتماعي، لتحل محلها فكرة "أمارة اللااجتماعية" أو "علامة السلوك المضاد للمجتمع". وهي نماذج سلوك محظورة ينص عليها قانون الدفاع الاجتماعي.</a:t>
          </a:r>
          <a:endParaRPr lang="en-US" sz="2200" kern="1200" dirty="0">
            <a:latin typeface="Arial" panose="020B0604020202020204" pitchFamily="34" charset="0"/>
            <a:cs typeface="Arial" panose="020B0604020202020204" pitchFamily="34" charset="0"/>
          </a:endParaRPr>
        </a:p>
      </dsp:txBody>
      <dsp:txXfrm>
        <a:off x="67949" y="1412193"/>
        <a:ext cx="10722072" cy="1158121"/>
      </dsp:txXfrm>
    </dsp:sp>
    <dsp:sp modelId="{66DB99FA-1A93-4478-B247-2552A3D6B8B3}">
      <dsp:nvSpPr>
        <dsp:cNvPr id="0" name=""/>
        <dsp:cNvSpPr/>
      </dsp:nvSpPr>
      <dsp:spPr>
        <a:xfrm>
          <a:off x="5297" y="2697137"/>
          <a:ext cx="10847376" cy="1283425"/>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و لابد أخيراً من أن تزول "العقوبة" في نظام الدفاع الاجتماعي لتحل محلها "تدابير الدفاع الاجتماعي"، التي هي تدابير وقائية، عامة وخاصة وفردية،  وتدابير تربوية وعلاجية، تهدف إلى تنمية أفضل ما في نفوس الأفراد، لتأهيلهم اجتماعياً .</a:t>
          </a:r>
          <a:endParaRPr lang="en-US" sz="2200" kern="1200" dirty="0">
            <a:latin typeface="Arial" panose="020B0604020202020204" pitchFamily="34" charset="0"/>
            <a:cs typeface="Arial" panose="020B0604020202020204" pitchFamily="34" charset="0"/>
          </a:endParaRPr>
        </a:p>
      </dsp:txBody>
      <dsp:txXfrm>
        <a:off x="67949" y="2759789"/>
        <a:ext cx="10722072" cy="115812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E8C36F-04D4-4126-882D-C81B0FA0702E}">
      <dsp:nvSpPr>
        <dsp:cNvPr id="0" name=""/>
        <dsp:cNvSpPr/>
      </dsp:nvSpPr>
      <dsp:spPr>
        <a:xfrm>
          <a:off x="0" y="3528411"/>
          <a:ext cx="10893426" cy="554385"/>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464" tIns="156464" rIns="156464" bIns="156464" numCol="1" spcCol="1270" anchor="ctr" anchorCtr="0">
          <a:noAutofit/>
        </a:bodyPr>
        <a:lstStyle/>
        <a:p>
          <a:pPr marL="0" lvl="0" indent="0" algn="ct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يعتمد الدفاع الاجتماعي الحديث في تحديد اتجاهاته في وضع سياسة جنائية ذات صفة إنسانية، على دراسة الواقعة الإجرامية، وعلى دراسة شخصية المدعى عليه، وفقاً لمعطيات العلوم الإنسانية. </a:t>
          </a:r>
          <a:endParaRPr lang="en-US" sz="2200" kern="1200" dirty="0">
            <a:latin typeface="Arial" panose="020B0604020202020204" pitchFamily="34" charset="0"/>
            <a:cs typeface="Arial" panose="020B0604020202020204" pitchFamily="34" charset="0"/>
          </a:endParaRPr>
        </a:p>
      </dsp:txBody>
      <dsp:txXfrm>
        <a:off x="0" y="3528411"/>
        <a:ext cx="10893426" cy="554385"/>
      </dsp:txXfrm>
    </dsp:sp>
    <dsp:sp modelId="{DCC8EF40-9162-4BAD-9168-8B008B3AE1A5}">
      <dsp:nvSpPr>
        <dsp:cNvPr id="0" name=""/>
        <dsp:cNvSpPr/>
      </dsp:nvSpPr>
      <dsp:spPr>
        <a:xfrm rot="10800000">
          <a:off x="0" y="2536779"/>
          <a:ext cx="10893426" cy="999948"/>
        </a:xfrm>
        <a:prstGeom prst="upArrowCallou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464" tIns="156464" rIns="156464" bIns="156464" numCol="1" spcCol="1270" anchor="ctr" anchorCtr="0">
          <a:noAutofit/>
        </a:bodyPr>
        <a:lstStyle/>
        <a:p>
          <a:pPr marL="0" lvl="0" indent="0" algn="ct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يكرس الدفاع الاجتماعي الحديث للوقاية الفردية اهتماماً خاصاً، بوضع سياسة تحقق نظاماً "للوقاية من الجريمة وعلاج المذنبين"</a:t>
          </a:r>
          <a:endParaRPr lang="en-US" sz="2200" kern="1200" dirty="0">
            <a:latin typeface="Arial" panose="020B0604020202020204" pitchFamily="34" charset="0"/>
            <a:cs typeface="Arial" panose="020B0604020202020204" pitchFamily="34" charset="0"/>
          </a:endParaRPr>
        </a:p>
      </dsp:txBody>
      <dsp:txXfrm rot="10800000">
        <a:off x="0" y="2536779"/>
        <a:ext cx="10893426" cy="649736"/>
      </dsp:txXfrm>
    </dsp:sp>
    <dsp:sp modelId="{668C1FAD-B75E-4BCE-BA7D-564F32738FCC}">
      <dsp:nvSpPr>
        <dsp:cNvPr id="0" name=""/>
        <dsp:cNvSpPr/>
      </dsp:nvSpPr>
      <dsp:spPr>
        <a:xfrm rot="10800000">
          <a:off x="0" y="1689968"/>
          <a:ext cx="10893426" cy="855126"/>
        </a:xfrm>
        <a:prstGeom prst="upArrowCallou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464" tIns="156464" rIns="156464" bIns="156464" numCol="1" spcCol="1270" anchor="ctr" anchorCtr="0">
          <a:noAutofit/>
        </a:bodyPr>
        <a:lstStyle/>
        <a:p>
          <a:pPr marL="0" lvl="0" indent="0" algn="ct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الدفاع الاجتماعي الحديث،عموماً، مذهب مضاد للإجرام، لا يهدف فقط إلى التكفير عن خطأ الجانح من خلال توقيع عقوبة عليه، وإنما يسعى إلى حماية المجتمع من المشاريع الإجرامية.</a:t>
          </a:r>
          <a:endParaRPr lang="en-US" sz="2200" kern="1200" dirty="0">
            <a:latin typeface="Arial" panose="020B0604020202020204" pitchFamily="34" charset="0"/>
            <a:cs typeface="Arial" panose="020B0604020202020204" pitchFamily="34" charset="0"/>
          </a:endParaRPr>
        </a:p>
      </dsp:txBody>
      <dsp:txXfrm rot="10800000">
        <a:off x="0" y="1689968"/>
        <a:ext cx="10893426" cy="555635"/>
      </dsp:txXfrm>
    </dsp:sp>
    <dsp:sp modelId="{A9D8369E-99ED-430C-9E63-6036A62F1DA1}">
      <dsp:nvSpPr>
        <dsp:cNvPr id="0" name=""/>
        <dsp:cNvSpPr/>
      </dsp:nvSpPr>
      <dsp:spPr>
        <a:xfrm rot="10800000">
          <a:off x="0" y="845639"/>
          <a:ext cx="10893426" cy="852645"/>
        </a:xfrm>
        <a:prstGeom prst="upArrowCallou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464" tIns="156464" rIns="156464" bIns="156464" numCol="1" spcCol="1270" anchor="ctr" anchorCtr="0">
          <a:noAutofit/>
        </a:bodyPr>
        <a:lstStyle/>
        <a:p>
          <a:pPr marL="0" lvl="0" indent="0" algn="ctr" defTabSz="977900" rtl="1">
            <a:lnSpc>
              <a:spcPct val="90000"/>
            </a:lnSpc>
            <a:spcBef>
              <a:spcPct val="0"/>
            </a:spcBef>
            <a:spcAft>
              <a:spcPct val="35000"/>
            </a:spcAft>
            <a:buNone/>
          </a:pPr>
          <a:r>
            <a:rPr lang="ar-SY" sz="2200" kern="1200">
              <a:latin typeface="Arial" panose="020B0604020202020204" pitchFamily="34" charset="0"/>
              <a:cs typeface="Arial" panose="020B0604020202020204" pitchFamily="34" charset="0"/>
            </a:rPr>
            <a:t>يقر  "آنسل"، بوجود القانون الجزائي بفروعه المختلفة، ويعده من أهم وسائل سياسة الدفاع الاجتماعي. </a:t>
          </a:r>
          <a:endParaRPr lang="en-US" sz="2200" kern="1200" dirty="0">
            <a:latin typeface="Arial" panose="020B0604020202020204" pitchFamily="34" charset="0"/>
            <a:cs typeface="Arial" panose="020B0604020202020204" pitchFamily="34" charset="0"/>
          </a:endParaRPr>
        </a:p>
      </dsp:txBody>
      <dsp:txXfrm rot="10800000">
        <a:off x="0" y="845639"/>
        <a:ext cx="10893426" cy="554023"/>
      </dsp:txXfrm>
    </dsp:sp>
    <dsp:sp modelId="{5E7E582D-02D0-4750-984D-919F5C56B418}">
      <dsp:nvSpPr>
        <dsp:cNvPr id="0" name=""/>
        <dsp:cNvSpPr/>
      </dsp:nvSpPr>
      <dsp:spPr>
        <a:xfrm rot="10800000">
          <a:off x="0" y="1310"/>
          <a:ext cx="10893426" cy="852645"/>
        </a:xfrm>
        <a:prstGeom prst="upArrowCallou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464" tIns="156464" rIns="156464" bIns="156464" numCol="1" spcCol="1270" anchor="ctr" anchorCtr="0">
          <a:noAutofit/>
        </a:bodyPr>
        <a:lstStyle/>
        <a:p>
          <a:pPr marL="0" lvl="0" indent="0" algn="ct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يبدأ مذهب "آنسل" من منطلقات فلسفية حيث  يعد أن الإنسان محور النظرية السياسية للدفاع الاجتماعي. </a:t>
          </a:r>
          <a:endParaRPr lang="en-US" sz="2200" kern="1200" dirty="0">
            <a:latin typeface="Arial" panose="020B0604020202020204" pitchFamily="34" charset="0"/>
            <a:cs typeface="Arial" panose="020B0604020202020204" pitchFamily="34" charset="0"/>
          </a:endParaRPr>
        </a:p>
      </dsp:txBody>
      <dsp:txXfrm rot="10800000">
        <a:off x="0" y="1310"/>
        <a:ext cx="10893426" cy="554023"/>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D5A18F-CA43-4A79-8AC8-7A0DB42D71B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EG"/>
          </a:p>
        </p:txBody>
      </p:sp>
      <p:sp>
        <p:nvSpPr>
          <p:cNvPr id="3" name="Date Placeholder 2">
            <a:extLst>
              <a:ext uri="{FF2B5EF4-FFF2-40B4-BE49-F238E27FC236}">
                <a16:creationId xmlns:a16="http://schemas.microsoft.com/office/drawing/2014/main" id="{C30FF71C-C1A7-45BB-87C7-DFD419D375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707646E0-AC83-48EE-A32C-6ED2A6C8C045}" type="datetimeFigureOut">
              <a:rPr lang="ar-EG" smtClean="0"/>
              <a:t>18/07/1443</a:t>
            </a:fld>
            <a:endParaRPr lang="ar-EG"/>
          </a:p>
        </p:txBody>
      </p:sp>
      <p:sp>
        <p:nvSpPr>
          <p:cNvPr id="4" name="Footer Placeholder 3">
            <a:extLst>
              <a:ext uri="{FF2B5EF4-FFF2-40B4-BE49-F238E27FC236}">
                <a16:creationId xmlns:a16="http://schemas.microsoft.com/office/drawing/2014/main" id="{A951260F-8C4E-40D9-B41E-4EFF90BBA2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ar-EG"/>
          </a:p>
        </p:txBody>
      </p:sp>
      <p:sp>
        <p:nvSpPr>
          <p:cNvPr id="5" name="Slide Number Placeholder 4">
            <a:extLst>
              <a:ext uri="{FF2B5EF4-FFF2-40B4-BE49-F238E27FC236}">
                <a16:creationId xmlns:a16="http://schemas.microsoft.com/office/drawing/2014/main" id="{42DE7B4D-8506-40A7-9FAA-125BD6D691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9070E25D-3BE7-4DAC-81FD-DD875F0F64E1}" type="slidenum">
              <a:rPr lang="ar-EG" smtClean="0"/>
              <a:t>‹#›</a:t>
            </a:fld>
            <a:endParaRPr lang="ar-EG"/>
          </a:p>
        </p:txBody>
      </p:sp>
    </p:spTree>
    <p:extLst>
      <p:ext uri="{BB962C8B-B14F-4D97-AF65-F5344CB8AC3E}">
        <p14:creationId xmlns:p14="http://schemas.microsoft.com/office/powerpoint/2010/main" val="1314406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S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1256C42C-7DD3-4563-B31F-AA2975560F2D}" type="datetimeFigureOut">
              <a:rPr lang="ar-SY" smtClean="0"/>
              <a:t>18/07/1443</a:t>
            </a:fld>
            <a:endParaRPr lang="ar-S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S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S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7BCE31E2-926A-495C-AC6D-3F5D9D8FFD7B}" type="slidenum">
              <a:rPr lang="ar-SY" smtClean="0"/>
              <a:t>‹#›</a:t>
            </a:fld>
            <a:endParaRPr lang="ar-SY"/>
          </a:p>
        </p:txBody>
      </p:sp>
    </p:spTree>
    <p:extLst>
      <p:ext uri="{BB962C8B-B14F-4D97-AF65-F5344CB8AC3E}">
        <p14:creationId xmlns:p14="http://schemas.microsoft.com/office/powerpoint/2010/main" val="86938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5.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1.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4.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AF68861-9257-4704-826F-F029DAA08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7D2AFD17-94F2-4B67-A2DA-F789FAF5FE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42B692AA-1643-407D-9278-5E33383AC2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a:extLst>
              <a:ext uri="{FF2B5EF4-FFF2-40B4-BE49-F238E27FC236}">
                <a16:creationId xmlns:a16="http://schemas.microsoft.com/office/drawing/2014/main" id="{952E5FE8-0FBE-4F95-8458-904015724F86}"/>
              </a:ext>
            </a:extLst>
          </p:cNvPr>
          <p:cNvSpPr/>
          <p:nvPr userDrawn="1"/>
        </p:nvSpPr>
        <p:spPr>
          <a:xfrm>
            <a:off x="7787642" y="0"/>
            <a:ext cx="4404358" cy="6858000"/>
          </a:xfrm>
          <a:prstGeom prst="rect">
            <a:avLst/>
          </a:prstGeom>
          <a:solidFill>
            <a:srgbClr val="120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E64697D2-B78A-4001-823F-5670CB90E278}"/>
              </a:ext>
            </a:extLst>
          </p:cNvPr>
          <p:cNvPicPr>
            <a:picLocks noChangeAspect="1"/>
          </p:cNvPicPr>
          <p:nvPr userDrawn="1"/>
        </p:nvPicPr>
        <p:blipFill rotWithShape="1">
          <a:blip r:embed="rId2"/>
          <a:srcRect l="24296"/>
          <a:stretch/>
        </p:blipFill>
        <p:spPr>
          <a:xfrm>
            <a:off x="0" y="0"/>
            <a:ext cx="7787642" cy="6858000"/>
          </a:xfrm>
          <a:prstGeom prst="rect">
            <a:avLst/>
          </a:prstGeom>
        </p:spPr>
      </p:pic>
      <p:sp>
        <p:nvSpPr>
          <p:cNvPr id="19" name="Rectangle 18">
            <a:extLst>
              <a:ext uri="{FF2B5EF4-FFF2-40B4-BE49-F238E27FC236}">
                <a16:creationId xmlns:a16="http://schemas.microsoft.com/office/drawing/2014/main" id="{12251AEA-5D2C-4460-9C40-4C06BEA705AC}"/>
              </a:ext>
            </a:extLst>
          </p:cNvPr>
          <p:cNvSpPr/>
          <p:nvPr userDrawn="1"/>
        </p:nvSpPr>
        <p:spPr>
          <a:xfrm>
            <a:off x="8109803" y="1337287"/>
            <a:ext cx="3760036" cy="91439"/>
          </a:xfrm>
          <a:prstGeom prst="rect">
            <a:avLst/>
          </a:prstGeom>
          <a:solidFill>
            <a:srgbClr val="FF5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20">
            <a:extLst>
              <a:ext uri="{FF2B5EF4-FFF2-40B4-BE49-F238E27FC236}">
                <a16:creationId xmlns:a16="http://schemas.microsoft.com/office/drawing/2014/main" id="{6F1B66B1-D7DC-402B-9027-A8A55E9A9AC1}"/>
              </a:ext>
            </a:extLst>
          </p:cNvPr>
          <p:cNvSpPr>
            <a:spLocks noGrp="1"/>
          </p:cNvSpPr>
          <p:nvPr>
            <p:ph type="body" sz="quarter" idx="10"/>
          </p:nvPr>
        </p:nvSpPr>
        <p:spPr>
          <a:xfrm>
            <a:off x="8082340" y="1418215"/>
            <a:ext cx="3822505" cy="3727526"/>
          </a:xfrm>
        </p:spPr>
        <p:txBody>
          <a:bodyPr>
            <a:normAutofit/>
          </a:bodyPr>
          <a:lstStyle>
            <a:lvl1pPr algn="ctr" rtl="1">
              <a:buNone/>
              <a:defRPr sz="3200" b="1">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23" name="Text Placeholder 22">
            <a:extLst>
              <a:ext uri="{FF2B5EF4-FFF2-40B4-BE49-F238E27FC236}">
                <a16:creationId xmlns:a16="http://schemas.microsoft.com/office/drawing/2014/main" id="{D9732719-1859-444A-8424-A887E0F1181C}"/>
              </a:ext>
            </a:extLst>
          </p:cNvPr>
          <p:cNvSpPr>
            <a:spLocks noGrp="1"/>
          </p:cNvSpPr>
          <p:nvPr>
            <p:ph type="body" sz="quarter" idx="11"/>
          </p:nvPr>
        </p:nvSpPr>
        <p:spPr>
          <a:xfrm>
            <a:off x="8063754" y="5439786"/>
            <a:ext cx="3556714" cy="1283278"/>
          </a:xfrm>
        </p:spPr>
        <p:txBody>
          <a:bodyPr>
            <a:normAutofit/>
          </a:bodyPr>
          <a:lstStyle>
            <a:lvl1pPr algn="r" rtl="1">
              <a:buNone/>
              <a:defRPr sz="2200" b="1">
                <a:solidFill>
                  <a:schemeClr val="bg1"/>
                </a:solidFill>
                <a:latin typeface="Arial" panose="020B0604020202020204" pitchFamily="34" charset="0"/>
                <a:cs typeface="Arial" panose="020B0604020202020204" pitchFamily="34" charset="0"/>
              </a:defRPr>
            </a:lvl1pPr>
          </a:lstStyle>
          <a:p>
            <a:pPr lvl="0"/>
            <a:endParaRPr lang="en-US" dirty="0"/>
          </a:p>
        </p:txBody>
      </p:sp>
      <p:cxnSp>
        <p:nvCxnSpPr>
          <p:cNvPr id="28" name="Straight Connector 27">
            <a:extLst>
              <a:ext uri="{FF2B5EF4-FFF2-40B4-BE49-F238E27FC236}">
                <a16:creationId xmlns:a16="http://schemas.microsoft.com/office/drawing/2014/main" id="{8BF4FB8D-C9CC-4F3D-8C7B-583EF4CC4F2D}"/>
              </a:ext>
            </a:extLst>
          </p:cNvPr>
          <p:cNvCxnSpPr/>
          <p:nvPr userDrawn="1"/>
        </p:nvCxnSpPr>
        <p:spPr>
          <a:xfrm>
            <a:off x="11755120" y="5567680"/>
            <a:ext cx="0" cy="9855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B647F7-9176-491F-A7A7-E5744518E009}"/>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B72612ED-94A1-4C10-89BC-C62018B319E6}"/>
              </a:ext>
            </a:extLst>
          </p:cNvPr>
          <p:cNvPicPr>
            <a:picLocks noChangeAspect="1"/>
          </p:cNvPicPr>
          <p:nvPr userDrawn="1"/>
        </p:nvPicPr>
        <p:blipFill>
          <a:blip r:embed="rId3"/>
          <a:stretch>
            <a:fillRect/>
          </a:stretch>
        </p:blipFill>
        <p:spPr>
          <a:xfrm>
            <a:off x="10640292" y="-26125"/>
            <a:ext cx="1516083" cy="1105506"/>
          </a:xfrm>
          <a:prstGeom prst="rect">
            <a:avLst/>
          </a:prstGeom>
        </p:spPr>
      </p:pic>
      <p:pic>
        <p:nvPicPr>
          <p:cNvPr id="20" name="Picture 19">
            <a:extLst>
              <a:ext uri="{FF2B5EF4-FFF2-40B4-BE49-F238E27FC236}">
                <a16:creationId xmlns:a16="http://schemas.microsoft.com/office/drawing/2014/main" id="{799A3F89-0077-4698-937A-60E893667C3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24" name="Arrow: Pentagon 23">
            <a:extLst>
              <a:ext uri="{FF2B5EF4-FFF2-40B4-BE49-F238E27FC236}">
                <a16:creationId xmlns:a16="http://schemas.microsoft.com/office/drawing/2014/main" id="{B5ED3EFD-3C34-403B-AC07-2841BCF71E65}"/>
              </a:ext>
            </a:extLst>
          </p:cNvPr>
          <p:cNvSpPr/>
          <p:nvPr userDrawn="1"/>
        </p:nvSpPr>
        <p:spPr>
          <a:xfrm>
            <a:off x="455296" y="61769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6791332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D7F9A6-2B94-456F-A8AE-B854A1BD03FB}"/>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6" name="Rectangle 5">
            <a:extLst>
              <a:ext uri="{FF2B5EF4-FFF2-40B4-BE49-F238E27FC236}">
                <a16:creationId xmlns:a16="http://schemas.microsoft.com/office/drawing/2014/main" id="{A0159C50-587E-4246-9F49-C2BD9865E4EE}"/>
              </a:ext>
            </a:extLst>
          </p:cNvPr>
          <p:cNvSpPr/>
          <p:nvPr userDrawn="1"/>
        </p:nvSpPr>
        <p:spPr>
          <a:xfrm>
            <a:off x="0" y="0"/>
            <a:ext cx="12191999" cy="6858000"/>
          </a:xfrm>
          <a:prstGeom prst="rect">
            <a:avLst/>
          </a:prstGeom>
          <a:solidFill>
            <a:schemeClr val="accent5">
              <a:lumMod val="50000"/>
              <a:alpha val="52000"/>
            </a:schemeClr>
          </a:solidFill>
          <a:ln>
            <a:noFill/>
          </a:ln>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Predefined Process 6">
            <a:extLst>
              <a:ext uri="{FF2B5EF4-FFF2-40B4-BE49-F238E27FC236}">
                <a16:creationId xmlns:a16="http://schemas.microsoft.com/office/drawing/2014/main" id="{B441E017-0655-42C8-80EB-AD99EA76682A}"/>
              </a:ext>
            </a:extLst>
          </p:cNvPr>
          <p:cNvSpPr/>
          <p:nvPr userDrawn="1"/>
        </p:nvSpPr>
        <p:spPr>
          <a:xfrm>
            <a:off x="1221738" y="2448559"/>
            <a:ext cx="9748521" cy="1818640"/>
          </a:xfrm>
          <a:prstGeom prst="flowChartPredefinedProcess">
            <a:avLst/>
          </a:prstGeom>
          <a:solidFill>
            <a:schemeClr val="accent5">
              <a:lumMod val="20000"/>
              <a:lumOff val="80000"/>
              <a:alpha val="68000"/>
            </a:schemeClr>
          </a:solidFill>
          <a:ln w="57150">
            <a:solidFill>
              <a:srgbClr val="5D534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Judge">
            <a:extLst>
              <a:ext uri="{FF2B5EF4-FFF2-40B4-BE49-F238E27FC236}">
                <a16:creationId xmlns:a16="http://schemas.microsoft.com/office/drawing/2014/main" id="{830FACAB-8F27-4605-98CA-5FF8474D168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900918" y="2900679"/>
            <a:ext cx="914400" cy="914400"/>
          </a:xfrm>
          <a:prstGeom prst="rect">
            <a:avLst/>
          </a:prstGeom>
        </p:spPr>
      </p:pic>
      <p:sp>
        <p:nvSpPr>
          <p:cNvPr id="15" name="Text Placeholder 14">
            <a:extLst>
              <a:ext uri="{FF2B5EF4-FFF2-40B4-BE49-F238E27FC236}">
                <a16:creationId xmlns:a16="http://schemas.microsoft.com/office/drawing/2014/main" id="{2F44125F-7519-46A5-B1B4-7E5467F271A5}"/>
              </a:ext>
            </a:extLst>
          </p:cNvPr>
          <p:cNvSpPr>
            <a:spLocks noGrp="1"/>
          </p:cNvSpPr>
          <p:nvPr>
            <p:ph type="body" sz="quarter" idx="10"/>
          </p:nvPr>
        </p:nvSpPr>
        <p:spPr>
          <a:xfrm>
            <a:off x="2438400" y="2447925"/>
            <a:ext cx="7307263" cy="1819275"/>
          </a:xfrm>
        </p:spPr>
        <p:txBody>
          <a:bodyPr>
            <a:normAutofit/>
          </a:bodyPr>
          <a:lstStyle>
            <a:lvl1pPr algn="ctr" rtl="1">
              <a:buNone/>
              <a:defRPr sz="3000">
                <a:solidFill>
                  <a:srgbClr val="33261F"/>
                </a:solidFill>
                <a:latin typeface="Arial" panose="020B0604020202020204" pitchFamily="34" charset="0"/>
                <a:cs typeface="Arial" panose="020B0604020202020204" pitchFamily="34" charset="0"/>
              </a:defRPr>
            </a:lvl1pPr>
          </a:lstStyle>
          <a:p>
            <a:pPr lvl="0"/>
            <a:endParaRPr lang="en-US" dirty="0"/>
          </a:p>
        </p:txBody>
      </p:sp>
      <p:sp>
        <p:nvSpPr>
          <p:cNvPr id="3" name="Text Placeholder 2">
            <a:extLst>
              <a:ext uri="{FF2B5EF4-FFF2-40B4-BE49-F238E27FC236}">
                <a16:creationId xmlns:a16="http://schemas.microsoft.com/office/drawing/2014/main" id="{6C143C26-C02C-409F-8BB2-FE988ED3C179}"/>
              </a:ext>
            </a:extLst>
          </p:cNvPr>
          <p:cNvSpPr>
            <a:spLocks noGrp="1"/>
          </p:cNvSpPr>
          <p:nvPr>
            <p:ph type="body" sz="quarter" idx="11"/>
          </p:nvPr>
        </p:nvSpPr>
        <p:spPr>
          <a:xfrm>
            <a:off x="1390650" y="2643188"/>
            <a:ext cx="892175" cy="1390650"/>
          </a:xfrm>
        </p:spPr>
        <p:txBody>
          <a:bodyPr>
            <a:noAutofit/>
          </a:bodyPr>
          <a:lstStyle>
            <a:lvl1pPr algn="ctr" rtl="1">
              <a:buNone/>
              <a:defRPr sz="3600" b="1">
                <a:solidFill>
                  <a:srgbClr val="D23000"/>
                </a:solidFill>
              </a:defRPr>
            </a:lvl1pPr>
            <a:lvl2pPr>
              <a:defRPr sz="3200"/>
            </a:lvl2pPr>
            <a:lvl3pPr>
              <a:defRPr sz="2800"/>
            </a:lvl3pPr>
            <a:lvl4pPr>
              <a:defRPr sz="2400"/>
            </a:lvl4pPr>
            <a:lvl5pPr>
              <a:buNone/>
              <a:defRPr sz="2400"/>
            </a:lvl5pPr>
          </a:lstStyle>
          <a:p>
            <a:pPr lvl="0"/>
            <a:endParaRPr lang="en-US" dirty="0"/>
          </a:p>
        </p:txBody>
      </p:sp>
      <p:sp>
        <p:nvSpPr>
          <p:cNvPr id="8" name="Rectangle 7">
            <a:extLst>
              <a:ext uri="{FF2B5EF4-FFF2-40B4-BE49-F238E27FC236}">
                <a16:creationId xmlns:a16="http://schemas.microsoft.com/office/drawing/2014/main" id="{4E2A63B0-39F0-4749-9F33-997EF92853A6}"/>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6CA067AD-4629-4DED-885E-C151DC767776}"/>
              </a:ext>
            </a:extLst>
          </p:cNvPr>
          <p:cNvPicPr>
            <a:picLocks noChangeAspect="1"/>
          </p:cNvPicPr>
          <p:nvPr userDrawn="1"/>
        </p:nvPicPr>
        <p:blipFill>
          <a:blip r:embed="rId5"/>
          <a:stretch>
            <a:fillRect/>
          </a:stretch>
        </p:blipFill>
        <p:spPr>
          <a:xfrm>
            <a:off x="10640292" y="-26125"/>
            <a:ext cx="1516083" cy="1105506"/>
          </a:xfrm>
          <a:prstGeom prst="rect">
            <a:avLst/>
          </a:prstGeom>
        </p:spPr>
      </p:pic>
      <p:pic>
        <p:nvPicPr>
          <p:cNvPr id="10" name="Picture 9">
            <a:extLst>
              <a:ext uri="{FF2B5EF4-FFF2-40B4-BE49-F238E27FC236}">
                <a16:creationId xmlns:a16="http://schemas.microsoft.com/office/drawing/2014/main" id="{AC687E2E-315D-4600-B52B-552408BC18C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12" name="Arrow: Pentagon 11">
            <a:extLst>
              <a:ext uri="{FF2B5EF4-FFF2-40B4-BE49-F238E27FC236}">
                <a16:creationId xmlns:a16="http://schemas.microsoft.com/office/drawing/2014/main" id="{7573C8C7-C7A1-4905-BA1A-ADF435B2321F}"/>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20651169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محتويات الوحدة">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4B5ADDF-F721-486A-B596-E591B5DDD7C5}"/>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D43C0069-354E-470A-8AF8-83A3F7BB17CA}"/>
              </a:ext>
            </a:extLst>
          </p:cNvPr>
          <p:cNvSpPr/>
          <p:nvPr userDrawn="1"/>
        </p:nvSpPr>
        <p:spPr>
          <a:xfrm>
            <a:off x="406401" y="1513841"/>
            <a:ext cx="11379200" cy="5100320"/>
          </a:xfrm>
          <a:prstGeom prst="roundRect">
            <a:avLst/>
          </a:prstGeom>
          <a:noFill/>
          <a:ln w="38100">
            <a:solidFill>
              <a:schemeClr val="accent5">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E12008B0-7849-4BA9-9A41-B5EEDE631A8F}"/>
              </a:ext>
            </a:extLst>
          </p:cNvPr>
          <p:cNvCxnSpPr/>
          <p:nvPr userDrawn="1"/>
        </p:nvCxnSpPr>
        <p:spPr>
          <a:xfrm>
            <a:off x="8644078" y="910603"/>
            <a:ext cx="0" cy="487680"/>
          </a:xfrm>
          <a:prstGeom prst="line">
            <a:avLst/>
          </a:prstGeom>
          <a:ln w="38100">
            <a:solidFill>
              <a:schemeClr val="tx2">
                <a:lumMod val="90000"/>
                <a:lumOff val="1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16EC4182-DCB1-4623-848A-10ADCC1AF8B2}"/>
              </a:ext>
            </a:extLst>
          </p:cNvPr>
          <p:cNvSpPr/>
          <p:nvPr userDrawn="1"/>
        </p:nvSpPr>
        <p:spPr>
          <a:xfrm>
            <a:off x="106680" y="11175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Pentagon 17">
            <a:extLst>
              <a:ext uri="{FF2B5EF4-FFF2-40B4-BE49-F238E27FC236}">
                <a16:creationId xmlns:a16="http://schemas.microsoft.com/office/drawing/2014/main" id="{B545F1D4-A46D-49E8-A2B9-08E2ED657294}"/>
              </a:ext>
            </a:extLst>
          </p:cNvPr>
          <p:cNvSpPr/>
          <p:nvPr userDrawn="1"/>
        </p:nvSpPr>
        <p:spPr>
          <a:xfrm rot="5400000">
            <a:off x="8180029" y="966403"/>
            <a:ext cx="965388" cy="1706868"/>
          </a:xfrm>
          <a:prstGeom prst="homePlate">
            <a:avLst/>
          </a:prstGeom>
          <a:solidFill>
            <a:srgbClr val="4C413A"/>
          </a:solidFill>
          <a:ln w="76200">
            <a:solidFill>
              <a:srgbClr val="4C413A"/>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SY" sz="2400" b="1" dirty="0">
                <a:solidFill>
                  <a:srgbClr val="F0EBE2"/>
                </a:solidFill>
                <a:latin typeface="Calibri" panose="020F0502020204030204" pitchFamily="34" charset="0"/>
                <a:cs typeface="Calibri" panose="020F0502020204030204" pitchFamily="34" charset="0"/>
              </a:rPr>
              <a:t>المحتوى</a:t>
            </a:r>
            <a:endParaRPr lang="en-US" b="1" dirty="0">
              <a:solidFill>
                <a:srgbClr val="F0EBE2"/>
              </a:solidFill>
              <a:latin typeface="Calibri" panose="020F0502020204030204" pitchFamily="34" charset="0"/>
              <a:cs typeface="Calibri" panose="020F0502020204030204" pitchFamily="34" charset="0"/>
            </a:endParaRPr>
          </a:p>
        </p:txBody>
      </p:sp>
      <p:cxnSp>
        <p:nvCxnSpPr>
          <p:cNvPr id="22" name="Straight Connector 21">
            <a:extLst>
              <a:ext uri="{FF2B5EF4-FFF2-40B4-BE49-F238E27FC236}">
                <a16:creationId xmlns:a16="http://schemas.microsoft.com/office/drawing/2014/main" id="{9F5D4615-46F6-4889-A19D-FB1E3BE7ED07}"/>
              </a:ext>
            </a:extLst>
          </p:cNvPr>
          <p:cNvCxnSpPr>
            <a:cxnSpLocks/>
          </p:cNvCxnSpPr>
          <p:nvPr userDrawn="1"/>
        </p:nvCxnSpPr>
        <p:spPr>
          <a:xfrm>
            <a:off x="1925624" y="885268"/>
            <a:ext cx="2175100" cy="11018"/>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23">
            <a:extLst>
              <a:ext uri="{FF2B5EF4-FFF2-40B4-BE49-F238E27FC236}">
                <a16:creationId xmlns:a16="http://schemas.microsoft.com/office/drawing/2014/main" id="{F4DFEBA8-56F4-4063-A369-EC75380A3C9C}"/>
              </a:ext>
            </a:extLst>
          </p:cNvPr>
          <p:cNvSpPr>
            <a:spLocks noGrp="1"/>
          </p:cNvSpPr>
          <p:nvPr>
            <p:ph type="body" sz="quarter" idx="10"/>
          </p:nvPr>
        </p:nvSpPr>
        <p:spPr>
          <a:xfrm>
            <a:off x="803275" y="2387598"/>
            <a:ext cx="10656888" cy="4033839"/>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cxnSp>
        <p:nvCxnSpPr>
          <p:cNvPr id="25" name="Straight Connector 24">
            <a:extLst>
              <a:ext uri="{FF2B5EF4-FFF2-40B4-BE49-F238E27FC236}">
                <a16:creationId xmlns:a16="http://schemas.microsoft.com/office/drawing/2014/main" id="{BC070780-C6D3-4CF0-8477-38BF62D622CC}"/>
              </a:ext>
            </a:extLst>
          </p:cNvPr>
          <p:cNvCxnSpPr>
            <a:cxnSpLocks/>
          </p:cNvCxnSpPr>
          <p:nvPr userDrawn="1"/>
        </p:nvCxnSpPr>
        <p:spPr>
          <a:xfrm>
            <a:off x="7491469" y="863231"/>
            <a:ext cx="2352835" cy="0"/>
          </a:xfrm>
          <a:prstGeom prst="line">
            <a:avLst/>
          </a:prstGeom>
          <a:ln w="57150">
            <a:solidFill>
              <a:srgbClr val="49413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EB201EE-9604-434E-9494-A7E0C0B3E6D9}"/>
              </a:ext>
            </a:extLst>
          </p:cNvPr>
          <p:cNvCxnSpPr>
            <a:cxnSpLocks/>
          </p:cNvCxnSpPr>
          <p:nvPr userDrawn="1"/>
        </p:nvCxnSpPr>
        <p:spPr>
          <a:xfrm>
            <a:off x="4759288" y="866089"/>
            <a:ext cx="2175100" cy="19179"/>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5C05196-6F27-4E73-A5A5-988B10993A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3" name="Picture 22">
            <a:extLst>
              <a:ext uri="{FF2B5EF4-FFF2-40B4-BE49-F238E27FC236}">
                <a16:creationId xmlns:a16="http://schemas.microsoft.com/office/drawing/2014/main" id="{0F8EAD22-F231-4ECC-86C1-A21ABC4D1894}"/>
              </a:ext>
            </a:extLst>
          </p:cNvPr>
          <p:cNvPicPr>
            <a:picLocks noChangeAspect="1"/>
          </p:cNvPicPr>
          <p:nvPr userDrawn="1"/>
        </p:nvPicPr>
        <p:blipFill>
          <a:blip r:embed="rId3"/>
          <a:stretch>
            <a:fillRect/>
          </a:stretch>
        </p:blipFill>
        <p:spPr>
          <a:xfrm>
            <a:off x="10401385" y="172782"/>
            <a:ext cx="1559665" cy="1178902"/>
          </a:xfrm>
          <a:prstGeom prst="rect">
            <a:avLst/>
          </a:prstGeom>
        </p:spPr>
      </p:pic>
      <p:sp>
        <p:nvSpPr>
          <p:cNvPr id="20" name="Arrow: Pentagon 19">
            <a:extLst>
              <a:ext uri="{FF2B5EF4-FFF2-40B4-BE49-F238E27FC236}">
                <a16:creationId xmlns:a16="http://schemas.microsoft.com/office/drawing/2014/main" id="{6DC9FF76-9ABA-4B19-8187-F6BD513543EC}"/>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39193861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0329"/>
            <a:ext cx="9199084" cy="2196077"/>
          </a:xfrm>
          <a:prstGeom prst="rect">
            <a:avLst/>
          </a:prstGeom>
        </p:spPr>
      </p:pic>
      <p:cxnSp>
        <p:nvCxnSpPr>
          <p:cNvPr id="28" name="Straight Connector 27">
            <a:extLst>
              <a:ext uri="{FF2B5EF4-FFF2-40B4-BE49-F238E27FC236}">
                <a16:creationId xmlns:a16="http://schemas.microsoft.com/office/drawing/2014/main" id="{50A855DC-22A7-466A-B70E-D86BA79CFD7E}"/>
              </a:ext>
            </a:extLst>
          </p:cNvPr>
          <p:cNvCxnSpPr/>
          <p:nvPr userDrawn="1"/>
        </p:nvCxnSpPr>
        <p:spPr>
          <a:xfrm>
            <a:off x="11908972" y="106679"/>
            <a:ext cx="0" cy="6644641"/>
          </a:xfrm>
          <a:prstGeom prst="line">
            <a:avLst/>
          </a:prstGeom>
          <a:ln w="28575">
            <a:solidFill>
              <a:srgbClr val="535F65"/>
            </a:solidFill>
          </a:ln>
        </p:spPr>
        <p:style>
          <a:lnRef idx="1">
            <a:schemeClr val="accent1"/>
          </a:lnRef>
          <a:fillRef idx="0">
            <a:schemeClr val="accent1"/>
          </a:fillRef>
          <a:effectRef idx="0">
            <a:schemeClr val="accent1"/>
          </a:effectRef>
          <a:fontRef idx="minor">
            <a:schemeClr val="tx1"/>
          </a:fontRef>
        </p:style>
      </p:cxnSp>
      <p:pic>
        <p:nvPicPr>
          <p:cNvPr id="26" name="Picture 25">
            <a:extLst>
              <a:ext uri="{FF2B5EF4-FFF2-40B4-BE49-F238E27FC236}">
                <a16:creationId xmlns:a16="http://schemas.microsoft.com/office/drawing/2014/main" id="{37591F19-4433-4DA0-A14B-15B70188B1E6}"/>
              </a:ext>
            </a:extLst>
          </p:cNvPr>
          <p:cNvPicPr>
            <a:picLocks noChangeAspect="1"/>
          </p:cNvPicPr>
          <p:nvPr userDrawn="1"/>
        </p:nvPicPr>
        <p:blipFill>
          <a:blip r:embed="rId3">
            <a:duotone>
              <a:prstClr val="black"/>
              <a:schemeClr val="accent1">
                <a:tint val="45000"/>
                <a:satMod val="400000"/>
              </a:schemeClr>
            </a:duotone>
          </a:blip>
          <a:stretch>
            <a:fillRect/>
          </a:stretch>
        </p:blipFill>
        <p:spPr>
          <a:xfrm rot="10800000">
            <a:off x="4583016" y="1395751"/>
            <a:ext cx="8185246" cy="1229491"/>
          </a:xfrm>
          <a:prstGeom prst="rect">
            <a:avLst/>
          </a:prstGeom>
          <a:effectLst>
            <a:outerShdw blurRad="50800" dist="38100" dir="5400000" algn="t" rotWithShape="0">
              <a:prstClr val="black">
                <a:alpha val="40000"/>
              </a:prstClr>
            </a:outerShdw>
          </a:effectLst>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688832" y="309474"/>
            <a:ext cx="6507677" cy="918450"/>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34" name="Text Placeholder 33">
            <a:extLst>
              <a:ext uri="{FF2B5EF4-FFF2-40B4-BE49-F238E27FC236}">
                <a16:creationId xmlns:a16="http://schemas.microsoft.com/office/drawing/2014/main" id="{C588C701-2D1C-44DF-AE5E-C402B5F8EC08}"/>
              </a:ext>
            </a:extLst>
          </p:cNvPr>
          <p:cNvSpPr>
            <a:spLocks noGrp="1"/>
          </p:cNvSpPr>
          <p:nvPr>
            <p:ph type="body" sz="quarter" idx="11"/>
          </p:nvPr>
        </p:nvSpPr>
        <p:spPr>
          <a:xfrm>
            <a:off x="6103343" y="1524266"/>
            <a:ext cx="5427072" cy="617612"/>
          </a:xfrm>
        </p:spPr>
        <p:txBody>
          <a:bodyPr>
            <a:normAutofit/>
          </a:bodyPr>
          <a:lstStyle>
            <a:lvl1pPr algn="ctr" rtl="1">
              <a:buNone/>
              <a:defRPr sz="2400" b="1">
                <a:solidFill>
                  <a:srgbClr val="F0EBE2"/>
                </a:solidFill>
                <a:latin typeface="Calibri" panose="020F0502020204030204" pitchFamily="34" charset="0"/>
                <a:cs typeface="Calibri" panose="020F0502020204030204" pitchFamily="34" charset="0"/>
              </a:defRPr>
            </a:lvl1pPr>
          </a:lstStyle>
          <a:p>
            <a:pPr lvl="0"/>
            <a:endParaRPr lang="en-US" dirty="0"/>
          </a:p>
        </p:txBody>
      </p:sp>
      <p:sp>
        <p:nvSpPr>
          <p:cNvPr id="3" name="Content Placeholder 2">
            <a:extLst>
              <a:ext uri="{FF2B5EF4-FFF2-40B4-BE49-F238E27FC236}">
                <a16:creationId xmlns:a16="http://schemas.microsoft.com/office/drawing/2014/main" id="{99649C7B-0A08-4262-A207-07884729548C}"/>
              </a:ext>
            </a:extLst>
          </p:cNvPr>
          <p:cNvSpPr>
            <a:spLocks noGrp="1"/>
          </p:cNvSpPr>
          <p:nvPr>
            <p:ph sz="quarter" idx="12"/>
          </p:nvPr>
        </p:nvSpPr>
        <p:spPr>
          <a:xfrm>
            <a:off x="283027" y="2321866"/>
            <a:ext cx="11366667" cy="4336108"/>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ar-SA" dirty="0"/>
          </a:p>
        </p:txBody>
      </p:sp>
      <p:pic>
        <p:nvPicPr>
          <p:cNvPr id="10" name="Picture 9">
            <a:extLst>
              <a:ext uri="{FF2B5EF4-FFF2-40B4-BE49-F238E27FC236}">
                <a16:creationId xmlns:a16="http://schemas.microsoft.com/office/drawing/2014/main" id="{827DB20C-8535-4899-9A49-7108838F5DA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3" name="Picture 12">
            <a:extLst>
              <a:ext uri="{FF2B5EF4-FFF2-40B4-BE49-F238E27FC236}">
                <a16:creationId xmlns:a16="http://schemas.microsoft.com/office/drawing/2014/main" id="{96259726-3673-43BD-AFB1-F95B17EFEAF6}"/>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4" name="Arrow: Pentagon 13">
            <a:extLst>
              <a:ext uri="{FF2B5EF4-FFF2-40B4-BE49-F238E27FC236}">
                <a16:creationId xmlns:a16="http://schemas.microsoft.com/office/drawing/2014/main" id="{B2235A67-8768-436C-A9B3-619DD8B0D974}"/>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64599395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1186"/>
            <a:ext cx="9540608" cy="2174901"/>
          </a:xfrm>
          <a:prstGeom prst="rect">
            <a:avLst/>
          </a:prstGeom>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710151" y="282293"/>
            <a:ext cx="6874525" cy="940579"/>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6" name="Content Placeholder 2">
            <a:extLst>
              <a:ext uri="{FF2B5EF4-FFF2-40B4-BE49-F238E27FC236}">
                <a16:creationId xmlns:a16="http://schemas.microsoft.com/office/drawing/2014/main" id="{466E7A49-0CA4-4C40-B713-613302350446}"/>
              </a:ext>
            </a:extLst>
          </p:cNvPr>
          <p:cNvSpPr>
            <a:spLocks noGrp="1"/>
          </p:cNvSpPr>
          <p:nvPr>
            <p:ph sz="quarter" idx="12"/>
          </p:nvPr>
        </p:nvSpPr>
        <p:spPr>
          <a:xfrm>
            <a:off x="282575" y="1601941"/>
            <a:ext cx="11625263" cy="5056034"/>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pic>
        <p:nvPicPr>
          <p:cNvPr id="7" name="Picture 6">
            <a:extLst>
              <a:ext uri="{FF2B5EF4-FFF2-40B4-BE49-F238E27FC236}">
                <a16:creationId xmlns:a16="http://schemas.microsoft.com/office/drawing/2014/main" id="{63273FED-B3B3-4D25-9E02-47830172CF0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0" name="Picture 9">
            <a:extLst>
              <a:ext uri="{FF2B5EF4-FFF2-40B4-BE49-F238E27FC236}">
                <a16:creationId xmlns:a16="http://schemas.microsoft.com/office/drawing/2014/main" id="{4794E661-F0DA-42FF-80C7-AD278045E644}"/>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12" name="Arrow: Pentagon 11">
            <a:extLst>
              <a:ext uri="{FF2B5EF4-FFF2-40B4-BE49-F238E27FC236}">
                <a16:creationId xmlns:a16="http://schemas.microsoft.com/office/drawing/2014/main" id="{0AC078A9-8DA8-4AC6-B52B-21B9287D22A5}"/>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415845817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تمرين">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2617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5" name="Half Frame 4">
            <a:extLst>
              <a:ext uri="{FF2B5EF4-FFF2-40B4-BE49-F238E27FC236}">
                <a16:creationId xmlns:a16="http://schemas.microsoft.com/office/drawing/2014/main" id="{FB80023C-1266-4316-B70A-536A24692CE5}"/>
              </a:ext>
            </a:extLst>
          </p:cNvPr>
          <p:cNvSpPr/>
          <p:nvPr userDrawn="1"/>
        </p:nvSpPr>
        <p:spPr>
          <a:xfrm rot="10800000">
            <a:off x="10159133" y="705079"/>
            <a:ext cx="1821051" cy="5946662"/>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98925"/>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96340468-850C-45CF-B458-9B59FBBC3657}"/>
              </a:ext>
            </a:extLst>
          </p:cNvPr>
          <p:cNvGrpSpPr/>
          <p:nvPr userDrawn="1"/>
        </p:nvGrpSpPr>
        <p:grpSpPr>
          <a:xfrm>
            <a:off x="278603" y="1072335"/>
            <a:ext cx="5240848" cy="5579145"/>
            <a:chOff x="895335" y="205996"/>
            <a:chExt cx="3278844" cy="6445484"/>
          </a:xfrm>
        </p:grpSpPr>
        <p:pic>
          <p:nvPicPr>
            <p:cNvPr id="18" name="Picture 17">
              <a:extLst>
                <a:ext uri="{FF2B5EF4-FFF2-40B4-BE49-F238E27FC236}">
                  <a16:creationId xmlns:a16="http://schemas.microsoft.com/office/drawing/2014/main" id="{1ED7A47C-3D37-4680-8FF1-0B2B4848ED1A}"/>
                </a:ext>
              </a:extLst>
            </p:cNvPr>
            <p:cNvPicPr>
              <a:picLocks noChangeAspect="1"/>
            </p:cNvPicPr>
            <p:nvPr userDrawn="1"/>
          </p:nvPicPr>
          <p:blipFill rotWithShape="1">
            <a:blip r:embed="rId2"/>
            <a:srcRect r="-206"/>
            <a:stretch/>
          </p:blipFill>
          <p:spPr>
            <a:xfrm>
              <a:off x="895335" y="206324"/>
              <a:ext cx="3278844" cy="6445156"/>
            </a:xfrm>
            <a:prstGeom prst="rect">
              <a:avLst/>
            </a:prstGeom>
          </p:spPr>
        </p:pic>
        <p:sp>
          <p:nvSpPr>
            <p:cNvPr id="12" name="Isosceles Triangle 11">
              <a:extLst>
                <a:ext uri="{FF2B5EF4-FFF2-40B4-BE49-F238E27FC236}">
                  <a16:creationId xmlns:a16="http://schemas.microsoft.com/office/drawing/2014/main" id="{7336BA77-53EB-49A0-BCAD-F687C928529C}"/>
                </a:ext>
              </a:extLst>
            </p:cNvPr>
            <p:cNvSpPr/>
            <p:nvPr userDrawn="1"/>
          </p:nvSpPr>
          <p:spPr>
            <a:xfrm rot="5400000">
              <a:off x="999080" y="119991"/>
              <a:ext cx="1842246" cy="2014256"/>
            </a:xfrm>
            <a:prstGeom prst="triangle">
              <a:avLst>
                <a:gd name="adj" fmla="val 0"/>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0934FE84-EB54-4893-A5CE-4F8B9318600D}"/>
                </a:ext>
              </a:extLst>
            </p:cNvPr>
            <p:cNvSpPr txBox="1"/>
            <p:nvPr userDrawn="1"/>
          </p:nvSpPr>
          <p:spPr>
            <a:xfrm rot="19140051">
              <a:off x="988158" y="584655"/>
              <a:ext cx="1252130"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التمارين</a:t>
              </a:r>
              <a:endParaRPr lang="en-US" sz="2000" b="1" dirty="0">
                <a:solidFill>
                  <a:schemeClr val="bg1"/>
                </a:solidFill>
                <a:latin typeface="Calibri" panose="020F0502020204030204" pitchFamily="34" charset="0"/>
                <a:cs typeface="Calibri" panose="020F0502020204030204" pitchFamily="34" charset="0"/>
              </a:endParaRPr>
            </a:p>
          </p:txBody>
        </p:sp>
      </p:grpSp>
      <p:sp>
        <p:nvSpPr>
          <p:cNvPr id="19" name="Rectangle 18">
            <a:extLst>
              <a:ext uri="{FF2B5EF4-FFF2-40B4-BE49-F238E27FC236}">
                <a16:creationId xmlns:a16="http://schemas.microsoft.com/office/drawing/2014/main" id="{9A28428F-19CF-4C8D-89D9-8ABE271801B3}"/>
              </a:ext>
            </a:extLst>
          </p:cNvPr>
          <p:cNvSpPr/>
          <p:nvPr userDrawn="1"/>
        </p:nvSpPr>
        <p:spPr>
          <a:xfrm>
            <a:off x="254854" y="1072466"/>
            <a:ext cx="5171690" cy="5567348"/>
          </a:xfrm>
          <a:prstGeom prst="rect">
            <a:avLst/>
          </a:prstGeom>
          <a:solidFill>
            <a:schemeClr val="accent6">
              <a:lumMod val="50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Parallelogram 15">
            <a:extLst>
              <a:ext uri="{FF2B5EF4-FFF2-40B4-BE49-F238E27FC236}">
                <a16:creationId xmlns:a16="http://schemas.microsoft.com/office/drawing/2014/main" id="{8201B3C1-4D72-420F-A0A3-2A092B958A19}"/>
              </a:ext>
            </a:extLst>
          </p:cNvPr>
          <p:cNvSpPr/>
          <p:nvPr userDrawn="1"/>
        </p:nvSpPr>
        <p:spPr>
          <a:xfrm>
            <a:off x="3685078" y="129798"/>
            <a:ext cx="7463245" cy="6521814"/>
          </a:xfrm>
          <a:prstGeom prst="parallelogram">
            <a:avLst>
              <a:gd name="adj" fmla="val 31584"/>
            </a:avLst>
          </a:prstGeom>
          <a:solidFill>
            <a:srgbClr val="EAE6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23F0904E-19BA-4809-B39E-DA9EF8A83B04}"/>
              </a:ext>
            </a:extLst>
          </p:cNvPr>
          <p:cNvGrpSpPr/>
          <p:nvPr userDrawn="1"/>
        </p:nvGrpSpPr>
        <p:grpSpPr>
          <a:xfrm rot="10800000">
            <a:off x="10631277" y="1208658"/>
            <a:ext cx="1042422" cy="1226067"/>
            <a:chOff x="195216" y="176348"/>
            <a:chExt cx="1970589" cy="2009504"/>
          </a:xfrm>
        </p:grpSpPr>
        <p:sp>
          <p:nvSpPr>
            <p:cNvPr id="2" name="Isosceles Triangle 1">
              <a:extLst>
                <a:ext uri="{FF2B5EF4-FFF2-40B4-BE49-F238E27FC236}">
                  <a16:creationId xmlns:a16="http://schemas.microsoft.com/office/drawing/2014/main" id="{57448FA0-1537-437F-9F55-7CBF3F5698BC}"/>
                </a:ext>
              </a:extLst>
            </p:cNvPr>
            <p:cNvSpPr/>
            <p:nvPr userDrawn="1"/>
          </p:nvSpPr>
          <p:spPr>
            <a:xfrm rot="5400000">
              <a:off x="175759" y="195805"/>
              <a:ext cx="2009504" cy="1970589"/>
            </a:xfrm>
            <a:prstGeom prst="triangle">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Lightbulb and pencil">
              <a:extLst>
                <a:ext uri="{FF2B5EF4-FFF2-40B4-BE49-F238E27FC236}">
                  <a16:creationId xmlns:a16="http://schemas.microsoft.com/office/drawing/2014/main" id="{B84F1AF6-2BED-4321-819D-21E1A979A8D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462366" y="723900"/>
              <a:ext cx="914400" cy="914400"/>
            </a:xfrm>
            <a:prstGeom prst="rect">
              <a:avLst/>
            </a:prstGeom>
          </p:spPr>
        </p:pic>
      </p:grpSp>
      <p:sp>
        <p:nvSpPr>
          <p:cNvPr id="3" name="TextBox 2">
            <a:extLst>
              <a:ext uri="{FF2B5EF4-FFF2-40B4-BE49-F238E27FC236}">
                <a16:creationId xmlns:a16="http://schemas.microsoft.com/office/drawing/2014/main" id="{5A7272C9-96F4-4150-AAB8-950027DDD675}"/>
              </a:ext>
            </a:extLst>
          </p:cNvPr>
          <p:cNvSpPr txBox="1"/>
          <p:nvPr userDrawn="1"/>
        </p:nvSpPr>
        <p:spPr>
          <a:xfrm>
            <a:off x="4842061" y="1600499"/>
            <a:ext cx="5672375" cy="461665"/>
          </a:xfrm>
          <a:prstGeom prst="rect">
            <a:avLst/>
          </a:prstGeom>
          <a:noFill/>
        </p:spPr>
        <p:txBody>
          <a:bodyPr wrap="square" rtlCol="0">
            <a:spAutoFit/>
          </a:bodyPr>
          <a:lstStyle/>
          <a:p>
            <a:pPr algn="r" rtl="1"/>
            <a:r>
              <a:rPr lang="ar-SY" sz="2400" b="1" dirty="0">
                <a:latin typeface="Calibri" panose="020F0502020204030204" pitchFamily="34" charset="0"/>
                <a:cs typeface="Calibri" panose="020F0502020204030204" pitchFamily="34" charset="0"/>
              </a:rPr>
              <a:t>أجب عن الأسئلة التالية:</a:t>
            </a:r>
            <a:endParaRPr lang="en-US" sz="2400" b="1" dirty="0">
              <a:latin typeface="Calibri" panose="020F0502020204030204" pitchFamily="34" charset="0"/>
              <a:cs typeface="Calibri" panose="020F0502020204030204" pitchFamily="34" charset="0"/>
            </a:endParaRPr>
          </a:p>
        </p:txBody>
      </p:sp>
      <p:sp>
        <p:nvSpPr>
          <p:cNvPr id="21" name="Text Placeholder 20">
            <a:extLst>
              <a:ext uri="{FF2B5EF4-FFF2-40B4-BE49-F238E27FC236}">
                <a16:creationId xmlns:a16="http://schemas.microsoft.com/office/drawing/2014/main" id="{6572BC3A-F9CA-403F-9017-0AFBA63E457B}"/>
              </a:ext>
            </a:extLst>
          </p:cNvPr>
          <p:cNvSpPr>
            <a:spLocks noGrp="1"/>
          </p:cNvSpPr>
          <p:nvPr>
            <p:ph type="body" sz="quarter" idx="10"/>
          </p:nvPr>
        </p:nvSpPr>
        <p:spPr>
          <a:xfrm>
            <a:off x="4076241" y="2154250"/>
            <a:ext cx="7304183" cy="4497230"/>
          </a:xfrm>
        </p:spPr>
        <p:txBody>
          <a:bodyPr anchor="t">
            <a:normAutofit/>
          </a:bodyPr>
          <a:lstStyle>
            <a:lvl1pPr algn="just" rtl="1">
              <a:buNone/>
              <a:defRPr sz="2200">
                <a:latin typeface="Arial" panose="020B0604020202020204" pitchFamily="34" charset="0"/>
                <a:cs typeface="Arial" panose="020B0604020202020204" pitchFamily="34" charset="0"/>
              </a:defRPr>
            </a:lvl1pPr>
          </a:lstStyle>
          <a:p>
            <a:pPr lvl="0"/>
            <a:endParaRPr lang="en-US" dirty="0"/>
          </a:p>
        </p:txBody>
      </p:sp>
      <p:pic>
        <p:nvPicPr>
          <p:cNvPr id="17" name="Picture 16">
            <a:extLst>
              <a:ext uri="{FF2B5EF4-FFF2-40B4-BE49-F238E27FC236}">
                <a16:creationId xmlns:a16="http://schemas.microsoft.com/office/drawing/2014/main" id="{90CBC393-12DB-4F68-A1F7-A1F1816A2D6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2" name="Picture 21">
            <a:extLst>
              <a:ext uri="{FF2B5EF4-FFF2-40B4-BE49-F238E27FC236}">
                <a16:creationId xmlns:a16="http://schemas.microsoft.com/office/drawing/2014/main" id="{3FEA0636-8713-4970-857B-4010E94E20FD}"/>
              </a:ext>
            </a:extLst>
          </p:cNvPr>
          <p:cNvPicPr>
            <a:picLocks noChangeAspect="1"/>
          </p:cNvPicPr>
          <p:nvPr userDrawn="1"/>
        </p:nvPicPr>
        <p:blipFill>
          <a:blip r:embed="rId6"/>
          <a:stretch>
            <a:fillRect/>
          </a:stretch>
        </p:blipFill>
        <p:spPr>
          <a:xfrm>
            <a:off x="10305097" y="127443"/>
            <a:ext cx="1434704" cy="1084448"/>
          </a:xfrm>
          <a:prstGeom prst="rect">
            <a:avLst/>
          </a:prstGeom>
        </p:spPr>
      </p:pic>
      <p:sp>
        <p:nvSpPr>
          <p:cNvPr id="23" name="Arrow: Pentagon 22">
            <a:extLst>
              <a:ext uri="{FF2B5EF4-FFF2-40B4-BE49-F238E27FC236}">
                <a16:creationId xmlns:a16="http://schemas.microsoft.com/office/drawing/2014/main" id="{7DACEDBF-068B-434C-9693-044375007D0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82641615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C26988C-811D-4B89-9F7C-BDF7373DACA8}"/>
              </a:ext>
            </a:extLst>
          </p:cNvPr>
          <p:cNvSpPr/>
          <p:nvPr userDrawn="1"/>
        </p:nvSpPr>
        <p:spPr>
          <a:xfrm>
            <a:off x="-55131" y="1222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1352763-2406-4DAC-A83A-8EEF08D18B39}"/>
              </a:ext>
            </a:extLst>
          </p:cNvPr>
          <p:cNvSpPr/>
          <p:nvPr userDrawn="1"/>
        </p:nvSpPr>
        <p:spPr>
          <a:xfrm>
            <a:off x="116840" y="118908"/>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3A4C107-F52B-48DE-8696-32178E522B2B}"/>
              </a:ext>
            </a:extLst>
          </p:cNvPr>
          <p:cNvPicPr>
            <a:picLocks noChangeAspect="1"/>
          </p:cNvPicPr>
          <p:nvPr userDrawn="1"/>
        </p:nvPicPr>
        <p:blipFill rotWithShape="1">
          <a:blip r:embed="rId2"/>
          <a:srcRect r="18359"/>
          <a:stretch/>
        </p:blipFill>
        <p:spPr>
          <a:xfrm>
            <a:off x="5227384" y="1458364"/>
            <a:ext cx="6802121" cy="5148175"/>
          </a:xfrm>
          <a:prstGeom prst="rect">
            <a:avLst/>
          </a:prstGeom>
        </p:spPr>
      </p:pic>
      <p:sp>
        <p:nvSpPr>
          <p:cNvPr id="16" name="Isosceles Triangle 15">
            <a:extLst>
              <a:ext uri="{FF2B5EF4-FFF2-40B4-BE49-F238E27FC236}">
                <a16:creationId xmlns:a16="http://schemas.microsoft.com/office/drawing/2014/main" id="{E7374AE0-6233-463A-A995-CC369E07AA99}"/>
              </a:ext>
            </a:extLst>
          </p:cNvPr>
          <p:cNvSpPr/>
          <p:nvPr userDrawn="1"/>
        </p:nvSpPr>
        <p:spPr>
          <a:xfrm rot="10800000">
            <a:off x="6081311" y="1461511"/>
            <a:ext cx="5927054" cy="5010415"/>
          </a:xfrm>
          <a:prstGeom prst="triangle">
            <a:avLst>
              <a:gd name="adj" fmla="val 100000"/>
            </a:avLst>
          </a:prstGeom>
          <a:solidFill>
            <a:schemeClr val="bg1">
              <a:lumMod val="6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Manual Input 6">
            <a:extLst>
              <a:ext uri="{FF2B5EF4-FFF2-40B4-BE49-F238E27FC236}">
                <a16:creationId xmlns:a16="http://schemas.microsoft.com/office/drawing/2014/main" id="{E04CFBBB-D106-44B8-9DFA-D00E6748BFF2}"/>
              </a:ext>
            </a:extLst>
          </p:cNvPr>
          <p:cNvSpPr/>
          <p:nvPr userDrawn="1"/>
        </p:nvSpPr>
        <p:spPr>
          <a:xfrm rot="5400000">
            <a:off x="1938922" y="-664578"/>
            <a:ext cx="5576035" cy="8976365"/>
          </a:xfrm>
          <a:prstGeom prst="flowChartManualInput">
            <a:avLst/>
          </a:prstGeom>
          <a:solidFill>
            <a:srgbClr val="57636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4" name="Group 3">
            <a:extLst>
              <a:ext uri="{FF2B5EF4-FFF2-40B4-BE49-F238E27FC236}">
                <a16:creationId xmlns:a16="http://schemas.microsoft.com/office/drawing/2014/main" id="{6B9B5DB2-F82D-4CD9-A692-E548506E54A7}"/>
              </a:ext>
            </a:extLst>
          </p:cNvPr>
          <p:cNvGrpSpPr/>
          <p:nvPr userDrawn="1"/>
        </p:nvGrpSpPr>
        <p:grpSpPr>
          <a:xfrm>
            <a:off x="7046725" y="1475682"/>
            <a:ext cx="2748280" cy="1508385"/>
            <a:chOff x="7046725" y="1475682"/>
            <a:chExt cx="2748280" cy="1508385"/>
          </a:xfrm>
        </p:grpSpPr>
        <p:sp>
          <p:nvSpPr>
            <p:cNvPr id="20" name="Isosceles Triangle 19">
              <a:extLst>
                <a:ext uri="{FF2B5EF4-FFF2-40B4-BE49-F238E27FC236}">
                  <a16:creationId xmlns:a16="http://schemas.microsoft.com/office/drawing/2014/main" id="{E51251EB-6425-4A01-B765-EF6B6B9FE907}"/>
                </a:ext>
              </a:extLst>
            </p:cNvPr>
            <p:cNvSpPr/>
            <p:nvPr userDrawn="1"/>
          </p:nvSpPr>
          <p:spPr>
            <a:xfrm rot="12188885">
              <a:off x="7046725" y="1475682"/>
              <a:ext cx="2748280" cy="1508385"/>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TextBox 20">
              <a:extLst>
                <a:ext uri="{FF2B5EF4-FFF2-40B4-BE49-F238E27FC236}">
                  <a16:creationId xmlns:a16="http://schemas.microsoft.com/office/drawing/2014/main" id="{108BFB81-8C43-414B-922E-D8970598ADE4}"/>
                </a:ext>
              </a:extLst>
            </p:cNvPr>
            <p:cNvSpPr txBox="1"/>
            <p:nvPr userDrawn="1"/>
          </p:nvSpPr>
          <p:spPr>
            <a:xfrm rot="1303134">
              <a:off x="7929183" y="1656436"/>
              <a:ext cx="1682945" cy="461665"/>
            </a:xfrm>
            <a:prstGeom prst="rect">
              <a:avLst/>
            </a:prstGeom>
            <a:noFill/>
          </p:spPr>
          <p:txBody>
            <a:bodyPr wrap="square" rtlCol="0">
              <a:spAutoFit/>
            </a:bodyPr>
            <a:lstStyle/>
            <a:p>
              <a:r>
                <a:rPr lang="ar-SY" sz="2400" b="1" dirty="0">
                  <a:solidFill>
                    <a:schemeClr val="bg1"/>
                  </a:solidFill>
                  <a:latin typeface="Calibri" panose="020F0502020204030204" pitchFamily="34" charset="0"/>
                  <a:cs typeface="Calibri" panose="020F0502020204030204" pitchFamily="34" charset="0"/>
                </a:rPr>
                <a:t>حالة عملية</a:t>
              </a:r>
              <a:endParaRPr lang="en-US" sz="2400" b="1" dirty="0">
                <a:solidFill>
                  <a:schemeClr val="bg1"/>
                </a:solidFill>
                <a:latin typeface="Calibri" panose="020F0502020204030204" pitchFamily="34" charset="0"/>
                <a:cs typeface="Calibri" panose="020F0502020204030204" pitchFamily="34" charset="0"/>
              </a:endParaRPr>
            </a:p>
          </p:txBody>
        </p:sp>
        <p:pic>
          <p:nvPicPr>
            <p:cNvPr id="23" name="Graphic 22" descr="Gears">
              <a:extLst>
                <a:ext uri="{FF2B5EF4-FFF2-40B4-BE49-F238E27FC236}">
                  <a16:creationId xmlns:a16="http://schemas.microsoft.com/office/drawing/2014/main" id="{2D4C2A2D-2936-4086-A111-B38D3364672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4564408">
              <a:off x="7963664" y="1809091"/>
              <a:ext cx="914400" cy="914400"/>
            </a:xfrm>
            <a:prstGeom prst="rect">
              <a:avLst/>
            </a:prstGeom>
          </p:spPr>
        </p:pic>
      </p:grpSp>
      <p:sp>
        <p:nvSpPr>
          <p:cNvPr id="3" name="Content Placeholder 2"/>
          <p:cNvSpPr>
            <a:spLocks noGrp="1"/>
          </p:cNvSpPr>
          <p:nvPr userDrawn="1">
            <p:ph idx="1"/>
          </p:nvPr>
        </p:nvSpPr>
        <p:spPr>
          <a:xfrm>
            <a:off x="345440" y="1674565"/>
            <a:ext cx="7133213" cy="4878634"/>
          </a:xfrm>
        </p:spPr>
        <p:txBody>
          <a:bodyPr anchor="t">
            <a:normAutofit/>
          </a:bodyPr>
          <a:lstStyle>
            <a:lvl1pPr algn="just" rtl="1">
              <a:lnSpc>
                <a:spcPct val="150000"/>
              </a:lnSpc>
              <a:buNone/>
              <a:defRPr sz="2400">
                <a:solidFill>
                  <a:schemeClr val="bg1"/>
                </a:solidFill>
                <a:latin typeface="Arial" panose="020B0604020202020204" pitchFamily="34" charset="0"/>
                <a:cs typeface="Arial" panose="020B0604020202020204" pitchFamily="34" charset="0"/>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endParaRPr lang="ar-SA" dirty="0"/>
          </a:p>
        </p:txBody>
      </p:sp>
      <p:pic>
        <p:nvPicPr>
          <p:cNvPr id="11" name="Picture 10">
            <a:extLst>
              <a:ext uri="{FF2B5EF4-FFF2-40B4-BE49-F238E27FC236}">
                <a16:creationId xmlns:a16="http://schemas.microsoft.com/office/drawing/2014/main" id="{85075D30-DBCE-42C6-B6AE-C72CC2DB7BA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5" name="Picture 14">
            <a:extLst>
              <a:ext uri="{FF2B5EF4-FFF2-40B4-BE49-F238E27FC236}">
                <a16:creationId xmlns:a16="http://schemas.microsoft.com/office/drawing/2014/main" id="{1F56FA16-2B53-4D45-B629-37C6FC37583A}"/>
              </a:ext>
            </a:extLst>
          </p:cNvPr>
          <p:cNvPicPr>
            <a:picLocks noChangeAspect="1"/>
          </p:cNvPicPr>
          <p:nvPr userDrawn="1"/>
        </p:nvPicPr>
        <p:blipFill>
          <a:blip r:embed="rId6"/>
          <a:stretch>
            <a:fillRect/>
          </a:stretch>
        </p:blipFill>
        <p:spPr>
          <a:xfrm>
            <a:off x="10401385" y="172782"/>
            <a:ext cx="1559665" cy="1178902"/>
          </a:xfrm>
          <a:prstGeom prst="rect">
            <a:avLst/>
          </a:prstGeom>
        </p:spPr>
      </p:pic>
      <p:sp>
        <p:nvSpPr>
          <p:cNvPr id="17" name="Arrow: Pentagon 16">
            <a:extLst>
              <a:ext uri="{FF2B5EF4-FFF2-40B4-BE49-F238E27FC236}">
                <a16:creationId xmlns:a16="http://schemas.microsoft.com/office/drawing/2014/main" id="{CF207123-500E-48A2-B4B1-F8C1149E0AB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92885576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ستنتاج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31700D-97ED-48B3-BB77-1798A5344800}"/>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F9AD5724-3F18-46AE-867F-D5E4ED3E3C86}"/>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Isosceles Triangle 1">
            <a:extLst>
              <a:ext uri="{FF2B5EF4-FFF2-40B4-BE49-F238E27FC236}">
                <a16:creationId xmlns:a16="http://schemas.microsoft.com/office/drawing/2014/main" id="{63DBE50A-1D99-44A5-9376-453C58052673}"/>
              </a:ext>
            </a:extLst>
          </p:cNvPr>
          <p:cNvSpPr/>
          <p:nvPr userDrawn="1"/>
        </p:nvSpPr>
        <p:spPr>
          <a:xfrm rot="9574598">
            <a:off x="9081169" y="1357745"/>
            <a:ext cx="2363542" cy="5516412"/>
          </a:xfrm>
          <a:prstGeom prst="triangle">
            <a:avLst>
              <a:gd name="adj" fmla="val 56994"/>
            </a:avLst>
          </a:prstGeom>
          <a:solidFill>
            <a:srgbClr val="D5E1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lowchart: Manual Input 12">
            <a:extLst>
              <a:ext uri="{FF2B5EF4-FFF2-40B4-BE49-F238E27FC236}">
                <a16:creationId xmlns:a16="http://schemas.microsoft.com/office/drawing/2014/main" id="{C00AF17F-10E7-4A00-94BC-88770EFD6FE6}"/>
              </a:ext>
            </a:extLst>
          </p:cNvPr>
          <p:cNvSpPr/>
          <p:nvPr userDrawn="1"/>
        </p:nvSpPr>
        <p:spPr>
          <a:xfrm rot="5400000">
            <a:off x="2895578" y="-1640536"/>
            <a:ext cx="5585757" cy="11026139"/>
          </a:xfrm>
          <a:prstGeom prst="flowChartManualInput">
            <a:avLst/>
          </a:prstGeom>
          <a:solidFill>
            <a:srgbClr val="95B6BB"/>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3" name="Group 2">
            <a:extLst>
              <a:ext uri="{FF2B5EF4-FFF2-40B4-BE49-F238E27FC236}">
                <a16:creationId xmlns:a16="http://schemas.microsoft.com/office/drawing/2014/main" id="{344116C4-390C-49E0-85A7-249944986B4B}"/>
              </a:ext>
            </a:extLst>
          </p:cNvPr>
          <p:cNvGrpSpPr/>
          <p:nvPr userDrawn="1"/>
        </p:nvGrpSpPr>
        <p:grpSpPr>
          <a:xfrm>
            <a:off x="9840536" y="1351684"/>
            <a:ext cx="2134093" cy="5338222"/>
            <a:chOff x="9840536" y="168093"/>
            <a:chExt cx="2134093" cy="6521813"/>
          </a:xfrm>
        </p:grpSpPr>
        <p:sp>
          <p:nvSpPr>
            <p:cNvPr id="31" name="Half Frame 30">
              <a:extLst>
                <a:ext uri="{FF2B5EF4-FFF2-40B4-BE49-F238E27FC236}">
                  <a16:creationId xmlns:a16="http://schemas.microsoft.com/office/drawing/2014/main" id="{C1A5C2E1-65E1-4974-B1CE-5F9D7F20D4A2}"/>
                </a:ext>
              </a:extLst>
            </p:cNvPr>
            <p:cNvSpPr/>
            <p:nvPr userDrawn="1"/>
          </p:nvSpPr>
          <p:spPr>
            <a:xfrm rot="10800000">
              <a:off x="10153578" y="168093"/>
              <a:ext cx="1821051" cy="6521813"/>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Isosceles Triangle 13">
              <a:extLst>
                <a:ext uri="{FF2B5EF4-FFF2-40B4-BE49-F238E27FC236}">
                  <a16:creationId xmlns:a16="http://schemas.microsoft.com/office/drawing/2014/main" id="{D989ADC1-71F4-49B5-A3B8-D155077E6C6A}"/>
                </a:ext>
              </a:extLst>
            </p:cNvPr>
            <p:cNvSpPr/>
            <p:nvPr userDrawn="1"/>
          </p:nvSpPr>
          <p:spPr>
            <a:xfrm rot="16200000">
              <a:off x="9376921" y="1457937"/>
              <a:ext cx="2748280" cy="1821050"/>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TextBox 23">
              <a:extLst>
                <a:ext uri="{FF2B5EF4-FFF2-40B4-BE49-F238E27FC236}">
                  <a16:creationId xmlns:a16="http://schemas.microsoft.com/office/drawing/2014/main" id="{4A4C1BC1-196B-4552-B70E-69419DF951CA}"/>
                </a:ext>
              </a:extLst>
            </p:cNvPr>
            <p:cNvSpPr txBox="1"/>
            <p:nvPr userDrawn="1"/>
          </p:nvSpPr>
          <p:spPr>
            <a:xfrm rot="19965327">
              <a:off x="10061193" y="1600950"/>
              <a:ext cx="1682945"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استنتج</a:t>
              </a:r>
              <a:endParaRPr lang="en-US" sz="2800" b="1" dirty="0">
                <a:solidFill>
                  <a:schemeClr val="bg1"/>
                </a:solidFill>
                <a:latin typeface="Calibri" panose="020F0502020204030204" pitchFamily="34" charset="0"/>
                <a:cs typeface="Calibri" panose="020F0502020204030204" pitchFamily="34" charset="0"/>
              </a:endParaRPr>
            </a:p>
          </p:txBody>
        </p:sp>
        <p:pic>
          <p:nvPicPr>
            <p:cNvPr id="29" name="Graphic 28" descr="Lightbulb">
              <a:extLst>
                <a:ext uri="{FF2B5EF4-FFF2-40B4-BE49-F238E27FC236}">
                  <a16:creationId xmlns:a16="http://schemas.microsoft.com/office/drawing/2014/main" id="{EB3B419D-D3EF-489C-B143-F43B8C9F92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080097">
              <a:off x="10724021" y="2242348"/>
              <a:ext cx="914400" cy="914401"/>
            </a:xfrm>
            <a:prstGeom prst="rect">
              <a:avLst/>
            </a:prstGeom>
          </p:spPr>
        </p:pic>
      </p:grpSp>
      <p:sp>
        <p:nvSpPr>
          <p:cNvPr id="6" name="Content Placeholder 5">
            <a:extLst>
              <a:ext uri="{FF2B5EF4-FFF2-40B4-BE49-F238E27FC236}">
                <a16:creationId xmlns:a16="http://schemas.microsoft.com/office/drawing/2014/main" id="{D27DB137-D3B3-481D-8486-425D328E64ED}"/>
              </a:ext>
            </a:extLst>
          </p:cNvPr>
          <p:cNvSpPr>
            <a:spLocks noGrp="1"/>
          </p:cNvSpPr>
          <p:nvPr>
            <p:ph sz="quarter" idx="10"/>
          </p:nvPr>
        </p:nvSpPr>
        <p:spPr>
          <a:xfrm>
            <a:off x="296863" y="1245140"/>
            <a:ext cx="8689975" cy="5338223"/>
          </a:xfrm>
        </p:spPr>
        <p:txBody>
          <a:bodyPr anchor="t">
            <a:normAutofit/>
          </a:bodyPr>
          <a:lstStyle>
            <a:lvl1pPr algn="just" rtl="1">
              <a:lnSpc>
                <a:spcPct val="150000"/>
              </a:lnSpc>
              <a:buNone/>
              <a:defRPr sz="2400">
                <a:solidFill>
                  <a:srgbClr val="414A4D"/>
                </a:solidFill>
                <a:latin typeface="Arial" panose="020B0604020202020204" pitchFamily="34" charset="0"/>
                <a:cs typeface="Arial" panose="020B0604020202020204" pitchFamily="34" charset="0"/>
              </a:defRPr>
            </a:lvl1pPr>
          </a:lstStyle>
          <a:p>
            <a:pPr lvl="0"/>
            <a:endParaRPr lang="en-US" dirty="0"/>
          </a:p>
        </p:txBody>
      </p:sp>
      <p:pic>
        <p:nvPicPr>
          <p:cNvPr id="18" name="Picture 17">
            <a:extLst>
              <a:ext uri="{FF2B5EF4-FFF2-40B4-BE49-F238E27FC236}">
                <a16:creationId xmlns:a16="http://schemas.microsoft.com/office/drawing/2014/main" id="{1254BAC5-4DB9-4EB4-B88A-B04F9D395BE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0" name="Picture 19">
            <a:extLst>
              <a:ext uri="{FF2B5EF4-FFF2-40B4-BE49-F238E27FC236}">
                <a16:creationId xmlns:a16="http://schemas.microsoft.com/office/drawing/2014/main" id="{56FB426A-E168-4D4C-83B5-FFAF9664591C}"/>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5" name="Arrow: Pentagon 14">
            <a:extLst>
              <a:ext uri="{FF2B5EF4-FFF2-40B4-BE49-F238E27FC236}">
                <a16:creationId xmlns:a16="http://schemas.microsoft.com/office/drawing/2014/main" id="{8A85B059-A439-4205-8482-437FABD4E0F3}"/>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81914652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لخلاصة">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3C1115-BF32-4BA1-BD21-4E7DE13B9F8B}"/>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B1BF204-8E64-4EAD-9DCE-CF5010EADEB8}"/>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25E97D4-0C71-4049-A87C-4313C5ECCDC8}"/>
              </a:ext>
            </a:extLst>
          </p:cNvPr>
          <p:cNvPicPr>
            <a:picLocks noChangeAspect="1"/>
          </p:cNvPicPr>
          <p:nvPr userDrawn="1"/>
        </p:nvPicPr>
        <p:blipFill>
          <a:blip r:embed="rId2"/>
          <a:stretch>
            <a:fillRect/>
          </a:stretch>
        </p:blipFill>
        <p:spPr>
          <a:xfrm>
            <a:off x="1816925" y="-356260"/>
            <a:ext cx="8716487" cy="1757548"/>
          </a:xfrm>
          <a:prstGeom prst="rect">
            <a:avLst/>
          </a:prstGeom>
        </p:spPr>
      </p:pic>
      <p:sp>
        <p:nvSpPr>
          <p:cNvPr id="14" name="Content Placeholder 2">
            <a:extLst>
              <a:ext uri="{FF2B5EF4-FFF2-40B4-BE49-F238E27FC236}">
                <a16:creationId xmlns:a16="http://schemas.microsoft.com/office/drawing/2014/main" id="{A5A9339D-1E9F-4F99-83B1-17711D2D8EEB}"/>
              </a:ext>
            </a:extLst>
          </p:cNvPr>
          <p:cNvSpPr>
            <a:spLocks noGrp="1"/>
          </p:cNvSpPr>
          <p:nvPr>
            <p:ph sz="quarter" idx="12"/>
          </p:nvPr>
        </p:nvSpPr>
        <p:spPr>
          <a:xfrm>
            <a:off x="672028" y="1757547"/>
            <a:ext cx="10961171" cy="4605153"/>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sp>
        <p:nvSpPr>
          <p:cNvPr id="8" name="Half Frame 7">
            <a:extLst>
              <a:ext uri="{FF2B5EF4-FFF2-40B4-BE49-F238E27FC236}">
                <a16:creationId xmlns:a16="http://schemas.microsoft.com/office/drawing/2014/main" id="{846FC264-CDAC-473F-9F68-6912E4BF6840}"/>
              </a:ext>
            </a:extLst>
          </p:cNvPr>
          <p:cNvSpPr/>
          <p:nvPr userDrawn="1"/>
        </p:nvSpPr>
        <p:spPr>
          <a:xfrm rot="10800000">
            <a:off x="10159132" y="1507967"/>
            <a:ext cx="1821051" cy="5120524"/>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Half Frame 16">
            <a:extLst>
              <a:ext uri="{FF2B5EF4-FFF2-40B4-BE49-F238E27FC236}">
                <a16:creationId xmlns:a16="http://schemas.microsoft.com/office/drawing/2014/main" id="{C905C8FF-4534-4085-A1C8-622F3BA0B739}"/>
              </a:ext>
            </a:extLst>
          </p:cNvPr>
          <p:cNvSpPr/>
          <p:nvPr userDrawn="1"/>
        </p:nvSpPr>
        <p:spPr>
          <a:xfrm>
            <a:off x="211815" y="896938"/>
            <a:ext cx="1821051" cy="5792968"/>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Arrow: Pentagon 8">
            <a:extLst>
              <a:ext uri="{FF2B5EF4-FFF2-40B4-BE49-F238E27FC236}">
                <a16:creationId xmlns:a16="http://schemas.microsoft.com/office/drawing/2014/main" id="{CC4B9EAD-0AD1-4E61-A597-775E0DACFE7D}"/>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pic>
        <p:nvPicPr>
          <p:cNvPr id="15" name="Picture 14">
            <a:extLst>
              <a:ext uri="{FF2B5EF4-FFF2-40B4-BE49-F238E27FC236}">
                <a16:creationId xmlns:a16="http://schemas.microsoft.com/office/drawing/2014/main" id="{820D3346-D1CA-4C5C-9C25-DCD67F4484A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6" name="Picture 15">
            <a:extLst>
              <a:ext uri="{FF2B5EF4-FFF2-40B4-BE49-F238E27FC236}">
                <a16:creationId xmlns:a16="http://schemas.microsoft.com/office/drawing/2014/main" id="{F8D4E0FA-1C9B-4E96-8D43-FCD3E4DB0F68}"/>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2" name="TextBox 1">
            <a:extLst>
              <a:ext uri="{FF2B5EF4-FFF2-40B4-BE49-F238E27FC236}">
                <a16:creationId xmlns:a16="http://schemas.microsoft.com/office/drawing/2014/main" id="{3D9FEFAB-B994-422D-9792-1FC813B838A7}"/>
              </a:ext>
            </a:extLst>
          </p:cNvPr>
          <p:cNvSpPr txBox="1"/>
          <p:nvPr userDrawn="1"/>
        </p:nvSpPr>
        <p:spPr>
          <a:xfrm>
            <a:off x="3558448" y="330506"/>
            <a:ext cx="4880472" cy="523220"/>
          </a:xfrm>
          <a:prstGeom prst="rect">
            <a:avLst/>
          </a:prstGeom>
          <a:noFill/>
        </p:spPr>
        <p:txBody>
          <a:bodyPr wrap="square" rtlCol="1">
            <a:spAutoFit/>
          </a:bodyPr>
          <a:lstStyle/>
          <a:p>
            <a:pPr algn="ctr"/>
            <a:r>
              <a:rPr lang="ar-SY" sz="2800" b="1" dirty="0">
                <a:latin typeface="Calibri" panose="020F0502020204030204" pitchFamily="34" charset="0"/>
                <a:cs typeface="Calibri" panose="020F0502020204030204" pitchFamily="34" charset="0"/>
              </a:rPr>
              <a:t>الخلاصة</a:t>
            </a:r>
          </a:p>
        </p:txBody>
      </p:sp>
    </p:spTree>
    <p:extLst>
      <p:ext uri="{BB962C8B-B14F-4D97-AF65-F5344CB8AC3E}">
        <p14:creationId xmlns:p14="http://schemas.microsoft.com/office/powerpoint/2010/main" val="277397772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7138FC37-D6B8-4C6B-8B49-08548E07148E}" type="datetime1">
              <a:rPr lang="en-US" smtClean="0"/>
              <a:t>2/19/2022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97890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4" r:id="rId5"/>
    <p:sldLayoutId id="2147483675" r:id="rId6"/>
    <p:sldLayoutId id="2147483668" r:id="rId7"/>
    <p:sldLayoutId id="2147483669" r:id="rId8"/>
    <p:sldLayoutId id="2147483670" r:id="rId9"/>
  </p:sldLayoutIdLst>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7659975" y="1078334"/>
            <a:ext cx="4668388" cy="4191373"/>
          </a:xfrm>
        </p:spPr>
        <p:txBody>
          <a:bodyPr>
            <a:normAutofit/>
          </a:bodyPr>
          <a:lstStyle/>
          <a:p>
            <a:pPr>
              <a:lnSpc>
                <a:spcPct val="200000"/>
              </a:lnSpc>
            </a:pPr>
            <a:r>
              <a:rPr lang="ar-SY" sz="3300" dirty="0"/>
              <a:t>قانون العقوبات العام (1)</a:t>
            </a:r>
          </a:p>
          <a:p>
            <a:pPr>
              <a:lnSpc>
                <a:spcPct val="200000"/>
              </a:lnSpc>
            </a:pPr>
            <a:r>
              <a:rPr lang="en-US" sz="3100" dirty="0"/>
              <a:t>Public Criminal Law (1)</a:t>
            </a:r>
            <a:endParaRPr lang="ar-SY" sz="3100" dirty="0"/>
          </a:p>
          <a:p>
            <a:pPr>
              <a:lnSpc>
                <a:spcPct val="200000"/>
              </a:lnSpc>
            </a:pPr>
            <a:r>
              <a:rPr lang="en-US" dirty="0"/>
              <a:t>CRI101</a:t>
            </a:r>
            <a:endParaRPr lang="ar-SY" dirty="0"/>
          </a:p>
        </p:txBody>
      </p:sp>
      <p:sp>
        <p:nvSpPr>
          <p:cNvPr id="3" name="عنصر نائب للنص 2"/>
          <p:cNvSpPr>
            <a:spLocks noGrp="1"/>
          </p:cNvSpPr>
          <p:nvPr>
            <p:ph type="body" sz="quarter" idx="11"/>
          </p:nvPr>
        </p:nvSpPr>
        <p:spPr>
          <a:xfrm>
            <a:off x="8140862" y="5449587"/>
            <a:ext cx="3556714" cy="1283278"/>
          </a:xfrm>
        </p:spPr>
        <p:txBody>
          <a:bodyPr>
            <a:normAutofit/>
          </a:bodyPr>
          <a:lstStyle/>
          <a:p>
            <a:r>
              <a:rPr lang="ar-SY" dirty="0"/>
              <a:t>د. يوسف الرفاعي</a:t>
            </a:r>
            <a:endParaRPr lang="en-US" dirty="0"/>
          </a:p>
        </p:txBody>
      </p:sp>
    </p:spTree>
    <p:extLst>
      <p:ext uri="{BB962C8B-B14F-4D97-AF65-F5344CB8AC3E}">
        <p14:creationId xmlns:p14="http://schemas.microsoft.com/office/powerpoint/2010/main" val="1103094316"/>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697F897-0C01-4067-A49E-9FE5774C889C}"/>
              </a:ext>
            </a:extLst>
          </p:cNvPr>
          <p:cNvSpPr>
            <a:spLocks noGrp="1"/>
          </p:cNvSpPr>
          <p:nvPr>
            <p:ph sz="quarter" idx="12"/>
          </p:nvPr>
        </p:nvSpPr>
        <p:spPr>
          <a:xfrm>
            <a:off x="814753" y="1939353"/>
            <a:ext cx="10562494" cy="4213091"/>
          </a:xfrm>
        </p:spPr>
        <p:txBody>
          <a:bodyPr>
            <a:noAutofit/>
          </a:bodyPr>
          <a:lstStyle/>
          <a:p>
            <a:pPr>
              <a:lnSpc>
                <a:spcPct val="250000"/>
              </a:lnSpc>
            </a:pPr>
            <a:r>
              <a:rPr lang="ar-SY" b="1" dirty="0"/>
              <a:t>درسنا في هذا الفصل وبإيجاز ما يلي:</a:t>
            </a:r>
          </a:p>
          <a:p>
            <a:pPr marL="342900" indent="-342900">
              <a:lnSpc>
                <a:spcPct val="250000"/>
              </a:lnSpc>
              <a:buFont typeface="Wingdings" panose="05000000000000000000" pitchFamily="2" charset="2"/>
              <a:buChar char="ü"/>
            </a:pPr>
            <a:r>
              <a:rPr lang="ar-SY" dirty="0"/>
              <a:t>حركة الدفاع الاجتماعي</a:t>
            </a:r>
          </a:p>
          <a:p>
            <a:pPr marL="342900" indent="-342900">
              <a:lnSpc>
                <a:spcPct val="250000"/>
              </a:lnSpc>
              <a:buFont typeface="Wingdings" panose="05000000000000000000" pitchFamily="2" charset="2"/>
              <a:buChar char="ü"/>
            </a:pPr>
            <a:r>
              <a:rPr lang="ar-SY" dirty="0"/>
              <a:t>الدفاع الاجتماعي الحديث</a:t>
            </a:r>
            <a:endParaRPr lang="en-US" dirty="0"/>
          </a:p>
        </p:txBody>
      </p:sp>
    </p:spTree>
    <p:extLst>
      <p:ext uri="{BB962C8B-B14F-4D97-AF65-F5344CB8AC3E}">
        <p14:creationId xmlns:p14="http://schemas.microsoft.com/office/powerpoint/2010/main" val="1237600806"/>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b="1" dirty="0"/>
              <a:t>تطور الفكر الجزائي 3 </a:t>
            </a:r>
          </a:p>
          <a:p>
            <a:r>
              <a:rPr lang="ar-SY" b="1" dirty="0"/>
              <a:t>(النظريات السياسية)</a:t>
            </a:r>
            <a:endParaRPr lang="en-US" b="1" dirty="0"/>
          </a:p>
        </p:txBody>
      </p:sp>
      <p:sp>
        <p:nvSpPr>
          <p:cNvPr id="3" name="عنصر نائب للنص 2"/>
          <p:cNvSpPr>
            <a:spLocks noGrp="1"/>
          </p:cNvSpPr>
          <p:nvPr>
            <p:ph type="body" sz="quarter" idx="11"/>
          </p:nvPr>
        </p:nvSpPr>
        <p:spPr/>
        <p:txBody>
          <a:bodyPr/>
          <a:lstStyle/>
          <a:p>
            <a:r>
              <a:rPr lang="ar-SY" dirty="0"/>
              <a:t>3</a:t>
            </a:r>
            <a:endParaRPr lang="en-US" dirty="0"/>
          </a:p>
        </p:txBody>
      </p:sp>
    </p:spTree>
    <p:extLst>
      <p:ext uri="{BB962C8B-B14F-4D97-AF65-F5344CB8AC3E}">
        <p14:creationId xmlns:p14="http://schemas.microsoft.com/office/powerpoint/2010/main" val="1090774639"/>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1198566" y="2521679"/>
            <a:ext cx="10088380" cy="3698499"/>
          </a:xfrm>
        </p:spPr>
        <p:txBody>
          <a:bodyPr>
            <a:normAutofit/>
          </a:bodyPr>
          <a:lstStyle/>
          <a:p>
            <a:pPr marL="342900" indent="-342900">
              <a:lnSpc>
                <a:spcPct val="250000"/>
              </a:lnSpc>
              <a:buFont typeface="Wingdings" panose="05000000000000000000" pitchFamily="2" charset="2"/>
              <a:buChar char="v"/>
            </a:pPr>
            <a:r>
              <a:rPr lang="ar-SY" b="1" dirty="0"/>
              <a:t>المبحث الأول: </a:t>
            </a:r>
            <a:r>
              <a:rPr lang="ar-SY" dirty="0"/>
              <a:t>حركة الدفاع الاجتماعي: </a:t>
            </a:r>
            <a:r>
              <a:rPr lang="en-US" dirty="0"/>
              <a:t>Social Defense School</a:t>
            </a:r>
            <a:endParaRPr lang="ar-SY" dirty="0"/>
          </a:p>
          <a:p>
            <a:pPr marL="342900" indent="-342900">
              <a:lnSpc>
                <a:spcPct val="250000"/>
              </a:lnSpc>
              <a:buFont typeface="Wingdings" panose="05000000000000000000" pitchFamily="2" charset="2"/>
              <a:buChar char="v"/>
            </a:pPr>
            <a:endParaRPr lang="en-US" dirty="0"/>
          </a:p>
          <a:p>
            <a:pPr marL="342900" indent="-342900">
              <a:lnSpc>
                <a:spcPct val="250000"/>
              </a:lnSpc>
              <a:buFont typeface="Wingdings" panose="05000000000000000000" pitchFamily="2" charset="2"/>
              <a:buChar char="v"/>
            </a:pPr>
            <a:r>
              <a:rPr lang="ar-SY" b="1" dirty="0"/>
              <a:t>المبحث الثاني: </a:t>
            </a:r>
            <a:r>
              <a:rPr lang="ar-SY" dirty="0"/>
              <a:t>الدفاع الاجتماعي الحديث: </a:t>
            </a:r>
            <a:r>
              <a:rPr lang="en-US" dirty="0"/>
              <a:t>New Social defense School</a:t>
            </a:r>
          </a:p>
        </p:txBody>
      </p:sp>
    </p:spTree>
    <p:extLst>
      <p:ext uri="{BB962C8B-B14F-4D97-AF65-F5344CB8AC3E}">
        <p14:creationId xmlns:p14="http://schemas.microsoft.com/office/powerpoint/2010/main" val="276768188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تمهيد</a:t>
            </a:r>
            <a:endParaRPr lang="en-US" dirty="0"/>
          </a:p>
        </p:txBody>
      </p:sp>
      <p:sp>
        <p:nvSpPr>
          <p:cNvPr id="4" name="Rectangle: Rounded Corners 3">
            <a:extLst>
              <a:ext uri="{FF2B5EF4-FFF2-40B4-BE49-F238E27FC236}">
                <a16:creationId xmlns:a16="http://schemas.microsoft.com/office/drawing/2014/main" id="{EE3E83AE-E44F-4C68-ABAE-E7BBB8B2B50C}"/>
              </a:ext>
            </a:extLst>
          </p:cNvPr>
          <p:cNvSpPr/>
          <p:nvPr/>
        </p:nvSpPr>
        <p:spPr>
          <a:xfrm>
            <a:off x="1106312" y="1603022"/>
            <a:ext cx="10532534" cy="4972685"/>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lvl="0" algn="justLow" defTabSz="914400" rtl="1" eaLnBrk="1" fontAlgn="auto" latinLnBrk="0" hangingPunct="1">
              <a:lnSpc>
                <a:spcPct val="200000"/>
              </a:lnSpc>
              <a:spcBef>
                <a:spcPts val="0"/>
              </a:spcBef>
              <a:spcAft>
                <a:spcPts val="0"/>
              </a:spcAft>
              <a:buClrTx/>
              <a:buSzTx/>
              <a:tabLst/>
              <a:defRPr/>
            </a:pP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وجدت عبارة الدفاع الاجتماعي في فلسفة أرسطو وأفلاطون وفي الفقه الإسلامي والحقوق الكنسية وفي المدرسة التقليدية والمدرسة الوضعية الإيطالية. وانتشرت فكرة "الدفاع الاجتماعي على نطاق واسع في أواخر القرن التاسع عشر وأوائل القرن العشرين</a:t>
            </a:r>
            <a:r>
              <a:rPr kumimoji="0" lang="ar-SY"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لكن، وما إن وضعت الحرب العالمية الثانية أوزارها حتى أخذت فكرة الدفاع الاجتماعي مضموناً سياسياً واجتماعياً</a:t>
            </a:r>
            <a:r>
              <a:rPr kumimoji="0" lang="ar-SY"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R="0" lvl="0" algn="justLow" defTabSz="914400" rtl="1" eaLnBrk="1" fontAlgn="auto" latinLnBrk="0" hangingPunct="1">
              <a:lnSpc>
                <a:spcPct val="200000"/>
              </a:lnSpc>
              <a:spcBef>
                <a:spcPts val="0"/>
              </a:spcBef>
              <a:spcAft>
                <a:spcPts val="0"/>
              </a:spcAft>
              <a:buClrTx/>
              <a:buSzTx/>
              <a:tabLst/>
              <a:defRPr/>
            </a:pP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ولفهم نظرية الدفاع الاجتماعي، لابد من دراسة آراء  الجناحين في مدرسة الدفاع الاجتماعي: الأول يوصف بأنه متطرف ويمثله "غراماتيكا"، ويعرف باسم "حركة الدفاع الاجتماعي"، والثاني يوصف بأنه معتدل، ويعرف باسم "الدفاع الاجتماعي الحديث" ويمثله مارك آنسل. </a:t>
            </a:r>
          </a:p>
        </p:txBody>
      </p:sp>
    </p:spTree>
    <p:extLst>
      <p:ext uri="{BB962C8B-B14F-4D97-AF65-F5344CB8AC3E}">
        <p14:creationId xmlns:p14="http://schemas.microsoft.com/office/powerpoint/2010/main" val="2226715417"/>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حركة الدفاع الاجتماعي</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a:xfrm>
            <a:off x="248708" y="1601941"/>
            <a:ext cx="11625263" cy="5056034"/>
          </a:xfrm>
        </p:spPr>
        <p:txBody>
          <a:bodyPr>
            <a:normAutofit/>
          </a:bodyPr>
          <a:lstStyle/>
          <a:p>
            <a:pPr marL="0" marR="0" lvl="0" indent="0" algn="r" defTabSz="914400" rtl="1" eaLnBrk="1" fontAlgn="auto" latinLnBrk="0" hangingPunct="1">
              <a:lnSpc>
                <a:spcPct val="150000"/>
              </a:lnSpc>
              <a:spcBef>
                <a:spcPts val="0"/>
              </a:spcBef>
              <a:spcAft>
                <a:spcPts val="0"/>
              </a:spcAft>
              <a:buClrTx/>
              <a:buSzTx/>
              <a:buFontTx/>
              <a:buNone/>
              <a:tabLst/>
              <a:defRPr/>
            </a:pPr>
            <a:r>
              <a:rPr kumimoji="0" lang="ar-SA" sz="2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شرح "غراماتيكا" نظريته في كتابه الشهير "مبادئ الدفاع الاجتماعي" وسنلخص القضايا الرئيسة في هذه النظرية وفق التالي :</a:t>
            </a:r>
          </a:p>
        </p:txBody>
      </p:sp>
      <p:graphicFrame>
        <p:nvGraphicFramePr>
          <p:cNvPr id="5" name="Diagram 4">
            <a:extLst>
              <a:ext uri="{FF2B5EF4-FFF2-40B4-BE49-F238E27FC236}">
                <a16:creationId xmlns:a16="http://schemas.microsoft.com/office/drawing/2014/main" id="{A42E36B6-FCF7-418F-9915-3A59622A3E8E}"/>
              </a:ext>
            </a:extLst>
          </p:cNvPr>
          <p:cNvGraphicFramePr/>
          <p:nvPr>
            <p:extLst>
              <p:ext uri="{D42A27DB-BD31-4B8C-83A1-F6EECF244321}">
                <p14:modId xmlns:p14="http://schemas.microsoft.com/office/powerpoint/2010/main" val="4117077393"/>
              </p:ext>
            </p:extLst>
          </p:nvPr>
        </p:nvGraphicFramePr>
        <p:xfrm>
          <a:off x="1049868" y="2472265"/>
          <a:ext cx="10747022" cy="40582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9657546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حركة الدفاع الاجتماعي</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p:txBody>
          <a:bodyPr>
            <a:normAutofit/>
          </a:bodyPr>
          <a:lstStyle/>
          <a:p>
            <a:pPr marL="0" marR="0" lvl="0" indent="0" algn="r" defTabSz="914400" rtl="1" eaLnBrk="1" fontAlgn="auto" latinLnBrk="0" hangingPunct="1">
              <a:lnSpc>
                <a:spcPct val="150000"/>
              </a:lnSpc>
              <a:spcBef>
                <a:spcPts val="0"/>
              </a:spcBef>
              <a:spcAft>
                <a:spcPts val="0"/>
              </a:spcAft>
              <a:buClrTx/>
              <a:buSzTx/>
              <a:buFontTx/>
              <a:buNone/>
              <a:tabLst/>
              <a:defRPr/>
            </a:pPr>
            <a:r>
              <a:rPr kumimoji="0" lang="ar-SA" sz="2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شرح "غراماتيكا" نظريته في كتابه الشهير "مبادئ الدفاع الاجتماعي" وسنلخص القضايا الرئيسة في هذه النظرية وفق التالي :</a:t>
            </a:r>
          </a:p>
        </p:txBody>
      </p:sp>
      <p:graphicFrame>
        <p:nvGraphicFramePr>
          <p:cNvPr id="5" name="Diagram 4">
            <a:extLst>
              <a:ext uri="{FF2B5EF4-FFF2-40B4-BE49-F238E27FC236}">
                <a16:creationId xmlns:a16="http://schemas.microsoft.com/office/drawing/2014/main" id="{A42E36B6-FCF7-418F-9915-3A59622A3E8E}"/>
              </a:ext>
            </a:extLst>
          </p:cNvPr>
          <p:cNvGraphicFramePr/>
          <p:nvPr>
            <p:extLst>
              <p:ext uri="{D42A27DB-BD31-4B8C-83A1-F6EECF244321}">
                <p14:modId xmlns:p14="http://schemas.microsoft.com/office/powerpoint/2010/main" val="2204731119"/>
              </p:ext>
            </p:extLst>
          </p:nvPr>
        </p:nvGraphicFramePr>
        <p:xfrm>
          <a:off x="1027289" y="2539999"/>
          <a:ext cx="10857971" cy="39825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6702611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حركة الدفاع الاجتماعي</a:t>
            </a:r>
            <a:endParaRPr lang="en-US" dirty="0"/>
          </a:p>
        </p:txBody>
      </p:sp>
      <p:sp>
        <p:nvSpPr>
          <p:cNvPr id="4" name="Text Placeholder 3">
            <a:extLst>
              <a:ext uri="{FF2B5EF4-FFF2-40B4-BE49-F238E27FC236}">
                <a16:creationId xmlns:a16="http://schemas.microsoft.com/office/drawing/2014/main" id="{D2620C63-641C-47B3-AF2B-F9541D707705}"/>
              </a:ext>
            </a:extLst>
          </p:cNvPr>
          <p:cNvSpPr>
            <a:spLocks noGrp="1"/>
          </p:cNvSpPr>
          <p:nvPr>
            <p:ph type="body" sz="quarter" idx="11"/>
          </p:nvPr>
        </p:nvSpPr>
        <p:spPr/>
        <p:txBody>
          <a:bodyPr/>
          <a:lstStyle/>
          <a:p>
            <a:r>
              <a:rPr lang="ar-SY" dirty="0"/>
              <a:t>تقويم حركة الدفاع الاجتماعي</a:t>
            </a:r>
            <a:endParaRPr lang="en-US" dirty="0"/>
          </a:p>
        </p:txBody>
      </p:sp>
      <p:sp>
        <p:nvSpPr>
          <p:cNvPr id="5" name="Rectangle: Rounded Corners 4">
            <a:extLst>
              <a:ext uri="{FF2B5EF4-FFF2-40B4-BE49-F238E27FC236}">
                <a16:creationId xmlns:a16="http://schemas.microsoft.com/office/drawing/2014/main" id="{3EAC83A3-22E1-45D4-9A5C-7113FD06C1CE}"/>
              </a:ext>
            </a:extLst>
          </p:cNvPr>
          <p:cNvSpPr/>
          <p:nvPr/>
        </p:nvSpPr>
        <p:spPr>
          <a:xfrm>
            <a:off x="1140178" y="2585155"/>
            <a:ext cx="10306756" cy="3940793"/>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lvl="0" algn="justLow" defTabSz="914400" rtl="1" eaLnBrk="1" fontAlgn="auto" latinLnBrk="0" hangingPunct="1">
              <a:lnSpc>
                <a:spcPct val="200000"/>
              </a:lnSpc>
              <a:spcBef>
                <a:spcPts val="0"/>
              </a:spcBef>
              <a:spcAft>
                <a:spcPts val="0"/>
              </a:spcAft>
              <a:buClrTx/>
              <a:buSzTx/>
              <a:tabLst/>
              <a:defRPr/>
            </a:pP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حركة الدفاع الاجتماعي حركة إنسانية عبرت عن عصرها، وجاءت في وقت كان الإنسان متلهفاً إلى أي موقف يرفع معنوياته كإنسان، ويعيد إليه كرامته</a:t>
            </a:r>
            <a:r>
              <a:rPr kumimoji="0" lang="ar-SY"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ولكن عيب حركة الدفاع الاجتماعي الرئيسي أنها نظرية ميتافيزيقية، لا تتفق مع الحقائق العلمية، فهي تقوم على فلسفة فردية، تبدأ بالفرد، وتنتهي بالفرد، أما الشروط الموضوعية التي تؤثر في الفرد وتكوين شخصيته فلا ينظر إليها إلا من خلال الفرد نفسه. </a:t>
            </a:r>
          </a:p>
        </p:txBody>
      </p:sp>
    </p:spTree>
    <p:extLst>
      <p:ext uri="{BB962C8B-B14F-4D97-AF65-F5344CB8AC3E}">
        <p14:creationId xmlns:p14="http://schemas.microsoft.com/office/powerpoint/2010/main" val="141980097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الدفاع الاجتماعي الحديث</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a:xfrm>
            <a:off x="203552" y="1443895"/>
            <a:ext cx="11625263" cy="5056034"/>
          </a:xfrm>
        </p:spPr>
        <p:txBody>
          <a:bodyPr>
            <a:normAutofit/>
          </a:bodyPr>
          <a:lstStyle/>
          <a:p>
            <a:pPr marL="0" marR="0" lvl="0" indent="0" algn="r" defTabSz="914400" rtl="1" eaLnBrk="1" fontAlgn="auto" latinLnBrk="0" hangingPunct="1">
              <a:lnSpc>
                <a:spcPct val="150000"/>
              </a:lnSpc>
              <a:spcBef>
                <a:spcPts val="0"/>
              </a:spcBef>
              <a:spcAft>
                <a:spcPts val="0"/>
              </a:spcAft>
              <a:buClrTx/>
              <a:buSzTx/>
              <a:buFontTx/>
              <a:buNone/>
              <a:tabLst/>
              <a:defRPr/>
            </a:pP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يتضمن الدفاع الاجتماعي الحديث مجموعة من الآراء ووجهات النظر المختلفة، أبرزه القاضي الفرنسي "مارك آنسل" في كتابه "الدفاع الاجتماعي الحديث"وسنلخص القضايا الرئيسة التي عالجها هذا الكتاب في الآتي:</a:t>
            </a:r>
          </a:p>
        </p:txBody>
      </p:sp>
      <p:graphicFrame>
        <p:nvGraphicFramePr>
          <p:cNvPr id="5" name="Diagram 4">
            <a:extLst>
              <a:ext uri="{FF2B5EF4-FFF2-40B4-BE49-F238E27FC236}">
                <a16:creationId xmlns:a16="http://schemas.microsoft.com/office/drawing/2014/main" id="{A42E36B6-FCF7-418F-9915-3A59622A3E8E}"/>
              </a:ext>
            </a:extLst>
          </p:cNvPr>
          <p:cNvGraphicFramePr/>
          <p:nvPr>
            <p:extLst>
              <p:ext uri="{D42A27DB-BD31-4B8C-83A1-F6EECF244321}">
                <p14:modId xmlns:p14="http://schemas.microsoft.com/office/powerpoint/2010/main" val="4177860823"/>
              </p:ext>
            </p:extLst>
          </p:nvPr>
        </p:nvGraphicFramePr>
        <p:xfrm>
          <a:off x="1027287" y="2551289"/>
          <a:ext cx="10893427" cy="40841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3502316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قيمة الدفاع الاجتماعي الحديث في الفكر الجزائي </a:t>
            </a:r>
            <a:endParaRPr lang="en-US" dirty="0"/>
          </a:p>
        </p:txBody>
      </p:sp>
      <p:sp>
        <p:nvSpPr>
          <p:cNvPr id="4" name="Rectangle: Rounded Corners 3">
            <a:extLst>
              <a:ext uri="{FF2B5EF4-FFF2-40B4-BE49-F238E27FC236}">
                <a16:creationId xmlns:a16="http://schemas.microsoft.com/office/drawing/2014/main" id="{207EDDE4-9041-4C5D-AECE-BC792CCC868B}"/>
              </a:ext>
            </a:extLst>
          </p:cNvPr>
          <p:cNvSpPr/>
          <p:nvPr/>
        </p:nvSpPr>
        <p:spPr>
          <a:xfrm>
            <a:off x="1106312" y="1817512"/>
            <a:ext cx="10306756" cy="4651992"/>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lvl="0" algn="justLow" defTabSz="914400" rtl="1" eaLnBrk="1" fontAlgn="auto" latinLnBrk="0" hangingPunct="1">
              <a:lnSpc>
                <a:spcPct val="200000"/>
              </a:lnSpc>
              <a:spcBef>
                <a:spcPts val="0"/>
              </a:spcBef>
              <a:spcAft>
                <a:spcPts val="0"/>
              </a:spcAft>
              <a:buClrTx/>
              <a:buSzTx/>
              <a:tabLst/>
              <a:defRPr/>
            </a:pP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الدفاع الاجتماعي الحديث حركة إنسانية أخلاقية عالمية، ترمي إلى فهم جديد للإنسان. لإعادة تأهيل الجانح اجتماعياً، مستعملة وسائل العلم الحديثة، ومعطيات العلوم الإنسانية. </a:t>
            </a:r>
          </a:p>
          <a:p>
            <a:pPr marR="0" lvl="0" algn="justLow" defTabSz="914400" rtl="1" eaLnBrk="1" fontAlgn="auto" latinLnBrk="0" hangingPunct="1">
              <a:lnSpc>
                <a:spcPct val="200000"/>
              </a:lnSpc>
              <a:spcBef>
                <a:spcPts val="0"/>
              </a:spcBef>
              <a:spcAft>
                <a:spcPts val="0"/>
              </a:spcAft>
              <a:buClrTx/>
              <a:buSzTx/>
              <a:tabLst/>
              <a:defRPr/>
            </a:pP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ولكن يؤخذ على الدفاع الاجتماعي الحديث أنه يقوم على فلسفة فردية، تبدأ بالفرد، وتنتهي بالفرد، وبالتالي تغفل دور المجتمع، وتهمل الظروف الموضوعية التي تؤثر في وعي الفرد وتكوين شخصيته. </a:t>
            </a:r>
          </a:p>
        </p:txBody>
      </p:sp>
    </p:spTree>
    <p:extLst>
      <p:ext uri="{BB962C8B-B14F-4D97-AF65-F5344CB8AC3E}">
        <p14:creationId xmlns:p14="http://schemas.microsoft.com/office/powerpoint/2010/main" val="3928646984"/>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theme/theme1.xml><?xml version="1.0" encoding="utf-8"?>
<a:theme xmlns:a="http://schemas.openxmlformats.org/drawingml/2006/main" name="DividendVTI">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ividend">
      <a:majorFont>
        <a:latin typeface="Franklin Gothic Demi"/>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D8C6403A-684A-431F-8F36-A24C99E28661}">
  <ds:schemaRefs>
    <ds:schemaRef ds:uri="http://schemas.microsoft.com/sharepoint/v3/contenttype/forms"/>
  </ds:schemaRefs>
</ds:datastoreItem>
</file>

<file path=customXml/itemProps2.xml><?xml version="1.0" encoding="utf-8"?>
<ds:datastoreItem xmlns:ds="http://schemas.openxmlformats.org/officeDocument/2006/customXml" ds:itemID="{CDF95FD5-1F25-4FA5-84C8-2AB1AFB896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2455B2D-BAB7-438A-85DA-0266A24CB79F}">
  <ds:schemaRefs>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16c05727-aa75-4e4a-9b5f-8a80a1165891"/>
    <ds:schemaRef ds:uri="http://purl.org/dc/dcmitype/"/>
    <ds:schemaRef ds:uri="71af3243-3dd4-4a8d-8c0d-dd76da1f02a5"/>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{EF5A84C8-6E47-4BA8-A626-2C183E30E3FB}tf11964407_win32</Template>
  <TotalTime>2434</TotalTime>
  <Words>749</Words>
  <Application>Microsoft Office PowerPoint</Application>
  <PresentationFormat>Widescreen</PresentationFormat>
  <Paragraphs>39</Paragraphs>
  <Slides>10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Calibri</vt:lpstr>
      <vt:lpstr>Franklin Gothic Book</vt:lpstr>
      <vt:lpstr>Franklin Gothic Demi</vt:lpstr>
      <vt:lpstr>Gill Sans MT</vt:lpstr>
      <vt:lpstr>Wingdings</vt:lpstr>
      <vt:lpstr>Wingdings 2</vt:lpstr>
      <vt:lpstr>DividendVTI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Roula Sulaiman</dc:creator>
  <cp:lastModifiedBy>hp</cp:lastModifiedBy>
  <cp:revision>395</cp:revision>
  <dcterms:created xsi:type="dcterms:W3CDTF">2020-10-27T07:33:32Z</dcterms:created>
  <dcterms:modified xsi:type="dcterms:W3CDTF">2022-02-19T09:27:55Z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