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7"/>
  </p:notesMasterIdLst>
  <p:handoutMasterIdLst>
    <p:handoutMasterId r:id="rId18"/>
  </p:handoutMasterIdLst>
  <p:sldIdLst>
    <p:sldId id="259" r:id="rId5"/>
    <p:sldId id="260" r:id="rId6"/>
    <p:sldId id="342" r:id="rId7"/>
    <p:sldId id="343" r:id="rId8"/>
    <p:sldId id="354" r:id="rId9"/>
    <p:sldId id="359" r:id="rId10"/>
    <p:sldId id="355" r:id="rId11"/>
    <p:sldId id="356" r:id="rId12"/>
    <p:sldId id="360" r:id="rId13"/>
    <p:sldId id="357" r:id="rId14"/>
    <p:sldId id="358" r:id="rId15"/>
    <p:sldId id="29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2207"/>
    <a:srgbClr val="414A4D"/>
    <a:srgbClr val="576368"/>
    <a:srgbClr val="D23000"/>
    <a:srgbClr val="F5C000"/>
    <a:srgbClr val="D5E1E3"/>
    <a:srgbClr val="1E2C2E"/>
    <a:srgbClr val="95B6BB"/>
    <a:srgbClr val="E6EDEE"/>
    <a:srgbClr val="EAE6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71" autoAdjust="0"/>
  </p:normalViewPr>
  <p:slideViewPr>
    <p:cSldViewPr snapToGrid="0">
      <p:cViewPr varScale="1">
        <p:scale>
          <a:sx n="82" d="100"/>
          <a:sy n="82" d="100"/>
        </p:scale>
        <p:origin x="89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2"/>
    </p:cViewPr>
  </p:sorterViewPr>
  <p:notesViewPr>
    <p:cSldViewPr snapToGrid="0">
      <p:cViewPr varScale="1">
        <p:scale>
          <a:sx n="81" d="100"/>
          <a:sy n="81" d="100"/>
        </p:scale>
        <p:origin x="205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492E6F-E52B-4058-982D-3AE5B740138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</dgm:pt>
    <dgm:pt modelId="{F1C37EFE-D5F6-418A-9D64-7F0246418D21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rtl="1"/>
          <a:r>
            <a:rPr lang="ar-SY" sz="220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لا يثير تمييز الجنايات عن الجنح والمخالفات أي مصاعب، لأن العقوبات الجنائية محددة في القانون على وجه مميز وإن كانت المشكلة تثار عند التمييز بين الجرائم العادية والسياسية لاشتراكهما بعقوبة الاعتقال و عقوبة الإقامة الجبرية والغرامة، حيث يعود الفصل فيها للمحكمة الناظرة بالموضوع. </a:t>
          </a:r>
          <a:endParaRPr lang="en-US" sz="2200" dirty="0">
            <a:solidFill>
              <a:schemeClr val="tx1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039494D0-D6A0-4846-88ED-C920D407AAA5}" type="parTrans" cxnId="{65D50944-BC71-4241-A4B1-D7103FBF215A}">
      <dgm:prSet/>
      <dgm:spPr/>
      <dgm:t>
        <a:bodyPr/>
        <a:lstStyle/>
        <a:p>
          <a:pPr rtl="1"/>
          <a:endParaRPr lang="ar-SY"/>
        </a:p>
      </dgm:t>
    </dgm:pt>
    <dgm:pt modelId="{72810889-B07D-4D00-B937-88E1BE1EEAE6}" type="sibTrans" cxnId="{65D50944-BC71-4241-A4B1-D7103FBF215A}">
      <dgm:prSet/>
      <dgm:spPr/>
      <dgm:t>
        <a:bodyPr/>
        <a:lstStyle/>
        <a:p>
          <a:pPr rtl="1"/>
          <a:endParaRPr lang="ar-SY"/>
        </a:p>
      </dgm:t>
    </dgm:pt>
    <dgm:pt modelId="{868274CE-6166-4114-BFBF-14B5127C7C44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rtl="1"/>
          <a:r>
            <a:rPr lang="ar-SY" sz="220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يجب الرجوع عند تطبيق معيار التصنيف إلى العقوبة الأصلية، من دون النظر للعقوبات الفرعية والإضافية، أو للتدابير الاحترازية أو الإصلاحية.</a:t>
          </a:r>
          <a:endParaRPr lang="en-US" sz="2200" dirty="0">
            <a:solidFill>
              <a:schemeClr val="tx1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78A7AE3C-8D34-4934-B697-DE5EFAADACF5}" type="parTrans" cxnId="{7A9005DC-42A4-4EA3-898F-8313176824B8}">
      <dgm:prSet/>
      <dgm:spPr/>
      <dgm:t>
        <a:bodyPr/>
        <a:lstStyle/>
        <a:p>
          <a:pPr rtl="1"/>
          <a:endParaRPr lang="ar-SY"/>
        </a:p>
      </dgm:t>
    </dgm:pt>
    <dgm:pt modelId="{6283C22A-E941-4BB0-9525-39A7E56C85FD}" type="sibTrans" cxnId="{7A9005DC-42A4-4EA3-898F-8313176824B8}">
      <dgm:prSet/>
      <dgm:spPr/>
      <dgm:t>
        <a:bodyPr/>
        <a:lstStyle/>
        <a:p>
          <a:pPr rtl="1"/>
          <a:endParaRPr lang="ar-SY"/>
        </a:p>
      </dgm:t>
    </dgm:pt>
    <dgm:pt modelId="{889A50CD-F790-4D74-8AE5-F94FB293DD67}" type="pres">
      <dgm:prSet presAssocID="{E2492E6F-E52B-4058-982D-3AE5B7401389}" presName="linear" presStyleCnt="0">
        <dgm:presLayoutVars>
          <dgm:dir val="rev"/>
          <dgm:animLvl val="lvl"/>
          <dgm:resizeHandles val="exact"/>
        </dgm:presLayoutVars>
      </dgm:prSet>
      <dgm:spPr/>
    </dgm:pt>
    <dgm:pt modelId="{88A997E2-04E1-4E97-9E2A-C6265D7AA04A}" type="pres">
      <dgm:prSet presAssocID="{F1C37EFE-D5F6-418A-9D64-7F0246418D21}" presName="parentLin" presStyleCnt="0"/>
      <dgm:spPr/>
    </dgm:pt>
    <dgm:pt modelId="{F16A65A7-5493-4267-A1AA-6657236B1440}" type="pres">
      <dgm:prSet presAssocID="{F1C37EFE-D5F6-418A-9D64-7F0246418D21}" presName="parentLeftMargin" presStyleLbl="node1" presStyleIdx="0" presStyleCnt="2"/>
      <dgm:spPr/>
    </dgm:pt>
    <dgm:pt modelId="{8A8505B8-80A7-4FF1-AE4C-9C1C66702E47}" type="pres">
      <dgm:prSet presAssocID="{F1C37EFE-D5F6-418A-9D64-7F0246418D21}" presName="parentText" presStyleLbl="node1" presStyleIdx="0" presStyleCnt="2" custScaleX="142857">
        <dgm:presLayoutVars>
          <dgm:chMax val="0"/>
          <dgm:bulletEnabled val="1"/>
        </dgm:presLayoutVars>
      </dgm:prSet>
      <dgm:spPr/>
    </dgm:pt>
    <dgm:pt modelId="{53DCA8FC-D6A5-411A-B2DD-419244679BFC}" type="pres">
      <dgm:prSet presAssocID="{F1C37EFE-D5F6-418A-9D64-7F0246418D21}" presName="negativeSpace" presStyleCnt="0"/>
      <dgm:spPr/>
    </dgm:pt>
    <dgm:pt modelId="{69DC8B4F-DD2C-437D-B84D-70DC4D5D262C}" type="pres">
      <dgm:prSet presAssocID="{F1C37EFE-D5F6-418A-9D64-7F0246418D21}" presName="childText" presStyleLbl="conFgAcc1" presStyleIdx="0" presStyleCnt="2">
        <dgm:presLayoutVars>
          <dgm:bulletEnabled val="1"/>
        </dgm:presLayoutVars>
      </dgm:prSet>
      <dgm:spPr/>
    </dgm:pt>
    <dgm:pt modelId="{889DBD5C-A542-4049-84EE-29A2419CFB39}" type="pres">
      <dgm:prSet presAssocID="{72810889-B07D-4D00-B937-88E1BE1EEAE6}" presName="spaceBetweenRectangles" presStyleCnt="0"/>
      <dgm:spPr/>
    </dgm:pt>
    <dgm:pt modelId="{565BCBEC-CC2F-4F57-B3B8-7F41D4B9CEA4}" type="pres">
      <dgm:prSet presAssocID="{868274CE-6166-4114-BFBF-14B5127C7C44}" presName="parentLin" presStyleCnt="0"/>
      <dgm:spPr/>
    </dgm:pt>
    <dgm:pt modelId="{36B5C84A-3AC3-42EE-B96C-D7E66A0B49D1}" type="pres">
      <dgm:prSet presAssocID="{868274CE-6166-4114-BFBF-14B5127C7C44}" presName="parentLeftMargin" presStyleLbl="node1" presStyleIdx="0" presStyleCnt="2"/>
      <dgm:spPr/>
    </dgm:pt>
    <dgm:pt modelId="{0C9979EC-CB9C-430B-8B11-5D0B63538076}" type="pres">
      <dgm:prSet presAssocID="{868274CE-6166-4114-BFBF-14B5127C7C44}" presName="parentText" presStyleLbl="node1" presStyleIdx="1" presStyleCnt="2" custScaleX="142857">
        <dgm:presLayoutVars>
          <dgm:chMax val="0"/>
          <dgm:bulletEnabled val="1"/>
        </dgm:presLayoutVars>
      </dgm:prSet>
      <dgm:spPr/>
    </dgm:pt>
    <dgm:pt modelId="{F3D3E326-EB92-47D5-82E5-4E4C42D8E287}" type="pres">
      <dgm:prSet presAssocID="{868274CE-6166-4114-BFBF-14B5127C7C44}" presName="negativeSpace" presStyleCnt="0"/>
      <dgm:spPr/>
    </dgm:pt>
    <dgm:pt modelId="{650F9BDB-0830-4651-95B5-B8D745BAC655}" type="pres">
      <dgm:prSet presAssocID="{868274CE-6166-4114-BFBF-14B5127C7C44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65D50944-BC71-4241-A4B1-D7103FBF215A}" srcId="{E2492E6F-E52B-4058-982D-3AE5B7401389}" destId="{F1C37EFE-D5F6-418A-9D64-7F0246418D21}" srcOrd="0" destOrd="0" parTransId="{039494D0-D6A0-4846-88ED-C920D407AAA5}" sibTransId="{72810889-B07D-4D00-B937-88E1BE1EEAE6}"/>
    <dgm:cxn modelId="{153B5176-AE85-4E1A-BE79-F7FBDE07639B}" type="presOf" srcId="{F1C37EFE-D5F6-418A-9D64-7F0246418D21}" destId="{F16A65A7-5493-4267-A1AA-6657236B1440}" srcOrd="0" destOrd="0" presId="urn:microsoft.com/office/officeart/2005/8/layout/list1"/>
    <dgm:cxn modelId="{C8CF229D-8863-40CF-96E2-E2D21FC15DD8}" type="presOf" srcId="{E2492E6F-E52B-4058-982D-3AE5B7401389}" destId="{889A50CD-F790-4D74-8AE5-F94FB293DD67}" srcOrd="0" destOrd="0" presId="urn:microsoft.com/office/officeart/2005/8/layout/list1"/>
    <dgm:cxn modelId="{38A418B1-C579-4ACF-A05F-5C17A406BA7B}" type="presOf" srcId="{868274CE-6166-4114-BFBF-14B5127C7C44}" destId="{36B5C84A-3AC3-42EE-B96C-D7E66A0B49D1}" srcOrd="0" destOrd="0" presId="urn:microsoft.com/office/officeart/2005/8/layout/list1"/>
    <dgm:cxn modelId="{7A9005DC-42A4-4EA3-898F-8313176824B8}" srcId="{E2492E6F-E52B-4058-982D-3AE5B7401389}" destId="{868274CE-6166-4114-BFBF-14B5127C7C44}" srcOrd="1" destOrd="0" parTransId="{78A7AE3C-8D34-4934-B697-DE5EFAADACF5}" sibTransId="{6283C22A-E941-4BB0-9525-39A7E56C85FD}"/>
    <dgm:cxn modelId="{2596DBF4-241A-48EC-A373-E3D68EB74443}" type="presOf" srcId="{F1C37EFE-D5F6-418A-9D64-7F0246418D21}" destId="{8A8505B8-80A7-4FF1-AE4C-9C1C66702E47}" srcOrd="1" destOrd="0" presId="urn:microsoft.com/office/officeart/2005/8/layout/list1"/>
    <dgm:cxn modelId="{C18EF8FD-2633-416A-B57E-417DC9A99C83}" type="presOf" srcId="{868274CE-6166-4114-BFBF-14B5127C7C44}" destId="{0C9979EC-CB9C-430B-8B11-5D0B63538076}" srcOrd="1" destOrd="0" presId="urn:microsoft.com/office/officeart/2005/8/layout/list1"/>
    <dgm:cxn modelId="{F9A4D6DE-F920-495F-88EB-565599890660}" type="presParOf" srcId="{889A50CD-F790-4D74-8AE5-F94FB293DD67}" destId="{88A997E2-04E1-4E97-9E2A-C6265D7AA04A}" srcOrd="0" destOrd="0" presId="urn:microsoft.com/office/officeart/2005/8/layout/list1"/>
    <dgm:cxn modelId="{71CA4C0A-8C6B-4CE0-A57B-6CB6A53689F3}" type="presParOf" srcId="{88A997E2-04E1-4E97-9E2A-C6265D7AA04A}" destId="{F16A65A7-5493-4267-A1AA-6657236B1440}" srcOrd="0" destOrd="0" presId="urn:microsoft.com/office/officeart/2005/8/layout/list1"/>
    <dgm:cxn modelId="{E67388A8-A2AC-466F-9A83-3FE9BAFB6F27}" type="presParOf" srcId="{88A997E2-04E1-4E97-9E2A-C6265D7AA04A}" destId="{8A8505B8-80A7-4FF1-AE4C-9C1C66702E47}" srcOrd="1" destOrd="0" presId="urn:microsoft.com/office/officeart/2005/8/layout/list1"/>
    <dgm:cxn modelId="{C46205B0-101B-4BBD-AC7E-702847C8904B}" type="presParOf" srcId="{889A50CD-F790-4D74-8AE5-F94FB293DD67}" destId="{53DCA8FC-D6A5-411A-B2DD-419244679BFC}" srcOrd="1" destOrd="0" presId="urn:microsoft.com/office/officeart/2005/8/layout/list1"/>
    <dgm:cxn modelId="{6189CD27-E6CA-40C6-8150-5F6AE3CF8199}" type="presParOf" srcId="{889A50CD-F790-4D74-8AE5-F94FB293DD67}" destId="{69DC8B4F-DD2C-437D-B84D-70DC4D5D262C}" srcOrd="2" destOrd="0" presId="urn:microsoft.com/office/officeart/2005/8/layout/list1"/>
    <dgm:cxn modelId="{7A7C2A6E-37EB-4599-83BA-4B24A346CD15}" type="presParOf" srcId="{889A50CD-F790-4D74-8AE5-F94FB293DD67}" destId="{889DBD5C-A542-4049-84EE-29A2419CFB39}" srcOrd="3" destOrd="0" presId="urn:microsoft.com/office/officeart/2005/8/layout/list1"/>
    <dgm:cxn modelId="{7A1E6997-D7AA-4A84-A621-ECC99AE91B16}" type="presParOf" srcId="{889A50CD-F790-4D74-8AE5-F94FB293DD67}" destId="{565BCBEC-CC2F-4F57-B3B8-7F41D4B9CEA4}" srcOrd="4" destOrd="0" presId="urn:microsoft.com/office/officeart/2005/8/layout/list1"/>
    <dgm:cxn modelId="{5F2448F1-1C45-430D-820E-3C3164122B25}" type="presParOf" srcId="{565BCBEC-CC2F-4F57-B3B8-7F41D4B9CEA4}" destId="{36B5C84A-3AC3-42EE-B96C-D7E66A0B49D1}" srcOrd="0" destOrd="0" presId="urn:microsoft.com/office/officeart/2005/8/layout/list1"/>
    <dgm:cxn modelId="{64BA5ACD-970B-4407-93F7-CFF2280A6CF8}" type="presParOf" srcId="{565BCBEC-CC2F-4F57-B3B8-7F41D4B9CEA4}" destId="{0C9979EC-CB9C-430B-8B11-5D0B63538076}" srcOrd="1" destOrd="0" presId="urn:microsoft.com/office/officeart/2005/8/layout/list1"/>
    <dgm:cxn modelId="{9C6DB92F-A450-4675-B5F8-BC25AC5297D7}" type="presParOf" srcId="{889A50CD-F790-4D74-8AE5-F94FB293DD67}" destId="{F3D3E326-EB92-47D5-82E5-4E4C42D8E287}" srcOrd="5" destOrd="0" presId="urn:microsoft.com/office/officeart/2005/8/layout/list1"/>
    <dgm:cxn modelId="{0E021225-7BC9-444E-88A0-5C1A6E5FE693}" type="presParOf" srcId="{889A50CD-F790-4D74-8AE5-F94FB293DD67}" destId="{650F9BDB-0830-4651-95B5-B8D745BAC655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492E6F-E52B-4058-982D-3AE5B740138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</dgm:pt>
    <dgm:pt modelId="{6895BA05-5710-46F0-A6FD-E2D139D7F7C0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rtl="1"/>
          <a:r>
            <a:rPr lang="ar-SY" sz="220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يؤخذ، عندما يحدد القانون للجريمة عقوبتين أو أكثر، الحد الأعلى لأشد العقوبات دون غيره. </a:t>
          </a:r>
          <a:endParaRPr lang="en-US" sz="2200" dirty="0">
            <a:solidFill>
              <a:schemeClr val="tx1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71CBFB34-D9BA-496F-BD6F-F524C60AF097}" type="parTrans" cxnId="{C34E93DF-E2BC-43C8-BC8B-3630975D55DA}">
      <dgm:prSet/>
      <dgm:spPr/>
      <dgm:t>
        <a:bodyPr/>
        <a:lstStyle/>
        <a:p>
          <a:pPr rtl="1"/>
          <a:endParaRPr lang="ar-SY"/>
        </a:p>
      </dgm:t>
    </dgm:pt>
    <dgm:pt modelId="{9491F14B-5B20-49B4-AB5A-7E5E6CC7D1E6}" type="sibTrans" cxnId="{C34E93DF-E2BC-43C8-BC8B-3630975D55DA}">
      <dgm:prSet/>
      <dgm:spPr/>
      <dgm:t>
        <a:bodyPr/>
        <a:lstStyle/>
        <a:p>
          <a:pPr rtl="1"/>
          <a:endParaRPr lang="ar-SY"/>
        </a:p>
      </dgm:t>
    </dgm:pt>
    <dgm:pt modelId="{6C4C3F32-A9F3-45B3-ACA1-89DA9DCE3A7C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rtl="1"/>
          <a:r>
            <a:rPr lang="ar-SY" sz="220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تعد المحكمة هي صاحبة الاختصاص في تحديد الوصف القانوني للجريمة، من دون أن تتقيد بوصف النيابة العامة. </a:t>
          </a:r>
          <a:endParaRPr lang="en-US" sz="2200" dirty="0">
            <a:solidFill>
              <a:schemeClr val="tx1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8E439EB4-21F8-4969-9D3C-D0178A2D4551}" type="parTrans" cxnId="{F907A131-1A4C-4EAD-ADA5-9BF4659402DD}">
      <dgm:prSet/>
      <dgm:spPr/>
      <dgm:t>
        <a:bodyPr/>
        <a:lstStyle/>
        <a:p>
          <a:pPr rtl="1"/>
          <a:endParaRPr lang="ar-SY"/>
        </a:p>
      </dgm:t>
    </dgm:pt>
    <dgm:pt modelId="{17E7DDB9-CCEA-4EC2-87DA-A04C5DFD1529}" type="sibTrans" cxnId="{F907A131-1A4C-4EAD-ADA5-9BF4659402DD}">
      <dgm:prSet/>
      <dgm:spPr/>
      <dgm:t>
        <a:bodyPr/>
        <a:lstStyle/>
        <a:p>
          <a:pPr rtl="1"/>
          <a:endParaRPr lang="ar-SY"/>
        </a:p>
      </dgm:t>
    </dgm:pt>
    <dgm:pt modelId="{C85DED09-C7BB-4891-8412-E614C95289B6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rtl="1"/>
          <a:r>
            <a:rPr lang="ar-SY" sz="220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لا يؤثر تخفيف العقوبة الجوازي (أي تخفيف العقوبة عند الأخذ بالأسباب المخففة) في وصف الجريمة.</a:t>
          </a:r>
          <a:endParaRPr lang="en-US" sz="2200" dirty="0">
            <a:solidFill>
              <a:schemeClr val="tx1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561BC094-52AE-40DA-9C16-5D153A0F41FB}" type="parTrans" cxnId="{64AC0667-4DD6-48F6-B18E-DA86A82B85BA}">
      <dgm:prSet/>
      <dgm:spPr/>
      <dgm:t>
        <a:bodyPr/>
        <a:lstStyle/>
        <a:p>
          <a:pPr rtl="1"/>
          <a:endParaRPr lang="ar-SY"/>
        </a:p>
      </dgm:t>
    </dgm:pt>
    <dgm:pt modelId="{D1CC01A4-BF0B-41A7-939E-8AAED5B82663}" type="sibTrans" cxnId="{64AC0667-4DD6-48F6-B18E-DA86A82B85BA}">
      <dgm:prSet/>
      <dgm:spPr/>
      <dgm:t>
        <a:bodyPr/>
        <a:lstStyle/>
        <a:p>
          <a:pPr rtl="1"/>
          <a:endParaRPr lang="ar-SY"/>
        </a:p>
      </dgm:t>
    </dgm:pt>
    <dgm:pt modelId="{4C227130-7DF3-4F69-802B-500F05F72E83}" type="pres">
      <dgm:prSet presAssocID="{E2492E6F-E52B-4058-982D-3AE5B7401389}" presName="linear" presStyleCnt="0">
        <dgm:presLayoutVars>
          <dgm:dir val="rev"/>
          <dgm:animLvl val="lvl"/>
          <dgm:resizeHandles val="exact"/>
        </dgm:presLayoutVars>
      </dgm:prSet>
      <dgm:spPr/>
    </dgm:pt>
    <dgm:pt modelId="{64CFE651-5437-43F9-AD87-BB6345C0F0FB}" type="pres">
      <dgm:prSet presAssocID="{6895BA05-5710-46F0-A6FD-E2D139D7F7C0}" presName="parentLin" presStyleCnt="0"/>
      <dgm:spPr/>
    </dgm:pt>
    <dgm:pt modelId="{AEDB10E2-4EB4-44E6-AAAD-EAE1F04B1900}" type="pres">
      <dgm:prSet presAssocID="{6895BA05-5710-46F0-A6FD-E2D139D7F7C0}" presName="parentLeftMargin" presStyleLbl="node1" presStyleIdx="0" presStyleCnt="3"/>
      <dgm:spPr/>
    </dgm:pt>
    <dgm:pt modelId="{4572B876-E5E7-4A89-BCF2-E6E95351D6FD}" type="pres">
      <dgm:prSet presAssocID="{6895BA05-5710-46F0-A6FD-E2D139D7F7C0}" presName="parentText" presStyleLbl="node1" presStyleIdx="0" presStyleCnt="3" custScaleX="142857">
        <dgm:presLayoutVars>
          <dgm:chMax val="0"/>
          <dgm:bulletEnabled val="1"/>
        </dgm:presLayoutVars>
      </dgm:prSet>
      <dgm:spPr/>
    </dgm:pt>
    <dgm:pt modelId="{9FF86592-B7A5-4E9C-8B8A-F61FCCFF3FAB}" type="pres">
      <dgm:prSet presAssocID="{6895BA05-5710-46F0-A6FD-E2D139D7F7C0}" presName="negativeSpace" presStyleCnt="0"/>
      <dgm:spPr/>
    </dgm:pt>
    <dgm:pt modelId="{541A4B78-7BC5-458D-ADAA-E39FF3FB1970}" type="pres">
      <dgm:prSet presAssocID="{6895BA05-5710-46F0-A6FD-E2D139D7F7C0}" presName="childText" presStyleLbl="conFgAcc1" presStyleIdx="0" presStyleCnt="3">
        <dgm:presLayoutVars>
          <dgm:bulletEnabled val="1"/>
        </dgm:presLayoutVars>
      </dgm:prSet>
      <dgm:spPr/>
    </dgm:pt>
    <dgm:pt modelId="{49AF4D9D-4290-413C-BD54-C635E2FBD8F1}" type="pres">
      <dgm:prSet presAssocID="{9491F14B-5B20-49B4-AB5A-7E5E6CC7D1E6}" presName="spaceBetweenRectangles" presStyleCnt="0"/>
      <dgm:spPr/>
    </dgm:pt>
    <dgm:pt modelId="{996E5524-079B-4795-8E71-87164D585109}" type="pres">
      <dgm:prSet presAssocID="{6C4C3F32-A9F3-45B3-ACA1-89DA9DCE3A7C}" presName="parentLin" presStyleCnt="0"/>
      <dgm:spPr/>
    </dgm:pt>
    <dgm:pt modelId="{3C3893CF-2ED1-42C4-A4E9-4EFDC69E3A1B}" type="pres">
      <dgm:prSet presAssocID="{6C4C3F32-A9F3-45B3-ACA1-89DA9DCE3A7C}" presName="parentLeftMargin" presStyleLbl="node1" presStyleIdx="0" presStyleCnt="3"/>
      <dgm:spPr/>
    </dgm:pt>
    <dgm:pt modelId="{D167967F-FD88-4E33-BD32-4B80ADF479D9}" type="pres">
      <dgm:prSet presAssocID="{6C4C3F32-A9F3-45B3-ACA1-89DA9DCE3A7C}" presName="parentText" presStyleLbl="node1" presStyleIdx="1" presStyleCnt="3" custScaleX="142857">
        <dgm:presLayoutVars>
          <dgm:chMax val="0"/>
          <dgm:bulletEnabled val="1"/>
        </dgm:presLayoutVars>
      </dgm:prSet>
      <dgm:spPr/>
    </dgm:pt>
    <dgm:pt modelId="{FC3F957A-B974-455D-AC51-1AAFE73C4FB3}" type="pres">
      <dgm:prSet presAssocID="{6C4C3F32-A9F3-45B3-ACA1-89DA9DCE3A7C}" presName="negativeSpace" presStyleCnt="0"/>
      <dgm:spPr/>
    </dgm:pt>
    <dgm:pt modelId="{206556F2-161F-45A8-9054-18C67BD31CC7}" type="pres">
      <dgm:prSet presAssocID="{6C4C3F32-A9F3-45B3-ACA1-89DA9DCE3A7C}" presName="childText" presStyleLbl="conFgAcc1" presStyleIdx="1" presStyleCnt="3">
        <dgm:presLayoutVars>
          <dgm:bulletEnabled val="1"/>
        </dgm:presLayoutVars>
      </dgm:prSet>
      <dgm:spPr/>
    </dgm:pt>
    <dgm:pt modelId="{2CD00A30-8D81-4989-8C1B-144A68529440}" type="pres">
      <dgm:prSet presAssocID="{17E7DDB9-CCEA-4EC2-87DA-A04C5DFD1529}" presName="spaceBetweenRectangles" presStyleCnt="0"/>
      <dgm:spPr/>
    </dgm:pt>
    <dgm:pt modelId="{4EFA6093-5EBF-42A0-9628-C0230910148D}" type="pres">
      <dgm:prSet presAssocID="{C85DED09-C7BB-4891-8412-E614C95289B6}" presName="parentLin" presStyleCnt="0"/>
      <dgm:spPr/>
    </dgm:pt>
    <dgm:pt modelId="{D0A4752D-B004-4E27-9BCC-255C51E34A84}" type="pres">
      <dgm:prSet presAssocID="{C85DED09-C7BB-4891-8412-E614C95289B6}" presName="parentLeftMargin" presStyleLbl="node1" presStyleIdx="1" presStyleCnt="3"/>
      <dgm:spPr/>
    </dgm:pt>
    <dgm:pt modelId="{EDE6EBE5-C9DA-4A54-92C5-196FD90CB0E5}" type="pres">
      <dgm:prSet presAssocID="{C85DED09-C7BB-4891-8412-E614C95289B6}" presName="parentText" presStyleLbl="node1" presStyleIdx="2" presStyleCnt="3" custScaleX="142857">
        <dgm:presLayoutVars>
          <dgm:chMax val="0"/>
          <dgm:bulletEnabled val="1"/>
        </dgm:presLayoutVars>
      </dgm:prSet>
      <dgm:spPr/>
    </dgm:pt>
    <dgm:pt modelId="{4F48E1E9-D9F0-4151-B77D-DFB233C1DAF7}" type="pres">
      <dgm:prSet presAssocID="{C85DED09-C7BB-4891-8412-E614C95289B6}" presName="negativeSpace" presStyleCnt="0"/>
      <dgm:spPr/>
    </dgm:pt>
    <dgm:pt modelId="{21E6D60A-ADA0-4D9F-AD11-2DE71F183FC2}" type="pres">
      <dgm:prSet presAssocID="{C85DED09-C7BB-4891-8412-E614C95289B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907A131-1A4C-4EAD-ADA5-9BF4659402DD}" srcId="{E2492E6F-E52B-4058-982D-3AE5B7401389}" destId="{6C4C3F32-A9F3-45B3-ACA1-89DA9DCE3A7C}" srcOrd="1" destOrd="0" parTransId="{8E439EB4-21F8-4969-9D3C-D0178A2D4551}" sibTransId="{17E7DDB9-CCEA-4EC2-87DA-A04C5DFD1529}"/>
    <dgm:cxn modelId="{64AC0667-4DD6-48F6-B18E-DA86A82B85BA}" srcId="{E2492E6F-E52B-4058-982D-3AE5B7401389}" destId="{C85DED09-C7BB-4891-8412-E614C95289B6}" srcOrd="2" destOrd="0" parTransId="{561BC094-52AE-40DA-9C16-5D153A0F41FB}" sibTransId="{D1CC01A4-BF0B-41A7-939E-8AAED5B82663}"/>
    <dgm:cxn modelId="{0BB86648-90C0-4410-BBF7-C6DFEEEF08B9}" type="presOf" srcId="{C85DED09-C7BB-4891-8412-E614C95289B6}" destId="{D0A4752D-B004-4E27-9BCC-255C51E34A84}" srcOrd="0" destOrd="0" presId="urn:microsoft.com/office/officeart/2005/8/layout/list1"/>
    <dgm:cxn modelId="{C6B9E16D-B963-44A7-9901-DF446751403C}" type="presOf" srcId="{6C4C3F32-A9F3-45B3-ACA1-89DA9DCE3A7C}" destId="{3C3893CF-2ED1-42C4-A4E9-4EFDC69E3A1B}" srcOrd="0" destOrd="0" presId="urn:microsoft.com/office/officeart/2005/8/layout/list1"/>
    <dgm:cxn modelId="{CE487C54-866E-4CA9-A98C-3B98D32F80FD}" type="presOf" srcId="{6895BA05-5710-46F0-A6FD-E2D139D7F7C0}" destId="{4572B876-E5E7-4A89-BCF2-E6E95351D6FD}" srcOrd="1" destOrd="0" presId="urn:microsoft.com/office/officeart/2005/8/layout/list1"/>
    <dgm:cxn modelId="{4C66B1B8-70FC-4444-942B-9D5B2D11F176}" type="presOf" srcId="{6895BA05-5710-46F0-A6FD-E2D139D7F7C0}" destId="{AEDB10E2-4EB4-44E6-AAAD-EAE1F04B1900}" srcOrd="0" destOrd="0" presId="urn:microsoft.com/office/officeart/2005/8/layout/list1"/>
    <dgm:cxn modelId="{CA6449CB-A61A-4DD8-9CA7-F0E12A3CE63F}" type="presOf" srcId="{6C4C3F32-A9F3-45B3-ACA1-89DA9DCE3A7C}" destId="{D167967F-FD88-4E33-BD32-4B80ADF479D9}" srcOrd="1" destOrd="0" presId="urn:microsoft.com/office/officeart/2005/8/layout/list1"/>
    <dgm:cxn modelId="{16DF8EDB-CD35-494F-8E51-9BAADDDE9FFC}" type="presOf" srcId="{C85DED09-C7BB-4891-8412-E614C95289B6}" destId="{EDE6EBE5-C9DA-4A54-92C5-196FD90CB0E5}" srcOrd="1" destOrd="0" presId="urn:microsoft.com/office/officeart/2005/8/layout/list1"/>
    <dgm:cxn modelId="{C34E93DF-E2BC-43C8-BC8B-3630975D55DA}" srcId="{E2492E6F-E52B-4058-982D-3AE5B7401389}" destId="{6895BA05-5710-46F0-A6FD-E2D139D7F7C0}" srcOrd="0" destOrd="0" parTransId="{71CBFB34-D9BA-496F-BD6F-F524C60AF097}" sibTransId="{9491F14B-5B20-49B4-AB5A-7E5E6CC7D1E6}"/>
    <dgm:cxn modelId="{950274F8-9DE5-45AA-B33D-53EB92C2C9D4}" type="presOf" srcId="{E2492E6F-E52B-4058-982D-3AE5B7401389}" destId="{4C227130-7DF3-4F69-802B-500F05F72E83}" srcOrd="0" destOrd="0" presId="urn:microsoft.com/office/officeart/2005/8/layout/list1"/>
    <dgm:cxn modelId="{A4D4268E-3A06-4DB6-AF31-B7121E18A135}" type="presParOf" srcId="{4C227130-7DF3-4F69-802B-500F05F72E83}" destId="{64CFE651-5437-43F9-AD87-BB6345C0F0FB}" srcOrd="0" destOrd="0" presId="urn:microsoft.com/office/officeart/2005/8/layout/list1"/>
    <dgm:cxn modelId="{E604D45D-FC64-4D26-9C25-9D1E5EE8F572}" type="presParOf" srcId="{64CFE651-5437-43F9-AD87-BB6345C0F0FB}" destId="{AEDB10E2-4EB4-44E6-AAAD-EAE1F04B1900}" srcOrd="0" destOrd="0" presId="urn:microsoft.com/office/officeart/2005/8/layout/list1"/>
    <dgm:cxn modelId="{0F8BD424-0441-4081-BAF0-E16AA6BB963D}" type="presParOf" srcId="{64CFE651-5437-43F9-AD87-BB6345C0F0FB}" destId="{4572B876-E5E7-4A89-BCF2-E6E95351D6FD}" srcOrd="1" destOrd="0" presId="urn:microsoft.com/office/officeart/2005/8/layout/list1"/>
    <dgm:cxn modelId="{192892A9-E4AC-48B9-ACA0-F29FCFBDD5C1}" type="presParOf" srcId="{4C227130-7DF3-4F69-802B-500F05F72E83}" destId="{9FF86592-B7A5-4E9C-8B8A-F61FCCFF3FAB}" srcOrd="1" destOrd="0" presId="urn:microsoft.com/office/officeart/2005/8/layout/list1"/>
    <dgm:cxn modelId="{0541574D-72A7-462E-A307-41773BCACC2B}" type="presParOf" srcId="{4C227130-7DF3-4F69-802B-500F05F72E83}" destId="{541A4B78-7BC5-458D-ADAA-E39FF3FB1970}" srcOrd="2" destOrd="0" presId="urn:microsoft.com/office/officeart/2005/8/layout/list1"/>
    <dgm:cxn modelId="{B8BE39AD-65C2-4D73-8AA0-458FE312C395}" type="presParOf" srcId="{4C227130-7DF3-4F69-802B-500F05F72E83}" destId="{49AF4D9D-4290-413C-BD54-C635E2FBD8F1}" srcOrd="3" destOrd="0" presId="urn:microsoft.com/office/officeart/2005/8/layout/list1"/>
    <dgm:cxn modelId="{BB7ACBAC-7954-495C-9076-D98920FA40CE}" type="presParOf" srcId="{4C227130-7DF3-4F69-802B-500F05F72E83}" destId="{996E5524-079B-4795-8E71-87164D585109}" srcOrd="4" destOrd="0" presId="urn:microsoft.com/office/officeart/2005/8/layout/list1"/>
    <dgm:cxn modelId="{3B8500AF-D0B7-40E7-B634-4A4F57648F37}" type="presParOf" srcId="{996E5524-079B-4795-8E71-87164D585109}" destId="{3C3893CF-2ED1-42C4-A4E9-4EFDC69E3A1B}" srcOrd="0" destOrd="0" presId="urn:microsoft.com/office/officeart/2005/8/layout/list1"/>
    <dgm:cxn modelId="{A368CD50-55F6-4B18-A8F8-6524E1153ADD}" type="presParOf" srcId="{996E5524-079B-4795-8E71-87164D585109}" destId="{D167967F-FD88-4E33-BD32-4B80ADF479D9}" srcOrd="1" destOrd="0" presId="urn:microsoft.com/office/officeart/2005/8/layout/list1"/>
    <dgm:cxn modelId="{87B0949B-E268-4375-85F4-072FB81AC61F}" type="presParOf" srcId="{4C227130-7DF3-4F69-802B-500F05F72E83}" destId="{FC3F957A-B974-455D-AC51-1AAFE73C4FB3}" srcOrd="5" destOrd="0" presId="urn:microsoft.com/office/officeart/2005/8/layout/list1"/>
    <dgm:cxn modelId="{D5276914-3D6D-47CB-90C8-E947930309A1}" type="presParOf" srcId="{4C227130-7DF3-4F69-802B-500F05F72E83}" destId="{206556F2-161F-45A8-9054-18C67BD31CC7}" srcOrd="6" destOrd="0" presId="urn:microsoft.com/office/officeart/2005/8/layout/list1"/>
    <dgm:cxn modelId="{CB4864AC-20B8-41AB-9A9F-4E6867A663FC}" type="presParOf" srcId="{4C227130-7DF3-4F69-802B-500F05F72E83}" destId="{2CD00A30-8D81-4989-8C1B-144A68529440}" srcOrd="7" destOrd="0" presId="urn:microsoft.com/office/officeart/2005/8/layout/list1"/>
    <dgm:cxn modelId="{B5CC20BF-9B03-4252-A760-653F6E1381C3}" type="presParOf" srcId="{4C227130-7DF3-4F69-802B-500F05F72E83}" destId="{4EFA6093-5EBF-42A0-9628-C0230910148D}" srcOrd="8" destOrd="0" presId="urn:microsoft.com/office/officeart/2005/8/layout/list1"/>
    <dgm:cxn modelId="{B384B01F-117B-43AB-860E-51370D18A8D9}" type="presParOf" srcId="{4EFA6093-5EBF-42A0-9628-C0230910148D}" destId="{D0A4752D-B004-4E27-9BCC-255C51E34A84}" srcOrd="0" destOrd="0" presId="urn:microsoft.com/office/officeart/2005/8/layout/list1"/>
    <dgm:cxn modelId="{0CF8A6A3-7BB4-4DCA-BAAE-1033A98D22A1}" type="presParOf" srcId="{4EFA6093-5EBF-42A0-9628-C0230910148D}" destId="{EDE6EBE5-C9DA-4A54-92C5-196FD90CB0E5}" srcOrd="1" destOrd="0" presId="urn:microsoft.com/office/officeart/2005/8/layout/list1"/>
    <dgm:cxn modelId="{89EDF089-33C7-4805-B7E4-AD8B27274F68}" type="presParOf" srcId="{4C227130-7DF3-4F69-802B-500F05F72E83}" destId="{4F48E1E9-D9F0-4151-B77D-DFB233C1DAF7}" srcOrd="9" destOrd="0" presId="urn:microsoft.com/office/officeart/2005/8/layout/list1"/>
    <dgm:cxn modelId="{0575C992-29CE-4B7C-A259-C97D1901DB25}" type="presParOf" srcId="{4C227130-7DF3-4F69-802B-500F05F72E83}" destId="{21E6D60A-ADA0-4D9F-AD11-2DE71F183FC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D00933-9197-439B-BBEA-6CB38DFC82CE}" type="doc">
      <dgm:prSet loTypeId="urn:microsoft.com/office/officeart/2005/8/layout/vList6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6D4860-395B-407A-881D-206A6247C982}">
      <dgm:prSet phldrT="[Text]" custT="1"/>
      <dgm:spPr/>
      <dgm:t>
        <a:bodyPr/>
        <a:lstStyle/>
        <a:p>
          <a:r>
            <a:rPr lang="ar-SY" sz="2200" b="1">
              <a:latin typeface="Arial" panose="020B0604020202020204" pitchFamily="34" charset="0"/>
              <a:cs typeface="Arial" panose="020B0604020202020204" pitchFamily="34" charset="0"/>
            </a:rPr>
            <a:t>أولاً: الجرائم الإيجابية والجرائم السلبية: </a:t>
          </a:r>
          <a:endParaRPr lang="ar-SY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943F2F-17C4-418B-9E5F-592368304FE9}" type="parTrans" cxnId="{5C419D8C-9DE4-4C35-856A-A9E5DF681DD6}">
      <dgm:prSet/>
      <dgm:spPr/>
      <dgm:t>
        <a:bodyPr/>
        <a:lstStyle/>
        <a:p>
          <a:endParaRPr lang="en-US"/>
        </a:p>
      </dgm:t>
    </dgm:pt>
    <dgm:pt modelId="{7DB61DFC-BF1A-4DFE-9619-C3F51D47B255}" type="sibTrans" cxnId="{5C419D8C-9DE4-4C35-856A-A9E5DF681DD6}">
      <dgm:prSet/>
      <dgm:spPr/>
      <dgm:t>
        <a:bodyPr/>
        <a:lstStyle/>
        <a:p>
          <a:endParaRPr lang="en-US"/>
        </a:p>
      </dgm:t>
    </dgm:pt>
    <dgm:pt modelId="{017053E8-6077-449C-9D00-EC7613ECD880}">
      <dgm:prSet phldrT="[Text]" custT="1"/>
      <dgm:spPr/>
      <dgm:t>
        <a:bodyPr anchor="ctr"/>
        <a:lstStyle/>
        <a:p>
          <a:pPr algn="justLow" rtl="1">
            <a:buFont typeface="Arial" panose="020B0604020202020204" pitchFamily="34" charset="0"/>
            <a:buChar char="•"/>
          </a:pP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الجريمة الإيجابية:  هي كل سلوك يبرز إلى حيّز الوجود بنشاط إيجابي يعاقب عليه القانون الجزائي.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725ED8-0021-4F73-8535-5FB5795B5F9E}" type="parTrans" cxnId="{0BF9BB54-6141-4BBC-A75C-9C12FB31C7AF}">
      <dgm:prSet/>
      <dgm:spPr/>
      <dgm:t>
        <a:bodyPr/>
        <a:lstStyle/>
        <a:p>
          <a:endParaRPr lang="en-US"/>
        </a:p>
      </dgm:t>
    </dgm:pt>
    <dgm:pt modelId="{53E2612A-6DD1-4375-94D3-8251E78B7042}" type="sibTrans" cxnId="{0BF9BB54-6141-4BBC-A75C-9C12FB31C7AF}">
      <dgm:prSet/>
      <dgm:spPr/>
      <dgm:t>
        <a:bodyPr/>
        <a:lstStyle/>
        <a:p>
          <a:endParaRPr lang="en-US"/>
        </a:p>
      </dgm:t>
    </dgm:pt>
    <dgm:pt modelId="{3A6D04E7-E897-46A2-BD3E-2E3404D06DED}">
      <dgm:prSet custT="1"/>
      <dgm:spPr/>
      <dgm:t>
        <a:bodyPr anchor="ctr"/>
        <a:lstStyle/>
        <a:p>
          <a:pPr algn="justLow" rtl="1"/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الجريمة السلبية:  هي كل امتناع عن القيام بفعل أوجبه القانون تحت طائلة العقاب. 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777D0F-4047-458E-A3F8-4CF227BB2249}" type="parTrans" cxnId="{100BBCD8-22CF-4BB7-AB24-A8CAA778277B}">
      <dgm:prSet/>
      <dgm:spPr/>
      <dgm:t>
        <a:bodyPr/>
        <a:lstStyle/>
        <a:p>
          <a:endParaRPr lang="en-US"/>
        </a:p>
      </dgm:t>
    </dgm:pt>
    <dgm:pt modelId="{FDC1CDFF-4D43-40F2-91AD-7D663C6E15AC}" type="sibTrans" cxnId="{100BBCD8-22CF-4BB7-AB24-A8CAA778277B}">
      <dgm:prSet/>
      <dgm:spPr/>
      <dgm:t>
        <a:bodyPr/>
        <a:lstStyle/>
        <a:p>
          <a:endParaRPr lang="en-US"/>
        </a:p>
      </dgm:t>
    </dgm:pt>
    <dgm:pt modelId="{2533D85C-EC6B-41A7-9076-EDA094D6AD39}" type="pres">
      <dgm:prSet presAssocID="{03D00933-9197-439B-BBEA-6CB38DFC82CE}" presName="Name0" presStyleCnt="0">
        <dgm:presLayoutVars>
          <dgm:dir val="rev"/>
          <dgm:animLvl val="lvl"/>
          <dgm:resizeHandles/>
        </dgm:presLayoutVars>
      </dgm:prSet>
      <dgm:spPr/>
    </dgm:pt>
    <dgm:pt modelId="{C999DD26-3DBB-43BE-B7EB-66F6CA82FF67}" type="pres">
      <dgm:prSet presAssocID="{076D4860-395B-407A-881D-206A6247C982}" presName="linNode" presStyleCnt="0"/>
      <dgm:spPr/>
    </dgm:pt>
    <dgm:pt modelId="{F9DDA9E6-DF8C-4FF9-A083-A1753A8D6101}" type="pres">
      <dgm:prSet presAssocID="{076D4860-395B-407A-881D-206A6247C982}" presName="parentShp" presStyleLbl="node1" presStyleIdx="0" presStyleCnt="1">
        <dgm:presLayoutVars>
          <dgm:bulletEnabled val="1"/>
        </dgm:presLayoutVars>
      </dgm:prSet>
      <dgm:spPr/>
    </dgm:pt>
    <dgm:pt modelId="{77FC72C7-0908-45FC-910A-C46E0527D3B0}" type="pres">
      <dgm:prSet presAssocID="{076D4860-395B-407A-881D-206A6247C982}" presName="childShp" presStyleLbl="bgAccFollowNode1" presStyleIdx="0" presStyleCnt="1">
        <dgm:presLayoutVars>
          <dgm:bulletEnabled val="1"/>
        </dgm:presLayoutVars>
      </dgm:prSet>
      <dgm:spPr/>
    </dgm:pt>
  </dgm:ptLst>
  <dgm:cxnLst>
    <dgm:cxn modelId="{E42A9D09-A48B-41C7-B9E6-D5A81D86AB77}" type="presOf" srcId="{076D4860-395B-407A-881D-206A6247C982}" destId="{F9DDA9E6-DF8C-4FF9-A083-A1753A8D6101}" srcOrd="0" destOrd="0" presId="urn:microsoft.com/office/officeart/2005/8/layout/vList6"/>
    <dgm:cxn modelId="{EE2D2553-E2AE-4D17-998B-2487211E7348}" type="presOf" srcId="{3A6D04E7-E897-46A2-BD3E-2E3404D06DED}" destId="{77FC72C7-0908-45FC-910A-C46E0527D3B0}" srcOrd="0" destOrd="1" presId="urn:microsoft.com/office/officeart/2005/8/layout/vList6"/>
    <dgm:cxn modelId="{0BF9BB54-6141-4BBC-A75C-9C12FB31C7AF}" srcId="{076D4860-395B-407A-881D-206A6247C982}" destId="{017053E8-6077-449C-9D00-EC7613ECD880}" srcOrd="0" destOrd="0" parTransId="{B1725ED8-0021-4F73-8535-5FB5795B5F9E}" sibTransId="{53E2612A-6DD1-4375-94D3-8251E78B7042}"/>
    <dgm:cxn modelId="{5C419D8C-9DE4-4C35-856A-A9E5DF681DD6}" srcId="{03D00933-9197-439B-BBEA-6CB38DFC82CE}" destId="{076D4860-395B-407A-881D-206A6247C982}" srcOrd="0" destOrd="0" parTransId="{01943F2F-17C4-418B-9E5F-592368304FE9}" sibTransId="{7DB61DFC-BF1A-4DFE-9619-C3F51D47B255}"/>
    <dgm:cxn modelId="{00A5E394-33F5-498A-B4A2-127A1F757306}" type="presOf" srcId="{017053E8-6077-449C-9D00-EC7613ECD880}" destId="{77FC72C7-0908-45FC-910A-C46E0527D3B0}" srcOrd="0" destOrd="0" presId="urn:microsoft.com/office/officeart/2005/8/layout/vList6"/>
    <dgm:cxn modelId="{34655CC8-2B09-4FA4-A461-D0D81B4533A7}" type="presOf" srcId="{03D00933-9197-439B-BBEA-6CB38DFC82CE}" destId="{2533D85C-EC6B-41A7-9076-EDA094D6AD39}" srcOrd="0" destOrd="0" presId="urn:microsoft.com/office/officeart/2005/8/layout/vList6"/>
    <dgm:cxn modelId="{100BBCD8-22CF-4BB7-AB24-A8CAA778277B}" srcId="{076D4860-395B-407A-881D-206A6247C982}" destId="{3A6D04E7-E897-46A2-BD3E-2E3404D06DED}" srcOrd="1" destOrd="0" parTransId="{93777D0F-4047-458E-A3F8-4CF227BB2249}" sibTransId="{FDC1CDFF-4D43-40F2-91AD-7D663C6E15AC}"/>
    <dgm:cxn modelId="{8653DB8F-E7A5-456A-8ED9-C66A45C541A5}" type="presParOf" srcId="{2533D85C-EC6B-41A7-9076-EDA094D6AD39}" destId="{C999DD26-3DBB-43BE-B7EB-66F6CA82FF67}" srcOrd="0" destOrd="0" presId="urn:microsoft.com/office/officeart/2005/8/layout/vList6"/>
    <dgm:cxn modelId="{9479B89B-F219-4F1C-9D50-32D744095C58}" type="presParOf" srcId="{C999DD26-3DBB-43BE-B7EB-66F6CA82FF67}" destId="{F9DDA9E6-DF8C-4FF9-A083-A1753A8D6101}" srcOrd="0" destOrd="0" presId="urn:microsoft.com/office/officeart/2005/8/layout/vList6"/>
    <dgm:cxn modelId="{25B63F06-1263-4482-8886-DB190B427350}" type="presParOf" srcId="{C999DD26-3DBB-43BE-B7EB-66F6CA82FF67}" destId="{77FC72C7-0908-45FC-910A-C46E0527D3B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D00933-9197-439B-BBEA-6CB38DFC82CE}" type="doc">
      <dgm:prSet loTypeId="urn:microsoft.com/office/officeart/2005/8/layout/vList6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19C7EA-91A2-4686-A635-FCAFCD40E516}">
      <dgm:prSet phldrT="[Text]" custT="1"/>
      <dgm:spPr/>
      <dgm:t>
        <a:bodyPr/>
        <a:lstStyle/>
        <a:p>
          <a:r>
            <a:rPr lang="ar-SY" sz="2200" b="1">
              <a:latin typeface="Arial" panose="020B0604020202020204" pitchFamily="34" charset="0"/>
              <a:cs typeface="Arial" panose="020B0604020202020204" pitchFamily="34" charset="0"/>
            </a:rPr>
            <a:t>ثانياً: الجرائم الآنية والجرائم المستمرة والجرائم المتعاقبة:</a:t>
          </a:r>
          <a:endParaRPr lang="ar-SY" sz="2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BCFEFB-0F6C-4DB5-ACCA-27D688C9CC4C}" type="parTrans" cxnId="{E40857AE-2E8B-4797-AD95-A121527E5741}">
      <dgm:prSet/>
      <dgm:spPr/>
      <dgm:t>
        <a:bodyPr/>
        <a:lstStyle/>
        <a:p>
          <a:endParaRPr lang="en-US"/>
        </a:p>
      </dgm:t>
    </dgm:pt>
    <dgm:pt modelId="{B0B94D48-154A-4061-8CD3-34FBF2D86357}" type="sibTrans" cxnId="{E40857AE-2E8B-4797-AD95-A121527E5741}">
      <dgm:prSet/>
      <dgm:spPr/>
      <dgm:t>
        <a:bodyPr/>
        <a:lstStyle/>
        <a:p>
          <a:endParaRPr lang="en-US"/>
        </a:p>
      </dgm:t>
    </dgm:pt>
    <dgm:pt modelId="{7D453CB3-246E-4FF2-A204-9276B0A754AF}">
      <dgm:prSet phldrT="[Text]" custT="1"/>
      <dgm:spPr/>
      <dgm:t>
        <a:bodyPr anchor="ctr"/>
        <a:lstStyle/>
        <a:p>
          <a:pPr algn="justLow" rtl="1"/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الجريمة الآنية: هي التي تقع في فترة زمنية قصيرة ومحدودة وتنتهي بمجرد ارتكاب الفعل.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88EE39-DCAA-438D-B442-535D0020847C}" type="parTrans" cxnId="{05093A33-581B-4920-93BD-D5F37ED33110}">
      <dgm:prSet/>
      <dgm:spPr/>
      <dgm:t>
        <a:bodyPr/>
        <a:lstStyle/>
        <a:p>
          <a:endParaRPr lang="en-US"/>
        </a:p>
      </dgm:t>
    </dgm:pt>
    <dgm:pt modelId="{4F865F28-453D-4392-B422-4F734073DB94}" type="sibTrans" cxnId="{05093A33-581B-4920-93BD-D5F37ED33110}">
      <dgm:prSet/>
      <dgm:spPr/>
      <dgm:t>
        <a:bodyPr/>
        <a:lstStyle/>
        <a:p>
          <a:endParaRPr lang="en-US"/>
        </a:p>
      </dgm:t>
    </dgm:pt>
    <dgm:pt modelId="{74A5D235-115E-4D8C-882C-BC7C42DC1218}">
      <dgm:prSet custT="1"/>
      <dgm:spPr/>
      <dgm:t>
        <a:bodyPr anchor="ctr"/>
        <a:lstStyle/>
        <a:p>
          <a:pPr algn="justLow" rtl="1"/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الجريمة المستمرة: هي فعل إجرامي قابل للتجدد يطول زمن ارتكابه، أو يستمر حدوثه مدة من الزمن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C0B1AE2-C8C3-45E4-B917-9057ECF66B5D}" type="parTrans" cxnId="{F7DB7C3C-1463-4D95-89CB-DC95D88AAD1D}">
      <dgm:prSet/>
      <dgm:spPr/>
      <dgm:t>
        <a:bodyPr/>
        <a:lstStyle/>
        <a:p>
          <a:endParaRPr lang="en-US"/>
        </a:p>
      </dgm:t>
    </dgm:pt>
    <dgm:pt modelId="{B7619DEB-A8A5-498F-A576-5617B2CF49E2}" type="sibTrans" cxnId="{F7DB7C3C-1463-4D95-89CB-DC95D88AAD1D}">
      <dgm:prSet/>
      <dgm:spPr/>
      <dgm:t>
        <a:bodyPr/>
        <a:lstStyle/>
        <a:p>
          <a:endParaRPr lang="en-US"/>
        </a:p>
      </dgm:t>
    </dgm:pt>
    <dgm:pt modelId="{FDF970D6-445A-4730-8C25-B66D973A824B}">
      <dgm:prSet custT="1"/>
      <dgm:spPr/>
      <dgm:t>
        <a:bodyPr anchor="ctr"/>
        <a:lstStyle/>
        <a:p>
          <a:pPr algn="justLow" rtl="1"/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الجريمة المتعاقبة: هي الجريمة التي تتجدد الأفعال فيها أو تتكرر بصورة متعاقبة أو متلاحقة.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B608DF-AB0B-4725-A2F7-99F65538789E}" type="parTrans" cxnId="{6A7978DD-13FC-4198-A40A-733E8878BCB3}">
      <dgm:prSet/>
      <dgm:spPr/>
      <dgm:t>
        <a:bodyPr/>
        <a:lstStyle/>
        <a:p>
          <a:pPr rtl="1"/>
          <a:endParaRPr lang="ar-SY"/>
        </a:p>
      </dgm:t>
    </dgm:pt>
    <dgm:pt modelId="{F2F86989-0143-4D4E-B63A-005E3FAE1B0D}" type="sibTrans" cxnId="{6A7978DD-13FC-4198-A40A-733E8878BCB3}">
      <dgm:prSet/>
      <dgm:spPr/>
      <dgm:t>
        <a:bodyPr/>
        <a:lstStyle/>
        <a:p>
          <a:pPr rtl="1"/>
          <a:endParaRPr lang="ar-SY"/>
        </a:p>
      </dgm:t>
    </dgm:pt>
    <dgm:pt modelId="{2533D85C-EC6B-41A7-9076-EDA094D6AD39}" type="pres">
      <dgm:prSet presAssocID="{03D00933-9197-439B-BBEA-6CB38DFC82CE}" presName="Name0" presStyleCnt="0">
        <dgm:presLayoutVars>
          <dgm:dir val="rev"/>
          <dgm:animLvl val="lvl"/>
          <dgm:resizeHandles/>
        </dgm:presLayoutVars>
      </dgm:prSet>
      <dgm:spPr/>
    </dgm:pt>
    <dgm:pt modelId="{91FEE3ED-77A2-47C0-A309-6765A63234CE}" type="pres">
      <dgm:prSet presAssocID="{8A19C7EA-91A2-4686-A635-FCAFCD40E516}" presName="linNode" presStyleCnt="0"/>
      <dgm:spPr/>
    </dgm:pt>
    <dgm:pt modelId="{889B8DE0-0716-43D5-B747-8D8C52EF1CDB}" type="pres">
      <dgm:prSet presAssocID="{8A19C7EA-91A2-4686-A635-FCAFCD40E516}" presName="parentShp" presStyleLbl="node1" presStyleIdx="0" presStyleCnt="1">
        <dgm:presLayoutVars>
          <dgm:bulletEnabled val="1"/>
        </dgm:presLayoutVars>
      </dgm:prSet>
      <dgm:spPr/>
    </dgm:pt>
    <dgm:pt modelId="{66DA62D6-97AC-4595-AE5B-C1AC8FF25995}" type="pres">
      <dgm:prSet presAssocID="{8A19C7EA-91A2-4686-A635-FCAFCD40E516}" presName="childShp" presStyleLbl="bgAccFollowNode1" presStyleIdx="0" presStyleCnt="1" custScaleX="111201">
        <dgm:presLayoutVars>
          <dgm:bulletEnabled val="1"/>
        </dgm:presLayoutVars>
      </dgm:prSet>
      <dgm:spPr/>
    </dgm:pt>
  </dgm:ptLst>
  <dgm:cxnLst>
    <dgm:cxn modelId="{05093A33-581B-4920-93BD-D5F37ED33110}" srcId="{8A19C7EA-91A2-4686-A635-FCAFCD40E516}" destId="{7D453CB3-246E-4FF2-A204-9276B0A754AF}" srcOrd="0" destOrd="0" parTransId="{5188EE39-DCAA-438D-B442-535D0020847C}" sibTransId="{4F865F28-453D-4392-B422-4F734073DB94}"/>
    <dgm:cxn modelId="{F7DB7C3C-1463-4D95-89CB-DC95D88AAD1D}" srcId="{8A19C7EA-91A2-4686-A635-FCAFCD40E516}" destId="{74A5D235-115E-4D8C-882C-BC7C42DC1218}" srcOrd="1" destOrd="0" parTransId="{0C0B1AE2-C8C3-45E4-B917-9057ECF66B5D}" sibTransId="{B7619DEB-A8A5-498F-A576-5617B2CF49E2}"/>
    <dgm:cxn modelId="{F13C004D-878A-46E0-A00E-485F8C77AC3A}" type="presOf" srcId="{FDF970D6-445A-4730-8C25-B66D973A824B}" destId="{66DA62D6-97AC-4595-AE5B-C1AC8FF25995}" srcOrd="0" destOrd="2" presId="urn:microsoft.com/office/officeart/2005/8/layout/vList6"/>
    <dgm:cxn modelId="{B9C0637B-4A61-4E63-A488-5A17F50E5627}" type="presOf" srcId="{8A19C7EA-91A2-4686-A635-FCAFCD40E516}" destId="{889B8DE0-0716-43D5-B747-8D8C52EF1CDB}" srcOrd="0" destOrd="0" presId="urn:microsoft.com/office/officeart/2005/8/layout/vList6"/>
    <dgm:cxn modelId="{E40857AE-2E8B-4797-AD95-A121527E5741}" srcId="{03D00933-9197-439B-BBEA-6CB38DFC82CE}" destId="{8A19C7EA-91A2-4686-A635-FCAFCD40E516}" srcOrd="0" destOrd="0" parTransId="{63BCFEFB-0F6C-4DB5-ACCA-27D688C9CC4C}" sibTransId="{B0B94D48-154A-4061-8CD3-34FBF2D86357}"/>
    <dgm:cxn modelId="{8B8AFEBB-354A-4143-8972-A9BFEEC0E7E2}" type="presOf" srcId="{74A5D235-115E-4D8C-882C-BC7C42DC1218}" destId="{66DA62D6-97AC-4595-AE5B-C1AC8FF25995}" srcOrd="0" destOrd="1" presId="urn:microsoft.com/office/officeart/2005/8/layout/vList6"/>
    <dgm:cxn modelId="{34655CC8-2B09-4FA4-A461-D0D81B4533A7}" type="presOf" srcId="{03D00933-9197-439B-BBEA-6CB38DFC82CE}" destId="{2533D85C-EC6B-41A7-9076-EDA094D6AD39}" srcOrd="0" destOrd="0" presId="urn:microsoft.com/office/officeart/2005/8/layout/vList6"/>
    <dgm:cxn modelId="{12E38AC8-7203-47D9-BBC4-1BDF1F5C9CB7}" type="presOf" srcId="{7D453CB3-246E-4FF2-A204-9276B0A754AF}" destId="{66DA62D6-97AC-4595-AE5B-C1AC8FF25995}" srcOrd="0" destOrd="0" presId="urn:microsoft.com/office/officeart/2005/8/layout/vList6"/>
    <dgm:cxn modelId="{6A7978DD-13FC-4198-A40A-733E8878BCB3}" srcId="{8A19C7EA-91A2-4686-A635-FCAFCD40E516}" destId="{FDF970D6-445A-4730-8C25-B66D973A824B}" srcOrd="2" destOrd="0" parTransId="{6FB608DF-AB0B-4725-A2F7-99F65538789E}" sibTransId="{F2F86989-0143-4D4E-B63A-005E3FAE1B0D}"/>
    <dgm:cxn modelId="{9B82C924-B571-4E40-88F2-0D3918CA4A3B}" type="presParOf" srcId="{2533D85C-EC6B-41A7-9076-EDA094D6AD39}" destId="{91FEE3ED-77A2-47C0-A309-6765A63234CE}" srcOrd="0" destOrd="0" presId="urn:microsoft.com/office/officeart/2005/8/layout/vList6"/>
    <dgm:cxn modelId="{BDB08714-F77E-4ACA-9730-25EB6D423DCC}" type="presParOf" srcId="{91FEE3ED-77A2-47C0-A309-6765A63234CE}" destId="{889B8DE0-0716-43D5-B747-8D8C52EF1CDB}" srcOrd="0" destOrd="0" presId="urn:microsoft.com/office/officeart/2005/8/layout/vList6"/>
    <dgm:cxn modelId="{637F0EE6-4E75-408E-A909-70FC7BD5A1DE}" type="presParOf" srcId="{91FEE3ED-77A2-47C0-A309-6765A63234CE}" destId="{66DA62D6-97AC-4595-AE5B-C1AC8FF2599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3D00933-9197-439B-BBEA-6CB38DFC82CE}" type="doc">
      <dgm:prSet loTypeId="urn:microsoft.com/office/officeart/2005/8/layout/vList6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6D4860-395B-407A-881D-206A6247C982}">
      <dgm:prSet phldrT="[Text]" custT="1"/>
      <dgm:spPr/>
      <dgm:t>
        <a:bodyPr/>
        <a:lstStyle/>
        <a:p>
          <a:r>
            <a:rPr lang="ar-SY" sz="2200" b="1">
              <a:latin typeface="Arial" panose="020B0604020202020204" pitchFamily="34" charset="0"/>
              <a:cs typeface="Arial" panose="020B0604020202020204" pitchFamily="34" charset="0"/>
            </a:rPr>
            <a:t>ثالثاً: الجرائم البسيطة وجرائم الاعتياد : </a:t>
          </a:r>
          <a:endParaRPr lang="ar-SY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943F2F-17C4-418B-9E5F-592368304FE9}" type="parTrans" cxnId="{5C419D8C-9DE4-4C35-856A-A9E5DF681DD6}">
      <dgm:prSet/>
      <dgm:spPr/>
      <dgm:t>
        <a:bodyPr/>
        <a:lstStyle/>
        <a:p>
          <a:endParaRPr lang="en-US"/>
        </a:p>
      </dgm:t>
    </dgm:pt>
    <dgm:pt modelId="{7DB61DFC-BF1A-4DFE-9619-C3F51D47B255}" type="sibTrans" cxnId="{5C419D8C-9DE4-4C35-856A-A9E5DF681DD6}">
      <dgm:prSet/>
      <dgm:spPr/>
      <dgm:t>
        <a:bodyPr/>
        <a:lstStyle/>
        <a:p>
          <a:endParaRPr lang="en-US"/>
        </a:p>
      </dgm:t>
    </dgm:pt>
    <dgm:pt modelId="{017053E8-6077-449C-9D00-EC7613ECD880}">
      <dgm:prSet phldrT="[Text]" custT="1"/>
      <dgm:spPr/>
      <dgm:t>
        <a:bodyPr anchor="ctr"/>
        <a:lstStyle/>
        <a:p>
          <a:pPr algn="justLow" rtl="1">
            <a:buFont typeface="Arial" panose="020B0604020202020204" pitchFamily="34" charset="0"/>
            <a:buChar char="•"/>
          </a:pP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الجريمة البسيطة: هي التي تتكون من فعل واحد معاقب عليه سواء أكانت وقتية أم مستمرة.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725ED8-0021-4F73-8535-5FB5795B5F9E}" type="parTrans" cxnId="{0BF9BB54-6141-4BBC-A75C-9C12FB31C7AF}">
      <dgm:prSet/>
      <dgm:spPr/>
      <dgm:t>
        <a:bodyPr/>
        <a:lstStyle/>
        <a:p>
          <a:endParaRPr lang="en-US"/>
        </a:p>
      </dgm:t>
    </dgm:pt>
    <dgm:pt modelId="{53E2612A-6DD1-4375-94D3-8251E78B7042}" type="sibTrans" cxnId="{0BF9BB54-6141-4BBC-A75C-9C12FB31C7AF}">
      <dgm:prSet/>
      <dgm:spPr/>
      <dgm:t>
        <a:bodyPr/>
        <a:lstStyle/>
        <a:p>
          <a:endParaRPr lang="en-US"/>
        </a:p>
      </dgm:t>
    </dgm:pt>
    <dgm:pt modelId="{0C32FCAE-A63B-4607-9A56-E75C0D84B4D5}">
      <dgm:prSet custT="1"/>
      <dgm:spPr/>
      <dgm:t>
        <a:bodyPr anchor="ctr"/>
        <a:lstStyle/>
        <a:p>
          <a:pPr algn="justLow" rtl="1">
            <a:buFont typeface="Arial" panose="020B0604020202020204" pitchFamily="34" charset="0"/>
            <a:buChar char="•"/>
          </a:pP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جريمة الاعتياد: هي التي تتكون من تكرار أفعال، لمرتين أو أكثر.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558BD9-23AA-4E59-873F-1210A14EDE46}" type="parTrans" cxnId="{07AF1A9C-D3E3-4055-8CFF-638A731272CF}">
      <dgm:prSet/>
      <dgm:spPr/>
      <dgm:t>
        <a:bodyPr/>
        <a:lstStyle/>
        <a:p>
          <a:endParaRPr lang="en-US"/>
        </a:p>
      </dgm:t>
    </dgm:pt>
    <dgm:pt modelId="{1677FC9F-32F0-48EB-8BA5-C63E5172F351}" type="sibTrans" cxnId="{07AF1A9C-D3E3-4055-8CFF-638A731272CF}">
      <dgm:prSet/>
      <dgm:spPr/>
      <dgm:t>
        <a:bodyPr/>
        <a:lstStyle/>
        <a:p>
          <a:endParaRPr lang="en-US"/>
        </a:p>
      </dgm:t>
    </dgm:pt>
    <dgm:pt modelId="{2533D85C-EC6B-41A7-9076-EDA094D6AD39}" type="pres">
      <dgm:prSet presAssocID="{03D00933-9197-439B-BBEA-6CB38DFC82CE}" presName="Name0" presStyleCnt="0">
        <dgm:presLayoutVars>
          <dgm:dir val="rev"/>
          <dgm:animLvl val="lvl"/>
          <dgm:resizeHandles/>
        </dgm:presLayoutVars>
      </dgm:prSet>
      <dgm:spPr/>
    </dgm:pt>
    <dgm:pt modelId="{C999DD26-3DBB-43BE-B7EB-66F6CA82FF67}" type="pres">
      <dgm:prSet presAssocID="{076D4860-395B-407A-881D-206A6247C982}" presName="linNode" presStyleCnt="0"/>
      <dgm:spPr/>
    </dgm:pt>
    <dgm:pt modelId="{F9DDA9E6-DF8C-4FF9-A083-A1753A8D6101}" type="pres">
      <dgm:prSet presAssocID="{076D4860-395B-407A-881D-206A6247C982}" presName="parentShp" presStyleLbl="node1" presStyleIdx="0" presStyleCnt="1">
        <dgm:presLayoutVars>
          <dgm:bulletEnabled val="1"/>
        </dgm:presLayoutVars>
      </dgm:prSet>
      <dgm:spPr/>
    </dgm:pt>
    <dgm:pt modelId="{77FC72C7-0908-45FC-910A-C46E0527D3B0}" type="pres">
      <dgm:prSet presAssocID="{076D4860-395B-407A-881D-206A6247C982}" presName="childShp" presStyleLbl="bgAccFollowNode1" presStyleIdx="0" presStyleCnt="1">
        <dgm:presLayoutVars>
          <dgm:bulletEnabled val="1"/>
        </dgm:presLayoutVars>
      </dgm:prSet>
      <dgm:spPr/>
    </dgm:pt>
  </dgm:ptLst>
  <dgm:cxnLst>
    <dgm:cxn modelId="{E42A9D09-A48B-41C7-B9E6-D5A81D86AB77}" type="presOf" srcId="{076D4860-395B-407A-881D-206A6247C982}" destId="{F9DDA9E6-DF8C-4FF9-A083-A1753A8D6101}" srcOrd="0" destOrd="0" presId="urn:microsoft.com/office/officeart/2005/8/layout/vList6"/>
    <dgm:cxn modelId="{0BF9BB54-6141-4BBC-A75C-9C12FB31C7AF}" srcId="{076D4860-395B-407A-881D-206A6247C982}" destId="{017053E8-6077-449C-9D00-EC7613ECD880}" srcOrd="0" destOrd="0" parTransId="{B1725ED8-0021-4F73-8535-5FB5795B5F9E}" sibTransId="{53E2612A-6DD1-4375-94D3-8251E78B7042}"/>
    <dgm:cxn modelId="{5C419D8C-9DE4-4C35-856A-A9E5DF681DD6}" srcId="{03D00933-9197-439B-BBEA-6CB38DFC82CE}" destId="{076D4860-395B-407A-881D-206A6247C982}" srcOrd="0" destOrd="0" parTransId="{01943F2F-17C4-418B-9E5F-592368304FE9}" sibTransId="{7DB61DFC-BF1A-4DFE-9619-C3F51D47B255}"/>
    <dgm:cxn modelId="{00A5E394-33F5-498A-B4A2-127A1F757306}" type="presOf" srcId="{017053E8-6077-449C-9D00-EC7613ECD880}" destId="{77FC72C7-0908-45FC-910A-C46E0527D3B0}" srcOrd="0" destOrd="0" presId="urn:microsoft.com/office/officeart/2005/8/layout/vList6"/>
    <dgm:cxn modelId="{07AF1A9C-D3E3-4055-8CFF-638A731272CF}" srcId="{076D4860-395B-407A-881D-206A6247C982}" destId="{0C32FCAE-A63B-4607-9A56-E75C0D84B4D5}" srcOrd="1" destOrd="0" parTransId="{16558BD9-23AA-4E59-873F-1210A14EDE46}" sibTransId="{1677FC9F-32F0-48EB-8BA5-C63E5172F351}"/>
    <dgm:cxn modelId="{7B7E4FB6-6D3D-4AFE-82FE-61FEFD8AFE8E}" type="presOf" srcId="{0C32FCAE-A63B-4607-9A56-E75C0D84B4D5}" destId="{77FC72C7-0908-45FC-910A-C46E0527D3B0}" srcOrd="0" destOrd="1" presId="urn:microsoft.com/office/officeart/2005/8/layout/vList6"/>
    <dgm:cxn modelId="{34655CC8-2B09-4FA4-A461-D0D81B4533A7}" type="presOf" srcId="{03D00933-9197-439B-BBEA-6CB38DFC82CE}" destId="{2533D85C-EC6B-41A7-9076-EDA094D6AD39}" srcOrd="0" destOrd="0" presId="urn:microsoft.com/office/officeart/2005/8/layout/vList6"/>
    <dgm:cxn modelId="{8653DB8F-E7A5-456A-8ED9-C66A45C541A5}" type="presParOf" srcId="{2533D85C-EC6B-41A7-9076-EDA094D6AD39}" destId="{C999DD26-3DBB-43BE-B7EB-66F6CA82FF67}" srcOrd="0" destOrd="0" presId="urn:microsoft.com/office/officeart/2005/8/layout/vList6"/>
    <dgm:cxn modelId="{9479B89B-F219-4F1C-9D50-32D744095C58}" type="presParOf" srcId="{C999DD26-3DBB-43BE-B7EB-66F6CA82FF67}" destId="{F9DDA9E6-DF8C-4FF9-A083-A1753A8D6101}" srcOrd="0" destOrd="0" presId="urn:microsoft.com/office/officeart/2005/8/layout/vList6"/>
    <dgm:cxn modelId="{25B63F06-1263-4482-8886-DB190B427350}" type="presParOf" srcId="{C999DD26-3DBB-43BE-B7EB-66F6CA82FF67}" destId="{77FC72C7-0908-45FC-910A-C46E0527D3B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3D00933-9197-439B-BBEA-6CB38DFC82CE}" type="doc">
      <dgm:prSet loTypeId="urn:microsoft.com/office/officeart/2005/8/layout/vList6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6D4860-395B-407A-881D-206A6247C982}">
      <dgm:prSet phldrT="[Text]" custT="1"/>
      <dgm:spPr/>
      <dgm:t>
        <a:bodyPr/>
        <a:lstStyle/>
        <a:p>
          <a:r>
            <a:rPr lang="ar-SY" sz="2200" b="1">
              <a:latin typeface="Arial" panose="020B0604020202020204" pitchFamily="34" charset="0"/>
              <a:cs typeface="Arial" panose="020B0604020202020204" pitchFamily="34" charset="0"/>
            </a:rPr>
            <a:t>أولاً: الجرائم المادية: </a:t>
          </a:r>
          <a:endParaRPr lang="ar-SY" sz="2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943F2F-17C4-418B-9E5F-592368304FE9}" type="parTrans" cxnId="{5C419D8C-9DE4-4C35-856A-A9E5DF681DD6}">
      <dgm:prSet/>
      <dgm:spPr/>
      <dgm:t>
        <a:bodyPr/>
        <a:lstStyle/>
        <a:p>
          <a:endParaRPr lang="en-US"/>
        </a:p>
      </dgm:t>
    </dgm:pt>
    <dgm:pt modelId="{7DB61DFC-BF1A-4DFE-9619-C3F51D47B255}" type="sibTrans" cxnId="{5C419D8C-9DE4-4C35-856A-A9E5DF681DD6}">
      <dgm:prSet/>
      <dgm:spPr/>
      <dgm:t>
        <a:bodyPr/>
        <a:lstStyle/>
        <a:p>
          <a:endParaRPr lang="en-US"/>
        </a:p>
      </dgm:t>
    </dgm:pt>
    <dgm:pt modelId="{017053E8-6077-449C-9D00-EC7613ECD880}">
      <dgm:prSet phldrT="[Text]" custT="1"/>
      <dgm:spPr/>
      <dgm:t>
        <a:bodyPr anchor="ctr"/>
        <a:lstStyle/>
        <a:p>
          <a:pPr algn="justLow" rtl="1">
            <a:buFont typeface="Arial" panose="020B0604020202020204" pitchFamily="34" charset="0"/>
            <a:buChar char="•"/>
          </a:pP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الجرائم المادية أو "الجرائم ذات النتيجة" أو "جرائم الضرر"، هي الجرائم التي تتطلب طبيعتها حدوث نتيجة مادية محسوسة وضارة.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725ED8-0021-4F73-8535-5FB5795B5F9E}" type="parTrans" cxnId="{0BF9BB54-6141-4BBC-A75C-9C12FB31C7AF}">
      <dgm:prSet/>
      <dgm:spPr/>
      <dgm:t>
        <a:bodyPr/>
        <a:lstStyle/>
        <a:p>
          <a:endParaRPr lang="en-US"/>
        </a:p>
      </dgm:t>
    </dgm:pt>
    <dgm:pt modelId="{53E2612A-6DD1-4375-94D3-8251E78B7042}" type="sibTrans" cxnId="{0BF9BB54-6141-4BBC-A75C-9C12FB31C7AF}">
      <dgm:prSet/>
      <dgm:spPr/>
      <dgm:t>
        <a:bodyPr/>
        <a:lstStyle/>
        <a:p>
          <a:endParaRPr lang="en-US"/>
        </a:p>
      </dgm:t>
    </dgm:pt>
    <dgm:pt modelId="{53A23EC6-5816-4C8B-BCDA-65DA873C38BA}">
      <dgm:prSet custT="1"/>
      <dgm:spPr/>
      <dgm:t>
        <a:bodyPr/>
        <a:lstStyle/>
        <a:p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ثانياً: الجرائم الشكلية: </a:t>
          </a:r>
          <a:endParaRPr lang="en-US" sz="2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11D8BE-A569-48F7-AA29-47C701A7A448}" type="parTrans" cxnId="{4FCA0CEA-F9F3-45CF-848D-42547F56A338}">
      <dgm:prSet/>
      <dgm:spPr/>
      <dgm:t>
        <a:bodyPr/>
        <a:lstStyle/>
        <a:p>
          <a:endParaRPr lang="en-US"/>
        </a:p>
      </dgm:t>
    </dgm:pt>
    <dgm:pt modelId="{16A6D26B-6450-4856-AC4B-10BFAB95CF6C}" type="sibTrans" cxnId="{4FCA0CEA-F9F3-45CF-848D-42547F56A338}">
      <dgm:prSet/>
      <dgm:spPr/>
      <dgm:t>
        <a:bodyPr/>
        <a:lstStyle/>
        <a:p>
          <a:endParaRPr lang="en-US"/>
        </a:p>
      </dgm:t>
    </dgm:pt>
    <dgm:pt modelId="{D3004A3C-BCE1-45AD-889D-85C167DB4C9C}">
      <dgm:prSet custT="1"/>
      <dgm:spPr/>
      <dgm:t>
        <a:bodyPr anchor="ctr"/>
        <a:lstStyle/>
        <a:p>
          <a:pPr algn="justLow" rtl="1"/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الجرائم الشكلية أو "الجرائم غير ذات النتيجة" أو "جرائم الخطر"، هي الجرائم التي لا تتطلب بطبيعتها حدوث أي نتيجة مادية ضارة.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6BB1BC-BC3D-4257-A6C9-AF40A72FB0CC}" type="parTrans" cxnId="{BB49E5D0-3539-4021-BF1C-47B64D2922AE}">
      <dgm:prSet/>
      <dgm:spPr/>
      <dgm:t>
        <a:bodyPr/>
        <a:lstStyle/>
        <a:p>
          <a:endParaRPr lang="en-US"/>
        </a:p>
      </dgm:t>
    </dgm:pt>
    <dgm:pt modelId="{859BB80C-F6C1-41D3-B088-A8F550928ABC}" type="sibTrans" cxnId="{BB49E5D0-3539-4021-BF1C-47B64D2922AE}">
      <dgm:prSet/>
      <dgm:spPr/>
      <dgm:t>
        <a:bodyPr/>
        <a:lstStyle/>
        <a:p>
          <a:endParaRPr lang="en-US"/>
        </a:p>
      </dgm:t>
    </dgm:pt>
    <dgm:pt modelId="{C472558D-5DE7-40AA-B3B1-7130673C5F73}">
      <dgm:prSet custT="1"/>
      <dgm:spPr/>
      <dgm:t>
        <a:bodyPr anchor="ctr"/>
        <a:lstStyle/>
        <a:p>
          <a:pPr algn="l"/>
          <a:endParaRPr lang="en-US" sz="2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622F2D-E52B-40B6-A11E-FA27B5984F71}" type="parTrans" cxnId="{E16366BF-302D-43BB-9777-85535C6B1DBE}">
      <dgm:prSet/>
      <dgm:spPr/>
      <dgm:t>
        <a:bodyPr/>
        <a:lstStyle/>
        <a:p>
          <a:endParaRPr lang="en-US"/>
        </a:p>
      </dgm:t>
    </dgm:pt>
    <dgm:pt modelId="{9C9D5A6F-ADE2-4257-8767-2C4BD50D2D9F}" type="sibTrans" cxnId="{E16366BF-302D-43BB-9777-85535C6B1DBE}">
      <dgm:prSet/>
      <dgm:spPr/>
      <dgm:t>
        <a:bodyPr/>
        <a:lstStyle/>
        <a:p>
          <a:endParaRPr lang="en-US"/>
        </a:p>
      </dgm:t>
    </dgm:pt>
    <dgm:pt modelId="{2533D85C-EC6B-41A7-9076-EDA094D6AD39}" type="pres">
      <dgm:prSet presAssocID="{03D00933-9197-439B-BBEA-6CB38DFC82CE}" presName="Name0" presStyleCnt="0">
        <dgm:presLayoutVars>
          <dgm:dir val="rev"/>
          <dgm:animLvl val="lvl"/>
          <dgm:resizeHandles/>
        </dgm:presLayoutVars>
      </dgm:prSet>
      <dgm:spPr/>
    </dgm:pt>
    <dgm:pt modelId="{C999DD26-3DBB-43BE-B7EB-66F6CA82FF67}" type="pres">
      <dgm:prSet presAssocID="{076D4860-395B-407A-881D-206A6247C982}" presName="linNode" presStyleCnt="0"/>
      <dgm:spPr/>
    </dgm:pt>
    <dgm:pt modelId="{F9DDA9E6-DF8C-4FF9-A083-A1753A8D6101}" type="pres">
      <dgm:prSet presAssocID="{076D4860-395B-407A-881D-206A6247C982}" presName="parentShp" presStyleLbl="node1" presStyleIdx="0" presStyleCnt="2">
        <dgm:presLayoutVars>
          <dgm:bulletEnabled val="1"/>
        </dgm:presLayoutVars>
      </dgm:prSet>
      <dgm:spPr/>
    </dgm:pt>
    <dgm:pt modelId="{77FC72C7-0908-45FC-910A-C46E0527D3B0}" type="pres">
      <dgm:prSet presAssocID="{076D4860-395B-407A-881D-206A6247C982}" presName="childShp" presStyleLbl="bgAccFollowNode1" presStyleIdx="0" presStyleCnt="2">
        <dgm:presLayoutVars>
          <dgm:bulletEnabled val="1"/>
        </dgm:presLayoutVars>
      </dgm:prSet>
      <dgm:spPr/>
    </dgm:pt>
    <dgm:pt modelId="{F2B7971F-429C-4057-B43C-E692CB545C01}" type="pres">
      <dgm:prSet presAssocID="{7DB61DFC-BF1A-4DFE-9619-C3F51D47B255}" presName="spacing" presStyleCnt="0"/>
      <dgm:spPr/>
    </dgm:pt>
    <dgm:pt modelId="{EBC0EDFD-8AC4-4100-ADD2-FD5C2522A2FA}" type="pres">
      <dgm:prSet presAssocID="{53A23EC6-5816-4C8B-BCDA-65DA873C38BA}" presName="linNode" presStyleCnt="0"/>
      <dgm:spPr/>
    </dgm:pt>
    <dgm:pt modelId="{B10AF17B-BEE8-4B2D-8591-F75D3C4FC893}" type="pres">
      <dgm:prSet presAssocID="{53A23EC6-5816-4C8B-BCDA-65DA873C38BA}" presName="parentShp" presStyleLbl="node1" presStyleIdx="1" presStyleCnt="2">
        <dgm:presLayoutVars>
          <dgm:bulletEnabled val="1"/>
        </dgm:presLayoutVars>
      </dgm:prSet>
      <dgm:spPr/>
    </dgm:pt>
    <dgm:pt modelId="{E7E08FC2-D600-4660-8022-643AAA774C8E}" type="pres">
      <dgm:prSet presAssocID="{53A23EC6-5816-4C8B-BCDA-65DA873C38BA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E42A9D09-A48B-41C7-B9E6-D5A81D86AB77}" type="presOf" srcId="{076D4860-395B-407A-881D-206A6247C982}" destId="{F9DDA9E6-DF8C-4FF9-A083-A1753A8D6101}" srcOrd="0" destOrd="0" presId="urn:microsoft.com/office/officeart/2005/8/layout/vList6"/>
    <dgm:cxn modelId="{7FD0F70D-385C-4259-8D11-B95065C1FAF8}" type="presOf" srcId="{D3004A3C-BCE1-45AD-889D-85C167DB4C9C}" destId="{E7E08FC2-D600-4660-8022-643AAA774C8E}" srcOrd="0" destOrd="0" presId="urn:microsoft.com/office/officeart/2005/8/layout/vList6"/>
    <dgm:cxn modelId="{0BF9BB54-6141-4BBC-A75C-9C12FB31C7AF}" srcId="{076D4860-395B-407A-881D-206A6247C982}" destId="{017053E8-6077-449C-9D00-EC7613ECD880}" srcOrd="0" destOrd="0" parTransId="{B1725ED8-0021-4F73-8535-5FB5795B5F9E}" sibTransId="{53E2612A-6DD1-4375-94D3-8251E78B7042}"/>
    <dgm:cxn modelId="{5C419D8C-9DE4-4C35-856A-A9E5DF681DD6}" srcId="{03D00933-9197-439B-BBEA-6CB38DFC82CE}" destId="{076D4860-395B-407A-881D-206A6247C982}" srcOrd="0" destOrd="0" parTransId="{01943F2F-17C4-418B-9E5F-592368304FE9}" sibTransId="{7DB61DFC-BF1A-4DFE-9619-C3F51D47B255}"/>
    <dgm:cxn modelId="{00A5E394-33F5-498A-B4A2-127A1F757306}" type="presOf" srcId="{017053E8-6077-449C-9D00-EC7613ECD880}" destId="{77FC72C7-0908-45FC-910A-C46E0527D3B0}" srcOrd="0" destOrd="0" presId="urn:microsoft.com/office/officeart/2005/8/layout/vList6"/>
    <dgm:cxn modelId="{9DFEFFBA-5B9C-4C92-9E3A-AB3C7106BD0B}" type="presOf" srcId="{C472558D-5DE7-40AA-B3B1-7130673C5F73}" destId="{E7E08FC2-D600-4660-8022-643AAA774C8E}" srcOrd="0" destOrd="1" presId="urn:microsoft.com/office/officeart/2005/8/layout/vList6"/>
    <dgm:cxn modelId="{9235A8BC-B689-4AA2-853F-09E2072362CF}" type="presOf" srcId="{53A23EC6-5816-4C8B-BCDA-65DA873C38BA}" destId="{B10AF17B-BEE8-4B2D-8591-F75D3C4FC893}" srcOrd="0" destOrd="0" presId="urn:microsoft.com/office/officeart/2005/8/layout/vList6"/>
    <dgm:cxn modelId="{E16366BF-302D-43BB-9777-85535C6B1DBE}" srcId="{53A23EC6-5816-4C8B-BCDA-65DA873C38BA}" destId="{C472558D-5DE7-40AA-B3B1-7130673C5F73}" srcOrd="1" destOrd="0" parTransId="{97622F2D-E52B-40B6-A11E-FA27B5984F71}" sibTransId="{9C9D5A6F-ADE2-4257-8767-2C4BD50D2D9F}"/>
    <dgm:cxn modelId="{34655CC8-2B09-4FA4-A461-D0D81B4533A7}" type="presOf" srcId="{03D00933-9197-439B-BBEA-6CB38DFC82CE}" destId="{2533D85C-EC6B-41A7-9076-EDA094D6AD39}" srcOrd="0" destOrd="0" presId="urn:microsoft.com/office/officeart/2005/8/layout/vList6"/>
    <dgm:cxn modelId="{BB49E5D0-3539-4021-BF1C-47B64D2922AE}" srcId="{53A23EC6-5816-4C8B-BCDA-65DA873C38BA}" destId="{D3004A3C-BCE1-45AD-889D-85C167DB4C9C}" srcOrd="0" destOrd="0" parTransId="{356BB1BC-BC3D-4257-A6C9-AF40A72FB0CC}" sibTransId="{859BB80C-F6C1-41D3-B088-A8F550928ABC}"/>
    <dgm:cxn modelId="{4FCA0CEA-F9F3-45CF-848D-42547F56A338}" srcId="{03D00933-9197-439B-BBEA-6CB38DFC82CE}" destId="{53A23EC6-5816-4C8B-BCDA-65DA873C38BA}" srcOrd="1" destOrd="0" parTransId="{8111D8BE-A569-48F7-AA29-47C701A7A448}" sibTransId="{16A6D26B-6450-4856-AC4B-10BFAB95CF6C}"/>
    <dgm:cxn modelId="{8653DB8F-E7A5-456A-8ED9-C66A45C541A5}" type="presParOf" srcId="{2533D85C-EC6B-41A7-9076-EDA094D6AD39}" destId="{C999DD26-3DBB-43BE-B7EB-66F6CA82FF67}" srcOrd="0" destOrd="0" presId="urn:microsoft.com/office/officeart/2005/8/layout/vList6"/>
    <dgm:cxn modelId="{9479B89B-F219-4F1C-9D50-32D744095C58}" type="presParOf" srcId="{C999DD26-3DBB-43BE-B7EB-66F6CA82FF67}" destId="{F9DDA9E6-DF8C-4FF9-A083-A1753A8D6101}" srcOrd="0" destOrd="0" presId="urn:microsoft.com/office/officeart/2005/8/layout/vList6"/>
    <dgm:cxn modelId="{25B63F06-1263-4482-8886-DB190B427350}" type="presParOf" srcId="{C999DD26-3DBB-43BE-B7EB-66F6CA82FF67}" destId="{77FC72C7-0908-45FC-910A-C46E0527D3B0}" srcOrd="1" destOrd="0" presId="urn:microsoft.com/office/officeart/2005/8/layout/vList6"/>
    <dgm:cxn modelId="{45711976-D4E4-426A-8852-2DAC48AF813A}" type="presParOf" srcId="{2533D85C-EC6B-41A7-9076-EDA094D6AD39}" destId="{F2B7971F-429C-4057-B43C-E692CB545C01}" srcOrd="1" destOrd="0" presId="urn:microsoft.com/office/officeart/2005/8/layout/vList6"/>
    <dgm:cxn modelId="{21F9E430-04BD-4783-BE6B-EEDECEAD989E}" type="presParOf" srcId="{2533D85C-EC6B-41A7-9076-EDA094D6AD39}" destId="{EBC0EDFD-8AC4-4100-ADD2-FD5C2522A2FA}" srcOrd="2" destOrd="0" presId="urn:microsoft.com/office/officeart/2005/8/layout/vList6"/>
    <dgm:cxn modelId="{C4A5C424-FA07-45EA-8A6A-FAE2C26FBEE0}" type="presParOf" srcId="{EBC0EDFD-8AC4-4100-ADD2-FD5C2522A2FA}" destId="{B10AF17B-BEE8-4B2D-8591-F75D3C4FC893}" srcOrd="0" destOrd="0" presId="urn:microsoft.com/office/officeart/2005/8/layout/vList6"/>
    <dgm:cxn modelId="{2310D6D9-8DC7-4660-8869-BA30A90BADD7}" type="presParOf" srcId="{EBC0EDFD-8AC4-4100-ADD2-FD5C2522A2FA}" destId="{E7E08FC2-D600-4660-8022-643AAA774C8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DC8B4F-DD2C-437D-B84D-70DC4D5D262C}">
      <dsp:nvSpPr>
        <dsp:cNvPr id="0" name=""/>
        <dsp:cNvSpPr/>
      </dsp:nvSpPr>
      <dsp:spPr>
        <a:xfrm>
          <a:off x="0" y="629809"/>
          <a:ext cx="10597662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8505B8-80A7-4FF1-AE4C-9C1C66702E47}">
      <dsp:nvSpPr>
        <dsp:cNvPr id="0" name=""/>
        <dsp:cNvSpPr/>
      </dsp:nvSpPr>
      <dsp:spPr>
        <a:xfrm>
          <a:off x="2597" y="24649"/>
          <a:ext cx="10090537" cy="121032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396" tIns="0" rIns="280396" bIns="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لا يثير تمييز الجنايات عن الجنح والمخالفات أي مصاعب، لأن العقوبات الجنائية محددة في القانون على وجه مميز وإن كانت المشكلة تثار عند التمييز بين الجرائم العادية والسياسية لاشتراكهما بعقوبة الاعتقال و عقوبة الإقامة الجبرية والغرامة، حيث يعود الفصل فيها للمحكمة الناظرة بالموضوع. </a:t>
          </a:r>
          <a:endParaRPr lang="en-US" sz="2200" kern="1200" dirty="0">
            <a:solidFill>
              <a:schemeClr val="tx1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61680" y="83732"/>
        <a:ext cx="9972371" cy="1092154"/>
      </dsp:txXfrm>
    </dsp:sp>
    <dsp:sp modelId="{650F9BDB-0830-4651-95B5-B8D745BAC655}">
      <dsp:nvSpPr>
        <dsp:cNvPr id="0" name=""/>
        <dsp:cNvSpPr/>
      </dsp:nvSpPr>
      <dsp:spPr>
        <a:xfrm>
          <a:off x="0" y="2489569"/>
          <a:ext cx="10597662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9979EC-CB9C-430B-8B11-5D0B63538076}">
      <dsp:nvSpPr>
        <dsp:cNvPr id="0" name=""/>
        <dsp:cNvSpPr/>
      </dsp:nvSpPr>
      <dsp:spPr>
        <a:xfrm>
          <a:off x="2597" y="1884409"/>
          <a:ext cx="10090537" cy="121032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396" tIns="0" rIns="280396" bIns="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يجب الرجوع عند تطبيق معيار التصنيف إلى العقوبة الأصلية، من دون النظر للعقوبات الفرعية والإضافية، أو للتدابير الاحترازية أو الإصلاحية.</a:t>
          </a:r>
          <a:endParaRPr lang="en-US" sz="2200" kern="1200" dirty="0">
            <a:solidFill>
              <a:schemeClr val="tx1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61680" y="1943492"/>
        <a:ext cx="9972371" cy="1092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1A4B78-7BC5-458D-ADAA-E39FF3FB1970}">
      <dsp:nvSpPr>
        <dsp:cNvPr id="0" name=""/>
        <dsp:cNvSpPr/>
      </dsp:nvSpPr>
      <dsp:spPr>
        <a:xfrm>
          <a:off x="0" y="414073"/>
          <a:ext cx="10585939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72B876-E5E7-4A89-BCF2-E6E95351D6FD}">
      <dsp:nvSpPr>
        <dsp:cNvPr id="0" name=""/>
        <dsp:cNvSpPr/>
      </dsp:nvSpPr>
      <dsp:spPr>
        <a:xfrm>
          <a:off x="2594" y="30313"/>
          <a:ext cx="10079375" cy="76752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086" tIns="0" rIns="280086" bIns="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يؤخذ، عندما يحدد القانون للجريمة عقوبتين أو أكثر، الحد الأعلى لأشد العقوبات دون غيره. </a:t>
          </a:r>
          <a:endParaRPr lang="en-US" sz="2200" kern="1200" dirty="0">
            <a:solidFill>
              <a:schemeClr val="tx1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40061" y="67780"/>
        <a:ext cx="10004441" cy="692586"/>
      </dsp:txXfrm>
    </dsp:sp>
    <dsp:sp modelId="{206556F2-161F-45A8-9054-18C67BD31CC7}">
      <dsp:nvSpPr>
        <dsp:cNvPr id="0" name=""/>
        <dsp:cNvSpPr/>
      </dsp:nvSpPr>
      <dsp:spPr>
        <a:xfrm>
          <a:off x="0" y="1593433"/>
          <a:ext cx="10585939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67967F-FD88-4E33-BD32-4B80ADF479D9}">
      <dsp:nvSpPr>
        <dsp:cNvPr id="0" name=""/>
        <dsp:cNvSpPr/>
      </dsp:nvSpPr>
      <dsp:spPr>
        <a:xfrm>
          <a:off x="2594" y="1209673"/>
          <a:ext cx="10079375" cy="76752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086" tIns="0" rIns="280086" bIns="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تعد المحكمة هي صاحبة الاختصاص في تحديد الوصف القانوني للجريمة، من دون أن تتقيد بوصف النيابة العامة. </a:t>
          </a:r>
          <a:endParaRPr lang="en-US" sz="2200" kern="1200" dirty="0">
            <a:solidFill>
              <a:schemeClr val="tx1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40061" y="1247140"/>
        <a:ext cx="10004441" cy="692586"/>
      </dsp:txXfrm>
    </dsp:sp>
    <dsp:sp modelId="{21E6D60A-ADA0-4D9F-AD11-2DE71F183FC2}">
      <dsp:nvSpPr>
        <dsp:cNvPr id="0" name=""/>
        <dsp:cNvSpPr/>
      </dsp:nvSpPr>
      <dsp:spPr>
        <a:xfrm>
          <a:off x="0" y="2772793"/>
          <a:ext cx="10585939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E6EBE5-C9DA-4A54-92C5-196FD90CB0E5}">
      <dsp:nvSpPr>
        <dsp:cNvPr id="0" name=""/>
        <dsp:cNvSpPr/>
      </dsp:nvSpPr>
      <dsp:spPr>
        <a:xfrm>
          <a:off x="2594" y="2389033"/>
          <a:ext cx="10079375" cy="76752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086" tIns="0" rIns="280086" bIns="0" numCol="1" spcCol="1270" anchor="ctr" anchorCtr="0">
          <a:noAutofit/>
        </a:bodyPr>
        <a:lstStyle/>
        <a:p>
          <a:pPr marL="0" lvl="0" indent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لا يؤثر تخفيف العقوبة الجوازي (أي تخفيف العقوبة عند الأخذ بالأسباب المخففة) في وصف الجريمة.</a:t>
          </a:r>
          <a:endParaRPr lang="en-US" sz="2200" kern="1200" dirty="0">
            <a:solidFill>
              <a:schemeClr val="tx1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40061" y="2426500"/>
        <a:ext cx="10004441" cy="6925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FC72C7-0908-45FC-910A-C46E0527D3B0}">
      <dsp:nvSpPr>
        <dsp:cNvPr id="0" name=""/>
        <dsp:cNvSpPr/>
      </dsp:nvSpPr>
      <dsp:spPr>
        <a:xfrm rot="10800000">
          <a:off x="0" y="0"/>
          <a:ext cx="6279809" cy="29223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228600" lvl="1" indent="-228600" algn="justLow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الجريمة الإيجابية:  هي كل سلوك يبرز إلى حيّز الوجود بنشاط إيجابي يعاقب عليه القانون الجزائي.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justLow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الجريمة السلبية:  هي كل امتناع عن القيام بفعل أوجبه القانون تحت طائلة العقاب. 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1095880" y="365293"/>
        <a:ext cx="5183929" cy="2191761"/>
      </dsp:txXfrm>
    </dsp:sp>
    <dsp:sp modelId="{F9DDA9E6-DF8C-4FF9-A083-A1753A8D6101}">
      <dsp:nvSpPr>
        <dsp:cNvPr id="0" name=""/>
        <dsp:cNvSpPr/>
      </dsp:nvSpPr>
      <dsp:spPr>
        <a:xfrm>
          <a:off x="6279809" y="0"/>
          <a:ext cx="4186539" cy="292234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kern="1200">
              <a:latin typeface="Arial" panose="020B0604020202020204" pitchFamily="34" charset="0"/>
              <a:cs typeface="Arial" panose="020B0604020202020204" pitchFamily="34" charset="0"/>
            </a:rPr>
            <a:t>أولاً: الجرائم الإيجابية والجرائم السلبية: </a:t>
          </a:r>
          <a:endParaRPr lang="ar-SY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422466" y="142657"/>
        <a:ext cx="3901225" cy="26370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DA62D6-97AC-4595-AE5B-C1AC8FF25995}">
      <dsp:nvSpPr>
        <dsp:cNvPr id="0" name=""/>
        <dsp:cNvSpPr/>
      </dsp:nvSpPr>
      <dsp:spPr>
        <a:xfrm rot="10800000">
          <a:off x="2807" y="0"/>
          <a:ext cx="6539940" cy="302785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228600" lvl="1" indent="-228600" algn="justLow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الجريمة الآنية: هي التي تقع في فترة زمنية قصيرة ومحدودة وتنتهي بمجرد ارتكاب الفعل.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justLow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الجريمة المستمرة: هي فعل إجرامي قابل للتجدد يطول زمن ارتكابه، أو يستمر حدوثه مدة من الزمن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justLow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الجريمة المتعاقبة: هي الجريمة التي تتجدد الأفعال فيها أو تتكرر بصورة متعاقبة أو متلاحقة.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1138253" y="378482"/>
        <a:ext cx="5404494" cy="2270891"/>
      </dsp:txXfrm>
    </dsp:sp>
    <dsp:sp modelId="{889B8DE0-0716-43D5-B747-8D8C52EF1CDB}">
      <dsp:nvSpPr>
        <dsp:cNvPr id="0" name=""/>
        <dsp:cNvSpPr/>
      </dsp:nvSpPr>
      <dsp:spPr>
        <a:xfrm>
          <a:off x="6542748" y="0"/>
          <a:ext cx="3920792" cy="30278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kern="1200">
              <a:latin typeface="Arial" panose="020B0604020202020204" pitchFamily="34" charset="0"/>
              <a:cs typeface="Arial" panose="020B0604020202020204" pitchFamily="34" charset="0"/>
            </a:rPr>
            <a:t>ثانياً: الجرائم الآنية والجرائم المستمرة والجرائم المتعاقبة:</a:t>
          </a:r>
          <a:endParaRPr lang="ar-SY" sz="2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90556" y="147808"/>
        <a:ext cx="3625176" cy="27322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FC72C7-0908-45FC-910A-C46E0527D3B0}">
      <dsp:nvSpPr>
        <dsp:cNvPr id="0" name=""/>
        <dsp:cNvSpPr/>
      </dsp:nvSpPr>
      <dsp:spPr>
        <a:xfrm rot="10800000">
          <a:off x="0" y="0"/>
          <a:ext cx="6372664" cy="355580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228600" lvl="1" indent="-228600" algn="justLow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الجريمة البسيطة: هي التي تتكون من فعل واحد معاقب عليه سواء أكانت وقتية أم مستمرة.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justLow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جريمة الاعتياد: هي التي تتكون من تكرار أفعال، لمرتين أو أكثر.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1333428" y="444476"/>
        <a:ext cx="5039236" cy="2666855"/>
      </dsp:txXfrm>
    </dsp:sp>
    <dsp:sp modelId="{F9DDA9E6-DF8C-4FF9-A083-A1753A8D6101}">
      <dsp:nvSpPr>
        <dsp:cNvPr id="0" name=""/>
        <dsp:cNvSpPr/>
      </dsp:nvSpPr>
      <dsp:spPr>
        <a:xfrm>
          <a:off x="6372664" y="0"/>
          <a:ext cx="4248442" cy="355580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kern="1200">
              <a:latin typeface="Arial" panose="020B0604020202020204" pitchFamily="34" charset="0"/>
              <a:cs typeface="Arial" panose="020B0604020202020204" pitchFamily="34" charset="0"/>
            </a:rPr>
            <a:t>ثالثاً: الجرائم البسيطة وجرائم الاعتياد : </a:t>
          </a:r>
          <a:endParaRPr lang="ar-SY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546244" y="173580"/>
        <a:ext cx="3901282" cy="320864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FC72C7-0908-45FC-910A-C46E0527D3B0}">
      <dsp:nvSpPr>
        <dsp:cNvPr id="0" name=""/>
        <dsp:cNvSpPr/>
      </dsp:nvSpPr>
      <dsp:spPr>
        <a:xfrm rot="10800000">
          <a:off x="0" y="447"/>
          <a:ext cx="6081221" cy="174687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228600" lvl="1" indent="-228600" algn="justLow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الجرائم المادية أو "الجرائم ذات النتيجة" أو "جرائم الضرر"، هي الجرائم التي تتطلب طبيعتها حدوث نتيجة مادية محسوسة وضارة.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655076" y="218806"/>
        <a:ext cx="5426145" cy="1310152"/>
      </dsp:txXfrm>
    </dsp:sp>
    <dsp:sp modelId="{F9DDA9E6-DF8C-4FF9-A083-A1753A8D6101}">
      <dsp:nvSpPr>
        <dsp:cNvPr id="0" name=""/>
        <dsp:cNvSpPr/>
      </dsp:nvSpPr>
      <dsp:spPr>
        <a:xfrm>
          <a:off x="6081221" y="447"/>
          <a:ext cx="4054147" cy="174687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kern="1200">
              <a:latin typeface="Arial" panose="020B0604020202020204" pitchFamily="34" charset="0"/>
              <a:cs typeface="Arial" panose="020B0604020202020204" pitchFamily="34" charset="0"/>
            </a:rPr>
            <a:t>أولاً: الجرائم المادية: </a:t>
          </a:r>
          <a:endParaRPr lang="ar-SY" sz="2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66496" y="85722"/>
        <a:ext cx="3883597" cy="1576320"/>
      </dsp:txXfrm>
    </dsp:sp>
    <dsp:sp modelId="{E7E08FC2-D600-4660-8022-643AAA774C8E}">
      <dsp:nvSpPr>
        <dsp:cNvPr id="0" name=""/>
        <dsp:cNvSpPr/>
      </dsp:nvSpPr>
      <dsp:spPr>
        <a:xfrm rot="10800000">
          <a:off x="0" y="1922005"/>
          <a:ext cx="6081221" cy="174687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228600" lvl="1" indent="-228600" algn="justLow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الجرائم الشكلية أو "الجرائم غير ذات النتيجة" أو "جرائم الخطر"، هي الجرائم التي لا تتطلب بطبيعتها حدوث أي نتيجة مادية ضارة.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2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655076" y="2140364"/>
        <a:ext cx="5426145" cy="1310152"/>
      </dsp:txXfrm>
    </dsp:sp>
    <dsp:sp modelId="{B10AF17B-BEE8-4B2D-8591-F75D3C4FC893}">
      <dsp:nvSpPr>
        <dsp:cNvPr id="0" name=""/>
        <dsp:cNvSpPr/>
      </dsp:nvSpPr>
      <dsp:spPr>
        <a:xfrm>
          <a:off x="6081221" y="1922005"/>
          <a:ext cx="4054147" cy="174687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ثانياً: الجرائم الشكلية: </a:t>
          </a:r>
          <a:endParaRPr lang="en-US" sz="2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66496" y="2007280"/>
        <a:ext cx="3883597" cy="1576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3D5A18F-CA43-4A79-8AC8-7A0DB42D71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0FF71C-C1A7-45BB-87C7-DFD419D375C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707646E0-AC83-48EE-A32C-6ED2A6C8C045}" type="datetimeFigureOut">
              <a:rPr lang="ar-EG" smtClean="0"/>
              <a:t>18/07/1443</a:t>
            </a:fld>
            <a:endParaRPr lang="ar-E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51260F-8C4E-40D9-B41E-4EFF90BBA2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DE7B4D-8506-40A7-9FAA-125BD6D691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9070E25D-3BE7-4DAC-81FD-DD875F0F64E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14406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1256C42C-7DD3-4563-B31F-AA2975560F2D}" type="datetimeFigureOut">
              <a:rPr lang="ar-SY" smtClean="0"/>
              <a:t>18/07/1443</a:t>
            </a:fld>
            <a:endParaRPr lang="ar-S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7BCE31E2-926A-495C-AC6D-3F5D9D8FFD7B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869384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11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14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الكتا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AF68861-9257-4704-826F-F029DAA087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2AFD17-94F2-4B67-A2DA-F789FAF5FE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B692AA-1643-407D-9278-5E33383AC2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09235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52E5FE8-0FBE-4F95-8458-904015724F86}"/>
              </a:ext>
            </a:extLst>
          </p:cNvPr>
          <p:cNvSpPr/>
          <p:nvPr userDrawn="1"/>
        </p:nvSpPr>
        <p:spPr>
          <a:xfrm>
            <a:off x="7787642" y="0"/>
            <a:ext cx="4404358" cy="6858000"/>
          </a:xfrm>
          <a:prstGeom prst="rect">
            <a:avLst/>
          </a:prstGeom>
          <a:solidFill>
            <a:srgbClr val="120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64697D2-B78A-4001-823F-5670CB90E2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4296"/>
          <a:stretch/>
        </p:blipFill>
        <p:spPr>
          <a:xfrm>
            <a:off x="0" y="0"/>
            <a:ext cx="7787642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12251AEA-5D2C-4460-9C40-4C06BEA705AC}"/>
              </a:ext>
            </a:extLst>
          </p:cNvPr>
          <p:cNvSpPr/>
          <p:nvPr userDrawn="1"/>
        </p:nvSpPr>
        <p:spPr>
          <a:xfrm>
            <a:off x="8109803" y="1337287"/>
            <a:ext cx="3760036" cy="91439"/>
          </a:xfrm>
          <a:prstGeom prst="rect">
            <a:avLst/>
          </a:prstGeom>
          <a:solidFill>
            <a:srgbClr val="FF59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F1B66B1-D7DC-402B-9027-A8A55E9A9A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082340" y="1418215"/>
            <a:ext cx="3822505" cy="3727526"/>
          </a:xfrm>
        </p:spPr>
        <p:txBody>
          <a:bodyPr>
            <a:normAutofit/>
          </a:bodyPr>
          <a:lstStyle>
            <a:lvl1pPr algn="ctr" rtl="1">
              <a:buNone/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9732719-1859-444A-8424-A887E0F118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063754" y="5439786"/>
            <a:ext cx="3556714" cy="1283278"/>
          </a:xfrm>
        </p:spPr>
        <p:txBody>
          <a:bodyPr>
            <a:normAutofit/>
          </a:bodyPr>
          <a:lstStyle>
            <a:lvl1pPr algn="r" rtl="1">
              <a:buNone/>
              <a:defRPr sz="2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BF4FB8D-C9CC-4F3D-8C7B-583EF4CC4F2D}"/>
              </a:ext>
            </a:extLst>
          </p:cNvPr>
          <p:cNvCxnSpPr/>
          <p:nvPr userDrawn="1"/>
        </p:nvCxnSpPr>
        <p:spPr>
          <a:xfrm>
            <a:off x="11755120" y="5567680"/>
            <a:ext cx="0" cy="98552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99B647F7-9176-491F-A7A7-E5744518E009}"/>
              </a:ext>
            </a:extLst>
          </p:cNvPr>
          <p:cNvSpPr/>
          <p:nvPr userDrawn="1"/>
        </p:nvSpPr>
        <p:spPr>
          <a:xfrm>
            <a:off x="0" y="-26126"/>
            <a:ext cx="12192000" cy="11205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72612ED-94A1-4C10-89BC-C62018B319E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40292" y="-26125"/>
            <a:ext cx="1516083" cy="110550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99A3F89-0077-4698-937A-60E893667C3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06" y="244237"/>
            <a:ext cx="1474414" cy="658288"/>
          </a:xfrm>
          <a:prstGeom prst="rect">
            <a:avLst/>
          </a:prstGeom>
        </p:spPr>
      </p:pic>
      <p:sp>
        <p:nvSpPr>
          <p:cNvPr id="24" name="Arrow: Pentagon 23">
            <a:extLst>
              <a:ext uri="{FF2B5EF4-FFF2-40B4-BE49-F238E27FC236}">
                <a16:creationId xmlns:a16="http://schemas.microsoft.com/office/drawing/2014/main" id="{B5ED3EFD-3C34-403B-AC07-2841BCF71E65}"/>
              </a:ext>
            </a:extLst>
          </p:cNvPr>
          <p:cNvSpPr/>
          <p:nvPr userDrawn="1"/>
        </p:nvSpPr>
        <p:spPr>
          <a:xfrm>
            <a:off x="455296" y="61769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6791332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الوحدة التعليم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CD7F9A6-2B94-456F-A8AE-B854A1BD03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0159C50-587E-4246-9F49-C2BD9865E4EE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accent5">
              <a:lumMod val="50000"/>
              <a:alpha val="52000"/>
            </a:schemeClr>
          </a:solidFill>
          <a:ln>
            <a:noFill/>
          </a:ln>
          <a:effectLst>
            <a:outerShdw blurRad="50800" dist="50800" dir="5400000" algn="ctr" rotWithShape="0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lowchart: Predefined Process 6">
            <a:extLst>
              <a:ext uri="{FF2B5EF4-FFF2-40B4-BE49-F238E27FC236}">
                <a16:creationId xmlns:a16="http://schemas.microsoft.com/office/drawing/2014/main" id="{B441E017-0655-42C8-80EB-AD99EA76682A}"/>
              </a:ext>
            </a:extLst>
          </p:cNvPr>
          <p:cNvSpPr/>
          <p:nvPr userDrawn="1"/>
        </p:nvSpPr>
        <p:spPr>
          <a:xfrm>
            <a:off x="1221738" y="2448559"/>
            <a:ext cx="9748521" cy="1818640"/>
          </a:xfrm>
          <a:prstGeom prst="flowChartPredefinedProcess">
            <a:avLst/>
          </a:prstGeom>
          <a:solidFill>
            <a:schemeClr val="accent5">
              <a:lumMod val="20000"/>
              <a:lumOff val="80000"/>
              <a:alpha val="68000"/>
            </a:schemeClr>
          </a:solidFill>
          <a:ln w="57150">
            <a:solidFill>
              <a:srgbClr val="5D534B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Graphic 12" descr="Judge">
            <a:extLst>
              <a:ext uri="{FF2B5EF4-FFF2-40B4-BE49-F238E27FC236}">
                <a16:creationId xmlns:a16="http://schemas.microsoft.com/office/drawing/2014/main" id="{830FACAB-8F27-4605-98CA-5FF8474D168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918" y="2900679"/>
            <a:ext cx="914400" cy="914400"/>
          </a:xfrm>
          <a:prstGeom prst="rect">
            <a:avLst/>
          </a:prstGeom>
        </p:spPr>
      </p:pic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F44125F-7519-46A5-B1B4-7E5467F271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8400" y="2447925"/>
            <a:ext cx="7307263" cy="1819275"/>
          </a:xfrm>
        </p:spPr>
        <p:txBody>
          <a:bodyPr>
            <a:normAutofit/>
          </a:bodyPr>
          <a:lstStyle>
            <a:lvl1pPr algn="ctr" rtl="1">
              <a:buNone/>
              <a:defRPr sz="3000">
                <a:solidFill>
                  <a:srgbClr val="3326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143C26-C02C-409F-8BB2-FE988ED3C17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90650" y="2643188"/>
            <a:ext cx="892175" cy="1390650"/>
          </a:xfrm>
        </p:spPr>
        <p:txBody>
          <a:bodyPr>
            <a:noAutofit/>
          </a:bodyPr>
          <a:lstStyle>
            <a:lvl1pPr algn="ctr" rtl="1">
              <a:buNone/>
              <a:defRPr sz="3600" b="1">
                <a:solidFill>
                  <a:srgbClr val="D23000"/>
                </a:solidFill>
              </a:defRPr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buNone/>
              <a:defRPr sz="2400"/>
            </a:lvl5pPr>
          </a:lstStyle>
          <a:p>
            <a:pPr lvl="0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2A63B0-39F0-4749-9F33-997EF92853A6}"/>
              </a:ext>
            </a:extLst>
          </p:cNvPr>
          <p:cNvSpPr/>
          <p:nvPr userDrawn="1"/>
        </p:nvSpPr>
        <p:spPr>
          <a:xfrm>
            <a:off x="0" y="-26126"/>
            <a:ext cx="12192000" cy="11205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A067AD-4629-4DED-885E-C151DC76777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640292" y="-26125"/>
            <a:ext cx="1516083" cy="110550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C687E2E-315D-4600-B52B-552408BC18C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06" y="244237"/>
            <a:ext cx="1474414" cy="658288"/>
          </a:xfrm>
          <a:prstGeom prst="rect">
            <a:avLst/>
          </a:prstGeom>
        </p:spPr>
      </p:pic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7573C8C7-C7A1-4905-BA1A-ADF435B2321F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0651169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حتويات الوح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4B5ADDF-F721-486A-B596-E591B5DDD7C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43C0069-354E-470A-8AF8-83A3F7BB17CA}"/>
              </a:ext>
            </a:extLst>
          </p:cNvPr>
          <p:cNvSpPr/>
          <p:nvPr userDrawn="1"/>
        </p:nvSpPr>
        <p:spPr>
          <a:xfrm>
            <a:off x="406401" y="1513841"/>
            <a:ext cx="11379200" cy="5100320"/>
          </a:xfrm>
          <a:prstGeom prst="roundRect">
            <a:avLst/>
          </a:prstGeom>
          <a:noFill/>
          <a:ln w="38100">
            <a:solidFill>
              <a:schemeClr val="accent5">
                <a:lumMod val="50000"/>
              </a:schemeClr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12008B0-7849-4BA9-9A41-B5EEDE631A8F}"/>
              </a:ext>
            </a:extLst>
          </p:cNvPr>
          <p:cNvCxnSpPr/>
          <p:nvPr userDrawn="1"/>
        </p:nvCxnSpPr>
        <p:spPr>
          <a:xfrm>
            <a:off x="8644078" y="910603"/>
            <a:ext cx="0" cy="487680"/>
          </a:xfrm>
          <a:prstGeom prst="line">
            <a:avLst/>
          </a:prstGeom>
          <a:ln w="38100">
            <a:solidFill>
              <a:schemeClr val="tx2">
                <a:lumMod val="90000"/>
                <a:lumOff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6EC4182-DCB1-4623-848A-10ADCC1AF8B2}"/>
              </a:ext>
            </a:extLst>
          </p:cNvPr>
          <p:cNvSpPr/>
          <p:nvPr userDrawn="1"/>
        </p:nvSpPr>
        <p:spPr>
          <a:xfrm>
            <a:off x="106680" y="11175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Arrow: Pentagon 17">
            <a:extLst>
              <a:ext uri="{FF2B5EF4-FFF2-40B4-BE49-F238E27FC236}">
                <a16:creationId xmlns:a16="http://schemas.microsoft.com/office/drawing/2014/main" id="{B545F1D4-A46D-49E8-A2B9-08E2ED657294}"/>
              </a:ext>
            </a:extLst>
          </p:cNvPr>
          <p:cNvSpPr/>
          <p:nvPr userDrawn="1"/>
        </p:nvSpPr>
        <p:spPr>
          <a:xfrm rot="5400000">
            <a:off x="8180029" y="966403"/>
            <a:ext cx="965388" cy="1706868"/>
          </a:xfrm>
          <a:prstGeom prst="homePlate">
            <a:avLst/>
          </a:prstGeom>
          <a:solidFill>
            <a:srgbClr val="4C413A"/>
          </a:solidFill>
          <a:ln w="76200">
            <a:solidFill>
              <a:srgbClr val="4C413A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ar-SY" sz="2400" b="1" dirty="0">
                <a:solidFill>
                  <a:srgbClr val="F0EBE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المحتوى</a:t>
            </a:r>
            <a:endParaRPr lang="en-US" b="1" dirty="0">
              <a:solidFill>
                <a:srgbClr val="F0EBE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F5D4615-46F6-4889-A19D-FB1E3BE7ED07}"/>
              </a:ext>
            </a:extLst>
          </p:cNvPr>
          <p:cNvCxnSpPr>
            <a:cxnSpLocks/>
          </p:cNvCxnSpPr>
          <p:nvPr userDrawn="1"/>
        </p:nvCxnSpPr>
        <p:spPr>
          <a:xfrm>
            <a:off x="1925624" y="885268"/>
            <a:ext cx="2175100" cy="11018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F4DFEBA8-56F4-4063-A369-EC75380A3C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03275" y="2387598"/>
            <a:ext cx="10656888" cy="4033839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4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C070780-C6D3-4CF0-8477-38BF62D622CC}"/>
              </a:ext>
            </a:extLst>
          </p:cNvPr>
          <p:cNvCxnSpPr>
            <a:cxnSpLocks/>
          </p:cNvCxnSpPr>
          <p:nvPr userDrawn="1"/>
        </p:nvCxnSpPr>
        <p:spPr>
          <a:xfrm>
            <a:off x="7491469" y="863231"/>
            <a:ext cx="2352835" cy="0"/>
          </a:xfrm>
          <a:prstGeom prst="line">
            <a:avLst/>
          </a:prstGeom>
          <a:ln w="57150">
            <a:solidFill>
              <a:srgbClr val="4941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EB201EE-9604-434E-9494-A7E0C0B3E6D9}"/>
              </a:ext>
            </a:extLst>
          </p:cNvPr>
          <p:cNvCxnSpPr>
            <a:cxnSpLocks/>
          </p:cNvCxnSpPr>
          <p:nvPr userDrawn="1"/>
        </p:nvCxnSpPr>
        <p:spPr>
          <a:xfrm>
            <a:off x="4759288" y="866089"/>
            <a:ext cx="2175100" cy="19179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45C05196-6F27-4E73-A5A5-988B10993A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F8EAD22-F231-4ECC-86C1-A21ABC4D18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20" name="Arrow: Pentagon 19">
            <a:extLst>
              <a:ext uri="{FF2B5EF4-FFF2-40B4-BE49-F238E27FC236}">
                <a16:creationId xmlns:a16="http://schemas.microsoft.com/office/drawing/2014/main" id="{6DC9FF76-9ABA-4B19-8187-F6BD513543EC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93861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لمحتوى مع 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2996C3E-40E1-417F-996E-A7B8228F672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3571B9-951B-4ED0-AE87-7BA6AF5C96B7}"/>
              </a:ext>
            </a:extLst>
          </p:cNvPr>
          <p:cNvSpPr/>
          <p:nvPr userDrawn="1"/>
        </p:nvSpPr>
        <p:spPr>
          <a:xfrm>
            <a:off x="116840" y="10667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2C2D3CF-938B-4960-8DCE-3616EB68BA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88126" y="-400329"/>
            <a:ext cx="9199084" cy="2196077"/>
          </a:xfrm>
          <a:prstGeom prst="rect">
            <a:avLst/>
          </a:prstGeom>
        </p:spPr>
      </p:pic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0A855DC-22A7-466A-B70E-D86BA79CFD7E}"/>
              </a:ext>
            </a:extLst>
          </p:cNvPr>
          <p:cNvCxnSpPr/>
          <p:nvPr userDrawn="1"/>
        </p:nvCxnSpPr>
        <p:spPr>
          <a:xfrm>
            <a:off x="11908972" y="106679"/>
            <a:ext cx="0" cy="6644641"/>
          </a:xfrm>
          <a:prstGeom prst="line">
            <a:avLst/>
          </a:prstGeom>
          <a:ln w="28575">
            <a:solidFill>
              <a:srgbClr val="535F6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37591F19-4433-4DA0-A14B-15B70188B1E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10800000">
            <a:off x="4583016" y="1395751"/>
            <a:ext cx="8185246" cy="122949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B30EC1C9-C032-45D7-A0AE-2B1EE105B5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88832" y="309474"/>
            <a:ext cx="6507677" cy="918450"/>
          </a:xfrm>
        </p:spPr>
        <p:txBody>
          <a:bodyPr>
            <a:normAutofit/>
          </a:bodyPr>
          <a:lstStyle>
            <a:lvl1pPr algn="ctr" rtl="1">
              <a:buNone/>
              <a:defRPr sz="2800" b="1">
                <a:solidFill>
                  <a:srgbClr val="5763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C588C701-2D1C-44DF-AE5E-C402B5F8EC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03343" y="1524266"/>
            <a:ext cx="5427072" cy="617612"/>
          </a:xfrm>
        </p:spPr>
        <p:txBody>
          <a:bodyPr>
            <a:normAutofit/>
          </a:bodyPr>
          <a:lstStyle>
            <a:lvl1pPr algn="ctr" rtl="1">
              <a:buNone/>
              <a:defRPr sz="2400" b="1">
                <a:solidFill>
                  <a:srgbClr val="F0EBE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49C7B-0A08-4262-A207-07884729548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83027" y="2321866"/>
            <a:ext cx="11366667" cy="4336108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2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ar-SA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27DB20C-8535-4899-9A49-7108838F5DA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6259726-3673-43BD-AFB1-F95B17EFEAF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14" name="Arrow: Pentagon 13">
            <a:extLst>
              <a:ext uri="{FF2B5EF4-FFF2-40B4-BE49-F238E27FC236}">
                <a16:creationId xmlns:a16="http://schemas.microsoft.com/office/drawing/2014/main" id="{B2235A67-8768-436C-A9B3-619DD8B0D974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6459939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لمحتوى مع العنوان الرئيس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2996C3E-40E1-417F-996E-A7B8228F672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3571B9-951B-4ED0-AE87-7BA6AF5C96B7}"/>
              </a:ext>
            </a:extLst>
          </p:cNvPr>
          <p:cNvSpPr/>
          <p:nvPr userDrawn="1"/>
        </p:nvSpPr>
        <p:spPr>
          <a:xfrm>
            <a:off x="116840" y="10667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2C2D3CF-938B-4960-8DCE-3616EB68BA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88126" y="-401186"/>
            <a:ext cx="9540608" cy="2174901"/>
          </a:xfrm>
          <a:prstGeom prst="rect">
            <a:avLst/>
          </a:prstGeom>
        </p:spPr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B30EC1C9-C032-45D7-A0AE-2B1EE105B5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710151" y="282293"/>
            <a:ext cx="6874525" cy="940579"/>
          </a:xfrm>
        </p:spPr>
        <p:txBody>
          <a:bodyPr>
            <a:normAutofit/>
          </a:bodyPr>
          <a:lstStyle>
            <a:lvl1pPr algn="ctr" rtl="1">
              <a:buNone/>
              <a:defRPr sz="2800" b="1">
                <a:solidFill>
                  <a:srgbClr val="5763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66E7A49-0CA4-4C40-B713-61330235044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82575" y="1601941"/>
            <a:ext cx="11625263" cy="5056034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2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3273FED-B3B3-4D25-9E02-47830172CF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794E661-F0DA-42FF-80C7-AD278045E64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0AC078A9-8DA8-4AC6-B52B-21B9287D22A5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584581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تمر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2996C3E-40E1-417F-996E-A7B8228F6721}"/>
              </a:ext>
            </a:extLst>
          </p:cNvPr>
          <p:cNvSpPr/>
          <p:nvPr userDrawn="1"/>
        </p:nvSpPr>
        <p:spPr>
          <a:xfrm>
            <a:off x="0" y="-26178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Half Frame 4">
            <a:extLst>
              <a:ext uri="{FF2B5EF4-FFF2-40B4-BE49-F238E27FC236}">
                <a16:creationId xmlns:a16="http://schemas.microsoft.com/office/drawing/2014/main" id="{FB80023C-1266-4316-B70A-536A24692CE5}"/>
              </a:ext>
            </a:extLst>
          </p:cNvPr>
          <p:cNvSpPr/>
          <p:nvPr userDrawn="1"/>
        </p:nvSpPr>
        <p:spPr>
          <a:xfrm rot="10800000">
            <a:off x="10159133" y="705079"/>
            <a:ext cx="1821051" cy="5946662"/>
          </a:xfrm>
          <a:prstGeom prst="halfFrame">
            <a:avLst>
              <a:gd name="adj1" fmla="val 11990"/>
              <a:gd name="adj2" fmla="val 12482"/>
            </a:avLst>
          </a:prstGeom>
          <a:solidFill>
            <a:srgbClr val="F5C000"/>
          </a:solidFill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3571B9-951B-4ED0-AE87-7BA6AF5C96B7}"/>
              </a:ext>
            </a:extLst>
          </p:cNvPr>
          <p:cNvSpPr/>
          <p:nvPr userDrawn="1"/>
        </p:nvSpPr>
        <p:spPr>
          <a:xfrm>
            <a:off x="116840" y="98925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340468-850C-45CF-B458-9B59FBBC3657}"/>
              </a:ext>
            </a:extLst>
          </p:cNvPr>
          <p:cNvGrpSpPr/>
          <p:nvPr userDrawn="1"/>
        </p:nvGrpSpPr>
        <p:grpSpPr>
          <a:xfrm>
            <a:off x="278603" y="1072335"/>
            <a:ext cx="5240848" cy="5579145"/>
            <a:chOff x="895335" y="205996"/>
            <a:chExt cx="3278844" cy="6445484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1ED7A47C-3D37-4680-8FF1-0B2B4848ED1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r="-206"/>
            <a:stretch/>
          </p:blipFill>
          <p:spPr>
            <a:xfrm>
              <a:off x="895335" y="206324"/>
              <a:ext cx="3278844" cy="6445156"/>
            </a:xfrm>
            <a:prstGeom prst="rect">
              <a:avLst/>
            </a:prstGeom>
          </p:spPr>
        </p:pic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7336BA77-53EB-49A0-BCAD-F687C928529C}"/>
                </a:ext>
              </a:extLst>
            </p:cNvPr>
            <p:cNvSpPr/>
            <p:nvPr userDrawn="1"/>
          </p:nvSpPr>
          <p:spPr>
            <a:xfrm rot="5400000">
              <a:off x="999080" y="119991"/>
              <a:ext cx="1842246" cy="2014256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</a:schemeClr>
            </a:solidFill>
            <a:ln w="57150">
              <a:solidFill>
                <a:srgbClr val="F0EBE2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934FE84-EB54-4893-A5CE-4F8B9318600D}"/>
                </a:ext>
              </a:extLst>
            </p:cNvPr>
            <p:cNvSpPr txBox="1"/>
            <p:nvPr userDrawn="1"/>
          </p:nvSpPr>
          <p:spPr>
            <a:xfrm rot="19140051">
              <a:off x="988158" y="584655"/>
              <a:ext cx="12521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التمارين</a:t>
              </a:r>
              <a:endParaRPr lang="en-U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9A28428F-19CF-4C8D-89D9-8ABE271801B3}"/>
              </a:ext>
            </a:extLst>
          </p:cNvPr>
          <p:cNvSpPr/>
          <p:nvPr userDrawn="1"/>
        </p:nvSpPr>
        <p:spPr>
          <a:xfrm>
            <a:off x="254854" y="1072466"/>
            <a:ext cx="5171690" cy="5567348"/>
          </a:xfrm>
          <a:prstGeom prst="rect">
            <a:avLst/>
          </a:prstGeom>
          <a:solidFill>
            <a:schemeClr val="accent6">
              <a:lumMod val="50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Parallelogram 15">
            <a:extLst>
              <a:ext uri="{FF2B5EF4-FFF2-40B4-BE49-F238E27FC236}">
                <a16:creationId xmlns:a16="http://schemas.microsoft.com/office/drawing/2014/main" id="{8201B3C1-4D72-420F-A0A3-2A092B958A19}"/>
              </a:ext>
            </a:extLst>
          </p:cNvPr>
          <p:cNvSpPr/>
          <p:nvPr userDrawn="1"/>
        </p:nvSpPr>
        <p:spPr>
          <a:xfrm>
            <a:off x="3685078" y="129798"/>
            <a:ext cx="7463245" cy="6521814"/>
          </a:xfrm>
          <a:prstGeom prst="parallelogram">
            <a:avLst>
              <a:gd name="adj" fmla="val 31584"/>
            </a:avLst>
          </a:prstGeom>
          <a:solidFill>
            <a:srgbClr val="EAE6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3F0904E-19BA-4809-B39E-DA9EF8A83B04}"/>
              </a:ext>
            </a:extLst>
          </p:cNvPr>
          <p:cNvGrpSpPr/>
          <p:nvPr userDrawn="1"/>
        </p:nvGrpSpPr>
        <p:grpSpPr>
          <a:xfrm rot="10800000">
            <a:off x="10631277" y="1208658"/>
            <a:ext cx="1042422" cy="1226067"/>
            <a:chOff x="195216" y="176348"/>
            <a:chExt cx="1970589" cy="2009504"/>
          </a:xfrm>
        </p:grpSpPr>
        <p:sp>
          <p:nvSpPr>
            <p:cNvPr id="2" name="Isosceles Triangle 1">
              <a:extLst>
                <a:ext uri="{FF2B5EF4-FFF2-40B4-BE49-F238E27FC236}">
                  <a16:creationId xmlns:a16="http://schemas.microsoft.com/office/drawing/2014/main" id="{57448FA0-1537-437F-9F55-7CBF3F5698BC}"/>
                </a:ext>
              </a:extLst>
            </p:cNvPr>
            <p:cNvSpPr/>
            <p:nvPr userDrawn="1"/>
          </p:nvSpPr>
          <p:spPr>
            <a:xfrm rot="5400000">
              <a:off x="175759" y="195805"/>
              <a:ext cx="2009504" cy="1970589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 w="57150">
              <a:solidFill>
                <a:srgbClr val="F0EBE2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" name="Graphic 6" descr="Lightbulb and pencil">
              <a:extLst>
                <a:ext uri="{FF2B5EF4-FFF2-40B4-BE49-F238E27FC236}">
                  <a16:creationId xmlns:a16="http://schemas.microsoft.com/office/drawing/2014/main" id="{B84F1AF6-2BED-4321-819D-21E1A979A8D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462366" y="723900"/>
              <a:ext cx="914400" cy="914400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A7272C9-96F4-4150-AAB8-950027DDD675}"/>
              </a:ext>
            </a:extLst>
          </p:cNvPr>
          <p:cNvSpPr txBox="1"/>
          <p:nvPr userDrawn="1"/>
        </p:nvSpPr>
        <p:spPr>
          <a:xfrm>
            <a:off x="4842061" y="1600499"/>
            <a:ext cx="5672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Y" sz="2400" b="1" dirty="0">
                <a:latin typeface="Calibri" panose="020F0502020204030204" pitchFamily="34" charset="0"/>
                <a:cs typeface="Calibri" panose="020F0502020204030204" pitchFamily="34" charset="0"/>
              </a:rPr>
              <a:t>أجب عن الأسئلة التالية: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572BC3A-F9CA-403F-9017-0AFBA63E45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76241" y="2154250"/>
            <a:ext cx="7304183" cy="4497230"/>
          </a:xfrm>
        </p:spPr>
        <p:txBody>
          <a:bodyPr anchor="t">
            <a:normAutofit/>
          </a:bodyPr>
          <a:lstStyle>
            <a:lvl1pPr algn="just" rtl="1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0CBC393-12DB-4F68-A1F7-A1F1816A2D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FEA0636-8713-4970-857B-4010E94E20FD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305097" y="127443"/>
            <a:ext cx="1434704" cy="1084448"/>
          </a:xfrm>
          <a:prstGeom prst="rect">
            <a:avLst/>
          </a:prstGeom>
        </p:spPr>
      </p:pic>
      <p:sp>
        <p:nvSpPr>
          <p:cNvPr id="23" name="Arrow: Pentagon 22">
            <a:extLst>
              <a:ext uri="{FF2B5EF4-FFF2-40B4-BE49-F238E27FC236}">
                <a16:creationId xmlns:a16="http://schemas.microsoft.com/office/drawing/2014/main" id="{7DACEDBF-068B-434C-9693-044375007D07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8264161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حالة عمل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C26988C-811D-4B89-9F7C-BDF7373DACA8}"/>
              </a:ext>
            </a:extLst>
          </p:cNvPr>
          <p:cNvSpPr/>
          <p:nvPr userDrawn="1"/>
        </p:nvSpPr>
        <p:spPr>
          <a:xfrm>
            <a:off x="-55131" y="12228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352763-2406-4DAC-A83A-8EEF08D18B39}"/>
              </a:ext>
            </a:extLst>
          </p:cNvPr>
          <p:cNvSpPr/>
          <p:nvPr userDrawn="1"/>
        </p:nvSpPr>
        <p:spPr>
          <a:xfrm>
            <a:off x="116840" y="118908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A4C107-F52B-48DE-8696-32178E522B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8359"/>
          <a:stretch/>
        </p:blipFill>
        <p:spPr>
          <a:xfrm>
            <a:off x="5227384" y="1458364"/>
            <a:ext cx="6802121" cy="5148175"/>
          </a:xfrm>
          <a:prstGeom prst="rect">
            <a:avLst/>
          </a:prstGeom>
        </p:spPr>
      </p:pic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E7374AE0-6233-463A-A995-CC369E07AA99}"/>
              </a:ext>
            </a:extLst>
          </p:cNvPr>
          <p:cNvSpPr/>
          <p:nvPr userDrawn="1"/>
        </p:nvSpPr>
        <p:spPr>
          <a:xfrm rot="10800000">
            <a:off x="6081311" y="1461511"/>
            <a:ext cx="5927054" cy="5010415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  <a:alpha val="5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lowchart: Manual Input 6">
            <a:extLst>
              <a:ext uri="{FF2B5EF4-FFF2-40B4-BE49-F238E27FC236}">
                <a16:creationId xmlns:a16="http://schemas.microsoft.com/office/drawing/2014/main" id="{E04CFBBB-D106-44B8-9DFA-D00E6748BFF2}"/>
              </a:ext>
            </a:extLst>
          </p:cNvPr>
          <p:cNvSpPr/>
          <p:nvPr userDrawn="1"/>
        </p:nvSpPr>
        <p:spPr>
          <a:xfrm rot="5400000">
            <a:off x="1938922" y="-664578"/>
            <a:ext cx="5576035" cy="8976365"/>
          </a:xfrm>
          <a:prstGeom prst="flowChartManualInput">
            <a:avLst/>
          </a:prstGeom>
          <a:solidFill>
            <a:srgbClr val="5763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B9B5DB2-F82D-4CD9-A692-E548506E54A7}"/>
              </a:ext>
            </a:extLst>
          </p:cNvPr>
          <p:cNvGrpSpPr/>
          <p:nvPr userDrawn="1"/>
        </p:nvGrpSpPr>
        <p:grpSpPr>
          <a:xfrm>
            <a:off x="7046725" y="1475682"/>
            <a:ext cx="2748280" cy="1508385"/>
            <a:chOff x="7046725" y="1475682"/>
            <a:chExt cx="2748280" cy="1508385"/>
          </a:xfrm>
        </p:grpSpPr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51251EB-6425-4A01-B765-EF6B6B9FE907}"/>
                </a:ext>
              </a:extLst>
            </p:cNvPr>
            <p:cNvSpPr/>
            <p:nvPr userDrawn="1"/>
          </p:nvSpPr>
          <p:spPr>
            <a:xfrm rot="12188885">
              <a:off x="7046725" y="1475682"/>
              <a:ext cx="2748280" cy="1508385"/>
            </a:xfrm>
            <a:prstGeom prst="triangle">
              <a:avLst>
                <a:gd name="adj" fmla="val 51478"/>
              </a:avLst>
            </a:prstGeom>
            <a:solidFill>
              <a:schemeClr val="accent2">
                <a:lumMod val="75000"/>
              </a:schemeClr>
            </a:solidFill>
            <a:ln w="76200">
              <a:solidFill>
                <a:srgbClr val="EAE6E4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08BFB81-8C43-414B-922E-D8970598ADE4}"/>
                </a:ext>
              </a:extLst>
            </p:cNvPr>
            <p:cNvSpPr txBox="1"/>
            <p:nvPr userDrawn="1"/>
          </p:nvSpPr>
          <p:spPr>
            <a:xfrm rot="1303134">
              <a:off x="7929183" y="1656436"/>
              <a:ext cx="168294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Y" sz="24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حالة عملية</a:t>
              </a:r>
              <a:endPara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23" name="Graphic 22" descr="Gears">
              <a:extLst>
                <a:ext uri="{FF2B5EF4-FFF2-40B4-BE49-F238E27FC236}">
                  <a16:creationId xmlns:a16="http://schemas.microsoft.com/office/drawing/2014/main" id="{2D4C2A2D-2936-4086-A111-B38D3364672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4564408">
              <a:off x="7963664" y="1809091"/>
              <a:ext cx="914400" cy="914400"/>
            </a:xfrm>
            <a:prstGeom prst="rect">
              <a:avLst/>
            </a:prstGeom>
          </p:spPr>
        </p:pic>
      </p:grp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345440" y="1674565"/>
            <a:ext cx="7133213" cy="4878634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endParaRPr lang="ar-SA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5075D30-DBCE-42C6-B6AE-C72CC2DB7BA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F56FA16-2B53-4D45-B629-37C6FC37583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CF207123-500E-48A2-B4B1-F8C1149E0AB7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9288557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ستنتاج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D31700D-97ED-48B3-BB77-1798A534480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9AD5724-3F18-46AE-867F-D5E4ED3E3C86}"/>
              </a:ext>
            </a:extLst>
          </p:cNvPr>
          <p:cNvSpPr/>
          <p:nvPr userDrawn="1"/>
        </p:nvSpPr>
        <p:spPr>
          <a:xfrm>
            <a:off x="116840" y="10667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63DBE50A-1D99-44A5-9376-453C58052673}"/>
              </a:ext>
            </a:extLst>
          </p:cNvPr>
          <p:cNvSpPr/>
          <p:nvPr userDrawn="1"/>
        </p:nvSpPr>
        <p:spPr>
          <a:xfrm rot="9574598">
            <a:off x="9081169" y="1357745"/>
            <a:ext cx="2363542" cy="5516412"/>
          </a:xfrm>
          <a:prstGeom prst="triangle">
            <a:avLst>
              <a:gd name="adj" fmla="val 56994"/>
            </a:avLst>
          </a:prstGeom>
          <a:solidFill>
            <a:srgbClr val="D5E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lowchart: Manual Input 12">
            <a:extLst>
              <a:ext uri="{FF2B5EF4-FFF2-40B4-BE49-F238E27FC236}">
                <a16:creationId xmlns:a16="http://schemas.microsoft.com/office/drawing/2014/main" id="{C00AF17F-10E7-4A00-94BC-88770EFD6FE6}"/>
              </a:ext>
            </a:extLst>
          </p:cNvPr>
          <p:cNvSpPr/>
          <p:nvPr userDrawn="1"/>
        </p:nvSpPr>
        <p:spPr>
          <a:xfrm rot="5400000">
            <a:off x="2895578" y="-1640536"/>
            <a:ext cx="5585757" cy="11026139"/>
          </a:xfrm>
          <a:prstGeom prst="flowChartManualInput">
            <a:avLst/>
          </a:prstGeom>
          <a:solidFill>
            <a:srgbClr val="95B6BB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44116C4-390C-49E0-85A7-249944986B4B}"/>
              </a:ext>
            </a:extLst>
          </p:cNvPr>
          <p:cNvGrpSpPr/>
          <p:nvPr userDrawn="1"/>
        </p:nvGrpSpPr>
        <p:grpSpPr>
          <a:xfrm>
            <a:off x="9840536" y="1351684"/>
            <a:ext cx="2134093" cy="5338222"/>
            <a:chOff x="9840536" y="168093"/>
            <a:chExt cx="2134093" cy="6521813"/>
          </a:xfrm>
        </p:grpSpPr>
        <p:sp>
          <p:nvSpPr>
            <p:cNvPr id="31" name="Half Frame 30">
              <a:extLst>
                <a:ext uri="{FF2B5EF4-FFF2-40B4-BE49-F238E27FC236}">
                  <a16:creationId xmlns:a16="http://schemas.microsoft.com/office/drawing/2014/main" id="{C1A5C2E1-65E1-4974-B1CE-5F9D7F20D4A2}"/>
                </a:ext>
              </a:extLst>
            </p:cNvPr>
            <p:cNvSpPr/>
            <p:nvPr userDrawn="1"/>
          </p:nvSpPr>
          <p:spPr>
            <a:xfrm rot="10800000">
              <a:off x="10153578" y="168093"/>
              <a:ext cx="1821051" cy="6521813"/>
            </a:xfrm>
            <a:prstGeom prst="halfFrame">
              <a:avLst>
                <a:gd name="adj1" fmla="val 11990"/>
                <a:gd name="adj2" fmla="val 12482"/>
              </a:avLst>
            </a:prstGeom>
            <a:solidFill>
              <a:srgbClr val="F5C000"/>
            </a:solidFill>
            <a:ln w="38100">
              <a:solidFill>
                <a:schemeClr val="bg1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D989ADC1-71F4-49B5-A3B8-D155077E6C6A}"/>
                </a:ext>
              </a:extLst>
            </p:cNvPr>
            <p:cNvSpPr/>
            <p:nvPr userDrawn="1"/>
          </p:nvSpPr>
          <p:spPr>
            <a:xfrm rot="16200000">
              <a:off x="9376921" y="1457937"/>
              <a:ext cx="2748280" cy="1821050"/>
            </a:xfrm>
            <a:prstGeom prst="triangle">
              <a:avLst>
                <a:gd name="adj" fmla="val 51478"/>
              </a:avLst>
            </a:prstGeom>
            <a:solidFill>
              <a:schemeClr val="accent2">
                <a:lumMod val="75000"/>
              </a:schemeClr>
            </a:solidFill>
            <a:ln w="76200">
              <a:solidFill>
                <a:srgbClr val="EAE6E4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A4C1BC1-196B-4552-B70E-69419DF951CA}"/>
                </a:ext>
              </a:extLst>
            </p:cNvPr>
            <p:cNvSpPr txBox="1"/>
            <p:nvPr userDrawn="1"/>
          </p:nvSpPr>
          <p:spPr>
            <a:xfrm rot="19965327">
              <a:off x="10061193" y="1600950"/>
              <a:ext cx="16829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استنتج</a:t>
              </a:r>
              <a:endPara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29" name="Graphic 28" descr="Lightbulb">
              <a:extLst>
                <a:ext uri="{FF2B5EF4-FFF2-40B4-BE49-F238E27FC236}">
                  <a16:creationId xmlns:a16="http://schemas.microsoft.com/office/drawing/2014/main" id="{EB3B419D-D3EF-489C-B143-F43B8C9F92A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20080097">
              <a:off x="10724021" y="2242348"/>
              <a:ext cx="914400" cy="914401"/>
            </a:xfrm>
            <a:prstGeom prst="rect">
              <a:avLst/>
            </a:prstGeom>
          </p:spPr>
        </p:pic>
      </p:grp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7DB137-D3B3-481D-8486-425D328E64E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96863" y="1245140"/>
            <a:ext cx="8689975" cy="5338223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400">
                <a:solidFill>
                  <a:srgbClr val="414A4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254BAC5-4DB9-4EB4-B88A-B04F9D395BE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6FB426A-E168-4D4C-83B5-FFAF9664591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8A85B059-A439-4205-8482-437FABD4E0F3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191465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لخلاص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43C1115-BF32-4BA1-BD21-4E7DE13B9F8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1BF204-8E64-4EAD-9DCE-CF5010EADEB8}"/>
              </a:ext>
            </a:extLst>
          </p:cNvPr>
          <p:cNvSpPr/>
          <p:nvPr userDrawn="1"/>
        </p:nvSpPr>
        <p:spPr>
          <a:xfrm>
            <a:off x="116840" y="10667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25E97D4-0C71-4049-A87C-4313C5ECCD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16925" y="-356260"/>
            <a:ext cx="8716487" cy="1757548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5A9339D-1E9F-4F99-83B1-17711D2D8EE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72028" y="1757547"/>
            <a:ext cx="10961171" cy="4605153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4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Half Frame 7">
            <a:extLst>
              <a:ext uri="{FF2B5EF4-FFF2-40B4-BE49-F238E27FC236}">
                <a16:creationId xmlns:a16="http://schemas.microsoft.com/office/drawing/2014/main" id="{846FC264-CDAC-473F-9F68-6912E4BF6840}"/>
              </a:ext>
            </a:extLst>
          </p:cNvPr>
          <p:cNvSpPr/>
          <p:nvPr userDrawn="1"/>
        </p:nvSpPr>
        <p:spPr>
          <a:xfrm rot="10800000">
            <a:off x="10159132" y="1507967"/>
            <a:ext cx="1821051" cy="5120524"/>
          </a:xfrm>
          <a:prstGeom prst="halfFrame">
            <a:avLst>
              <a:gd name="adj1" fmla="val 11990"/>
              <a:gd name="adj2" fmla="val 12482"/>
            </a:avLst>
          </a:prstGeom>
          <a:solidFill>
            <a:schemeClr val="accent2">
              <a:lumMod val="75000"/>
            </a:schemeClr>
          </a:solidFill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Half Frame 16">
            <a:extLst>
              <a:ext uri="{FF2B5EF4-FFF2-40B4-BE49-F238E27FC236}">
                <a16:creationId xmlns:a16="http://schemas.microsoft.com/office/drawing/2014/main" id="{C905C8FF-4534-4085-A1C8-622F3BA0B739}"/>
              </a:ext>
            </a:extLst>
          </p:cNvPr>
          <p:cNvSpPr/>
          <p:nvPr userDrawn="1"/>
        </p:nvSpPr>
        <p:spPr>
          <a:xfrm>
            <a:off x="211815" y="896938"/>
            <a:ext cx="1821051" cy="5792968"/>
          </a:xfrm>
          <a:prstGeom prst="halfFrame">
            <a:avLst>
              <a:gd name="adj1" fmla="val 11990"/>
              <a:gd name="adj2" fmla="val 12482"/>
            </a:avLst>
          </a:prstGeom>
          <a:solidFill>
            <a:schemeClr val="accent2">
              <a:lumMod val="75000"/>
            </a:schemeClr>
          </a:solidFill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CC4B9EAD-0AD1-4E61-A597-775E0DACFE7D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20D3346-D1CA-4C5C-9C25-DCD67F4484A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8D4E0FA-1C9B-4E96-8D43-FCD3E4DB0F6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D9FEFAB-B994-422D-9792-1FC813B838A7}"/>
              </a:ext>
            </a:extLst>
          </p:cNvPr>
          <p:cNvSpPr txBox="1"/>
          <p:nvPr userDrawn="1"/>
        </p:nvSpPr>
        <p:spPr>
          <a:xfrm>
            <a:off x="3558448" y="330506"/>
            <a:ext cx="488047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Y" sz="2800" b="1" dirty="0">
                <a:latin typeface="Calibri" panose="020F0502020204030204" pitchFamily="34" charset="0"/>
                <a:cs typeface="Calibri" panose="020F0502020204030204" pitchFamily="34" charset="0"/>
              </a:rPr>
              <a:t>الخلاصة</a:t>
            </a:r>
          </a:p>
        </p:txBody>
      </p:sp>
    </p:spTree>
    <p:extLst>
      <p:ext uri="{BB962C8B-B14F-4D97-AF65-F5344CB8AC3E}">
        <p14:creationId xmlns:p14="http://schemas.microsoft.com/office/powerpoint/2010/main" val="27739777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138FC37-D6B8-4C6B-8B49-08548E07148E}" type="datetime1">
              <a:rPr lang="en-US" smtClean="0"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9789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4" r:id="rId5"/>
    <p:sldLayoutId id="2147483675" r:id="rId6"/>
    <p:sldLayoutId id="2147483668" r:id="rId7"/>
    <p:sldLayoutId id="2147483669" r:id="rId8"/>
    <p:sldLayoutId id="2147483670" r:id="rId9"/>
  </p:sldLayoutIdLst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7659975" y="1078334"/>
            <a:ext cx="4668388" cy="419137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ar-SY" sz="3300" dirty="0"/>
              <a:t>قانون العقوبات العام (1)</a:t>
            </a:r>
          </a:p>
          <a:p>
            <a:pPr>
              <a:lnSpc>
                <a:spcPct val="200000"/>
              </a:lnSpc>
            </a:pPr>
            <a:r>
              <a:rPr lang="en-US" sz="3100" dirty="0"/>
              <a:t>Public Criminal Law (1)</a:t>
            </a:r>
            <a:endParaRPr lang="ar-SY" sz="3100" dirty="0"/>
          </a:p>
          <a:p>
            <a:pPr>
              <a:lnSpc>
                <a:spcPct val="200000"/>
              </a:lnSpc>
            </a:pPr>
            <a:r>
              <a:rPr lang="en-US" dirty="0"/>
              <a:t>CRI101</a:t>
            </a:r>
            <a:endParaRPr lang="ar-SY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quarter" idx="11"/>
          </p:nvPr>
        </p:nvSpPr>
        <p:spPr>
          <a:xfrm>
            <a:off x="8140862" y="5449587"/>
            <a:ext cx="3556714" cy="1283278"/>
          </a:xfrm>
        </p:spPr>
        <p:txBody>
          <a:bodyPr>
            <a:normAutofit/>
          </a:bodyPr>
          <a:lstStyle/>
          <a:p>
            <a:r>
              <a:rPr lang="ar-SY" dirty="0"/>
              <a:t>د. يوسف الرفاعي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0943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2543907" y="309474"/>
            <a:ext cx="6734663" cy="918450"/>
          </a:xfrm>
        </p:spPr>
        <p:txBody>
          <a:bodyPr>
            <a:noAutofit/>
          </a:bodyPr>
          <a:lstStyle/>
          <a:p>
            <a:r>
              <a:rPr lang="ar-SY" dirty="0"/>
              <a:t>المبحث الثاني: تصنيف الجرائم على أساس ركنها المادي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9005E7-ABC3-4FFD-BD49-5FAD8F9D190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662246" y="1524266"/>
            <a:ext cx="5868169" cy="617612"/>
          </a:xfrm>
        </p:spPr>
        <p:txBody>
          <a:bodyPr/>
          <a:lstStyle/>
          <a:p>
            <a:r>
              <a:rPr lang="ar-SY" dirty="0"/>
              <a:t>المطلب الأول: تصنيف الجرائم حسب صور الفعل </a:t>
            </a:r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80D1E1F-3138-44F9-8D50-0B2F516AF2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7600343"/>
              </p:ext>
            </p:extLst>
          </p:nvPr>
        </p:nvGraphicFramePr>
        <p:xfrm>
          <a:off x="1008185" y="2774653"/>
          <a:ext cx="10621107" cy="3555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85125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2555632" y="309474"/>
            <a:ext cx="6811106" cy="918450"/>
          </a:xfrm>
        </p:spPr>
        <p:txBody>
          <a:bodyPr>
            <a:noAutofit/>
          </a:bodyPr>
          <a:lstStyle/>
          <a:p>
            <a:r>
              <a:rPr lang="ar-SY" dirty="0"/>
              <a:t>المبحث الثاني: تصنيف الجرائم على أساس ركنها المادي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9005E7-ABC3-4FFD-BD49-5FAD8F9D190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556738" y="1524266"/>
            <a:ext cx="5973677" cy="617612"/>
          </a:xfrm>
        </p:spPr>
        <p:txBody>
          <a:bodyPr>
            <a:noAutofit/>
          </a:bodyPr>
          <a:lstStyle/>
          <a:p>
            <a:r>
              <a:rPr lang="ar-SY" dirty="0"/>
              <a:t>المطلب الثاني: تصنيف الجرائم حسب نتيجة الفعل </a:t>
            </a:r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80D1E1F-3138-44F9-8D50-0B2F516AF2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1362880"/>
              </p:ext>
            </p:extLst>
          </p:nvPr>
        </p:nvGraphicFramePr>
        <p:xfrm>
          <a:off x="1395046" y="2661138"/>
          <a:ext cx="10135369" cy="366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19567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697F897-0C01-4067-A49E-9FE5774C889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9881" y="1644881"/>
            <a:ext cx="10562494" cy="4650411"/>
          </a:xfrm>
        </p:spPr>
        <p:txBody>
          <a:bodyPr>
            <a:noAutofit/>
          </a:bodyPr>
          <a:lstStyle/>
          <a:p>
            <a:pPr>
              <a:lnSpc>
                <a:spcPct val="300000"/>
              </a:lnSpc>
            </a:pPr>
            <a:r>
              <a:rPr lang="ar-SY" b="1" dirty="0"/>
              <a:t>درسنا في هذا الفصل وبإيجاز ما يلي:</a:t>
            </a:r>
          </a:p>
          <a:p>
            <a:pPr marL="342900" indent="-342900">
              <a:lnSpc>
                <a:spcPct val="300000"/>
              </a:lnSpc>
              <a:buFont typeface="Wingdings" panose="05000000000000000000" pitchFamily="2" charset="2"/>
              <a:buChar char="ü"/>
            </a:pPr>
            <a:r>
              <a:rPr lang="ar-SY" dirty="0"/>
              <a:t>تصنيف الجرائم على أساس خطورتها</a:t>
            </a:r>
          </a:p>
          <a:p>
            <a:pPr marL="342900" indent="-342900">
              <a:lnSpc>
                <a:spcPct val="300000"/>
              </a:lnSpc>
              <a:buFont typeface="Wingdings" panose="05000000000000000000" pitchFamily="2" charset="2"/>
              <a:buChar char="ü"/>
            </a:pPr>
            <a:r>
              <a:rPr lang="ar-SY" dirty="0"/>
              <a:t>تصنيف الجرائم حسب ركنها المادي</a:t>
            </a:r>
          </a:p>
          <a:p>
            <a:pPr marL="0" indent="0">
              <a:lnSpc>
                <a:spcPct val="250000"/>
              </a:lnSpc>
            </a:pP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376008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ar-SY" b="1" dirty="0"/>
              <a:t>تصنيف الجرائم1 </a:t>
            </a:r>
            <a:endParaRPr lang="en-US" b="1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7746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1006839" y="2226041"/>
            <a:ext cx="10259037" cy="4279691"/>
          </a:xfrm>
        </p:spPr>
        <p:txBody>
          <a:bodyPr>
            <a:normAutofit/>
          </a:bodyPr>
          <a:lstStyle/>
          <a:p>
            <a:pPr marL="342900" indent="-342900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ar-SY" b="1" dirty="0"/>
              <a:t>المبحث الأول: </a:t>
            </a:r>
            <a:r>
              <a:rPr lang="ar-SY" dirty="0"/>
              <a:t>تصنيف الجرائم على أساس خطورتها</a:t>
            </a:r>
          </a:p>
          <a:p>
            <a:pPr marL="342900" indent="-342900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ar-SY" b="1" dirty="0"/>
              <a:t>المبحث الثاني: </a:t>
            </a:r>
            <a:r>
              <a:rPr lang="ar-SY" dirty="0"/>
              <a:t>تصنيف الجرائم حسب ركنها المادي</a:t>
            </a:r>
            <a:endParaRPr lang="en-US" dirty="0"/>
          </a:p>
          <a:p>
            <a:pPr marL="342900" indent="-34290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ar-SY" b="1" dirty="0"/>
              <a:t>المطلب الأول: </a:t>
            </a:r>
            <a:r>
              <a:rPr lang="ar-SY" dirty="0"/>
              <a:t>تصنيف الجرائم حسب صور الفعل</a:t>
            </a:r>
          </a:p>
          <a:p>
            <a:pPr marL="342900" indent="-34290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ar-SY" b="1" dirty="0"/>
              <a:t>المطلب الثاني: </a:t>
            </a:r>
            <a:r>
              <a:rPr lang="ar-SY" dirty="0"/>
              <a:t>تصنيف الجرائم حسب نتيجة الفعل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7168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ar-SY" dirty="0"/>
              <a:t>المبحث الأول: تصنيف الجرائم على أساس خطورة الجريمة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9005E7-ABC3-4FFD-BD49-5FAD8F9D190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أولاً: معيار التصنيف</a:t>
            </a: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BE36160-74B3-460E-960A-240C0822A514}"/>
              </a:ext>
            </a:extLst>
          </p:cNvPr>
          <p:cNvSpPr/>
          <p:nvPr/>
        </p:nvSpPr>
        <p:spPr>
          <a:xfrm>
            <a:off x="1230923" y="2438220"/>
            <a:ext cx="10046677" cy="403050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R="0" lvl="0" algn="justLow" defTabSz="914400" rtl="1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تبنّى المشرع السوري، في المادة  (178\1 ق.ع)، معياراً لتصنيف الجريمة إلى جناية أو جنحة أو مخالفة، هو العقوبة المنصوص عليها في القوانين الجزائية للفعل المقترف . فالجريمة تكون جناية إذا عوقبت بعقوبة جنائية، وتكون جنحة إذا عوقبت بعقوبة جنحية، ومخالفة إذا عوقبت بعقوبة تكديرية. </a:t>
            </a:r>
          </a:p>
        </p:txBody>
      </p:sp>
    </p:spTree>
    <p:extLst>
      <p:ext uri="{BB962C8B-B14F-4D97-AF65-F5344CB8AC3E}">
        <p14:creationId xmlns:p14="http://schemas.microsoft.com/office/powerpoint/2010/main" val="38168036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ar-SY" dirty="0"/>
              <a:t>المبحث الأول: تصنيف الجرائم على أساس خطورة الجريمة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9005E7-ABC3-4FFD-BD49-5FAD8F9D190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ثانياً: تطبيق معيار التصنيف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41230-F464-48C1-AE3B-0AC6132FB0C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17" y="2325329"/>
            <a:ext cx="11366667" cy="4567839"/>
          </a:xfrm>
        </p:spPr>
        <p:txBody>
          <a:bodyPr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يحكم تطبيق معيار تصنيف الجرائم إلى جنايات وجنح ومخالفات على أساس خطورة الجريمة، القواعد التالية:</a:t>
            </a:r>
            <a:endParaRPr kumimoji="0" lang="ar-SY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A7D2D7A-5C4B-441D-812B-E8A38B5B8A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52345691"/>
              </p:ext>
            </p:extLst>
          </p:nvPr>
        </p:nvGraphicFramePr>
        <p:xfrm>
          <a:off x="1043353" y="3001108"/>
          <a:ext cx="10597662" cy="3547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23949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ar-SY" dirty="0"/>
              <a:t>المبحث الأول: تصنيف الجرائم على أساس خطورة الجريمة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9005E7-ABC3-4FFD-BD49-5FAD8F9D190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ثانياً: تطبيق معيار التصنيف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41230-F464-48C1-AE3B-0AC6132FB0C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20009" y="2290160"/>
            <a:ext cx="11366667" cy="4567839"/>
          </a:xfrm>
        </p:spPr>
        <p:txBody>
          <a:bodyPr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يحكم تطبيق معيار تصنيف الجرائم إلى جنايات وجنح ومخالفات على أساس خطورة الجريمة، القواعد التالية:</a:t>
            </a:r>
            <a:endParaRPr kumimoji="0" lang="ar-SY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A7D2D7A-5C4B-441D-812B-E8A38B5B8A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5381946"/>
              </p:ext>
            </p:extLst>
          </p:nvPr>
        </p:nvGraphicFramePr>
        <p:xfrm>
          <a:off x="1101968" y="3090219"/>
          <a:ext cx="10585939" cy="3458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30884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ar-SY" dirty="0"/>
              <a:t>المبحث الأول: تصنيف الجرائم على أساس خطورة الجريمة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9005E7-ABC3-4FFD-BD49-5FAD8F9D190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ثالثاً: أهمية التصنيف </a:t>
            </a:r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DB9DD71-88B1-452A-8AA2-AE127B46CCF3}"/>
              </a:ext>
            </a:extLst>
          </p:cNvPr>
          <p:cNvSpPr/>
          <p:nvPr/>
        </p:nvSpPr>
        <p:spPr>
          <a:xfrm>
            <a:off x="587635" y="2461666"/>
            <a:ext cx="11125199" cy="41103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justLow" defTabSz="914400" rtl="1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يعد هذا التصنيف من أهم التصنيفات للجرائم، فللتفريق بين الجنايات والجنح والمخالفات أهمية كبيرة في تطبيق أحكام قانون العقوبات وقانون أصول المحاكمات الجزائية</a:t>
            </a:r>
            <a:r>
              <a:rPr kumimoji="0" lang="ar-SY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ar-SA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3648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2497016" y="309474"/>
            <a:ext cx="6834554" cy="918450"/>
          </a:xfrm>
        </p:spPr>
        <p:txBody>
          <a:bodyPr>
            <a:noAutofit/>
          </a:bodyPr>
          <a:lstStyle/>
          <a:p>
            <a:r>
              <a:rPr lang="ar-SY" dirty="0"/>
              <a:t>المبحث الثاني: تصنيف الجرائم على أساس ركنها المادي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9005E7-ABC3-4FFD-BD49-5FAD8F9D190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650523" y="1524266"/>
            <a:ext cx="5879892" cy="617612"/>
          </a:xfrm>
        </p:spPr>
        <p:txBody>
          <a:bodyPr/>
          <a:lstStyle/>
          <a:p>
            <a:r>
              <a:rPr lang="ar-SY" dirty="0"/>
              <a:t>المطلب الأول: تصنيف الجرائم حسب صور الفعل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41230-F464-48C1-AE3B-0AC6132FB0C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46186" y="2313608"/>
            <a:ext cx="11533148" cy="4336108"/>
          </a:xfrm>
        </p:spPr>
        <p:txBody>
          <a:bodyPr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يعد هذا التصنيف من أهم التصنيفات للجرائم، فللتفريق بين الجنايات والجنح والمخالفات أهمية كبيرة في تطبيق أحكام قانون العقوبات وقانون أصول المحاكمات الجزائية</a:t>
            </a:r>
            <a:r>
              <a:rPr kumimoji="0" lang="ar-SY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ar-SA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80D1E1F-3138-44F9-8D50-0B2F516AF2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3408351"/>
              </p:ext>
            </p:extLst>
          </p:nvPr>
        </p:nvGraphicFramePr>
        <p:xfrm>
          <a:off x="1064066" y="3528646"/>
          <a:ext cx="10466349" cy="2922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63698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2497016" y="309474"/>
            <a:ext cx="6834554" cy="918450"/>
          </a:xfrm>
        </p:spPr>
        <p:txBody>
          <a:bodyPr>
            <a:noAutofit/>
          </a:bodyPr>
          <a:lstStyle/>
          <a:p>
            <a:r>
              <a:rPr lang="ar-SY" dirty="0"/>
              <a:t>المبحث الثاني: تصنيف الجرائم على أساس ركنها المادي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9005E7-ABC3-4FFD-BD49-5FAD8F9D190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650523" y="1524266"/>
            <a:ext cx="5879892" cy="617612"/>
          </a:xfrm>
        </p:spPr>
        <p:txBody>
          <a:bodyPr/>
          <a:lstStyle/>
          <a:p>
            <a:r>
              <a:rPr lang="ar-SY" dirty="0"/>
              <a:t>المطلب الأول: تصنيف الجرائم حسب صور الفعل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41230-F464-48C1-AE3B-0AC6132FB0C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46186" y="2313608"/>
            <a:ext cx="11533148" cy="4336108"/>
          </a:xfrm>
        </p:spPr>
        <p:txBody>
          <a:bodyPr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يعد هذا التصنيف من أهم التصنيفات للجرائم، فللتفريق بين الجنايات والجنح والمخالفات أهمية كبيرة في تطبيق أحكام قانون العقوبات وقانون أصول المحاكمات الجزائية</a:t>
            </a:r>
            <a:r>
              <a:rPr kumimoji="0" lang="ar-SY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ar-SA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80D1E1F-3138-44F9-8D50-0B2F516AF2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0347575"/>
              </p:ext>
            </p:extLst>
          </p:nvPr>
        </p:nvGraphicFramePr>
        <p:xfrm>
          <a:off x="1312985" y="3516923"/>
          <a:ext cx="10466349" cy="30278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79367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ividendVTI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Dividend">
      <a:majorFont>
        <a:latin typeface="Franklin Gothic Demi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F95FD5-1F25-4FA5-84C8-2AB1AFB896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2455B2D-BAB7-438A-85DA-0266A24CB79F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71af3243-3dd4-4a8d-8c0d-dd76da1f02a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8C6403A-684A-431F-8F36-A24C99E286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{EF5A84C8-6E47-4BA8-A626-2C183E30E3FB}tf11964407_win32</Template>
  <TotalTime>2590</TotalTime>
  <Words>673</Words>
  <Application>Microsoft Office PowerPoint</Application>
  <PresentationFormat>Widescreen</PresentationFormat>
  <Paragraphs>54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Franklin Gothic Book</vt:lpstr>
      <vt:lpstr>Franklin Gothic Demi</vt:lpstr>
      <vt:lpstr>Gill Sans MT</vt:lpstr>
      <vt:lpstr>Wingdings</vt:lpstr>
      <vt:lpstr>Wingdings 2</vt:lpstr>
      <vt:lpstr>DividendVTI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Roula Sulaiman</dc:creator>
  <cp:lastModifiedBy>hp</cp:lastModifiedBy>
  <cp:revision>403</cp:revision>
  <dcterms:created xsi:type="dcterms:W3CDTF">2020-10-27T07:33:32Z</dcterms:created>
  <dcterms:modified xsi:type="dcterms:W3CDTF">2022-02-19T14:05:47Z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