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0"/>
  </p:notesMasterIdLst>
  <p:handoutMasterIdLst>
    <p:handoutMasterId r:id="rId21"/>
  </p:handoutMasterIdLst>
  <p:sldIdLst>
    <p:sldId id="289" r:id="rId5"/>
    <p:sldId id="257" r:id="rId6"/>
    <p:sldId id="258" r:id="rId7"/>
    <p:sldId id="280" r:id="rId8"/>
    <p:sldId id="281" r:id="rId9"/>
    <p:sldId id="282" r:id="rId10"/>
    <p:sldId id="283" r:id="rId11"/>
    <p:sldId id="284" r:id="rId12"/>
    <p:sldId id="285" r:id="rId13"/>
    <p:sldId id="286" r:id="rId14"/>
    <p:sldId id="287" r:id="rId15"/>
    <p:sldId id="288" r:id="rId16"/>
    <p:sldId id="291" r:id="rId17"/>
    <p:sldId id="278" r:id="rId18"/>
    <p:sldId id="29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9818" autoAdjust="0"/>
  </p:normalViewPr>
  <p:slideViewPr>
    <p:cSldViewPr snapToGrid="0">
      <p:cViewPr varScale="1">
        <p:scale>
          <a:sx n="72" d="100"/>
          <a:sy n="72" d="100"/>
        </p:scale>
        <p:origin x="660" y="78"/>
      </p:cViewPr>
      <p:guideLst>
        <p:guide orient="horz" pos="2160"/>
        <p:guide pos="3840"/>
      </p:guideLst>
    </p:cSldViewPr>
  </p:slideViewPr>
  <p:outlineViewPr>
    <p:cViewPr>
      <p:scale>
        <a:sx n="33" d="100"/>
        <a:sy n="33" d="100"/>
      </p:scale>
      <p:origin x="0" y="1152"/>
    </p:cViewPr>
  </p:outlin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F8B41B-A137-4B7F-AE2E-DA357B0FDD17}" type="doc">
      <dgm:prSet loTypeId="urn:microsoft.com/office/officeart/2005/8/layout/vProcess5" loCatId="process" qsTypeId="urn:microsoft.com/office/officeart/2005/8/quickstyle/simple3" qsCatId="simple" csTypeId="urn:microsoft.com/office/officeart/2005/8/colors/accent2_5" csCatId="accent2" phldr="1"/>
      <dgm:spPr/>
      <dgm:t>
        <a:bodyPr/>
        <a:lstStyle/>
        <a:p>
          <a:pPr rtl="1"/>
          <a:endParaRPr lang="ar-SY"/>
        </a:p>
      </dgm:t>
    </dgm:pt>
    <dgm:pt modelId="{E310E49B-F166-4924-9FC4-EAF0A59E4D0A}">
      <dgm:prSet custT="1"/>
      <dgm:spPr/>
      <dgm:t>
        <a:bodyPr/>
        <a:lstStyle/>
        <a:p>
          <a:pPr rtl="1"/>
          <a:r>
            <a:rPr lang="ar-SY" sz="2200">
              <a:latin typeface="Arial" panose="020B0604020202020204" pitchFamily="34" charset="0"/>
              <a:cs typeface="Arial" panose="020B0604020202020204" pitchFamily="34" charset="0"/>
            </a:rPr>
            <a:t>1- أن تكون حياته محققة عند موت المورث.</a:t>
          </a:r>
        </a:p>
      </dgm:t>
    </dgm:pt>
    <dgm:pt modelId="{C14A428B-DE57-4347-B1AE-5A4BF0B6AB87}" type="parTrans" cxnId="{CC164016-451A-482B-A0FD-CEEC39FFCAAB}">
      <dgm:prSet/>
      <dgm:spPr/>
      <dgm:t>
        <a:bodyPr/>
        <a:lstStyle/>
        <a:p>
          <a:pPr rtl="1"/>
          <a:endParaRPr lang="ar-SY" sz="2200">
            <a:latin typeface="Arial" panose="020B0604020202020204" pitchFamily="34" charset="0"/>
            <a:cs typeface="Arial" panose="020B0604020202020204" pitchFamily="34" charset="0"/>
          </a:endParaRPr>
        </a:p>
      </dgm:t>
    </dgm:pt>
    <dgm:pt modelId="{189C4B34-E25A-4F14-981D-C75FF28FC443}" type="sibTrans" cxnId="{CC164016-451A-482B-A0FD-CEEC39FFCAAB}">
      <dgm:prSet custT="1"/>
      <dgm:spPr/>
      <dgm:t>
        <a:bodyPr/>
        <a:lstStyle/>
        <a:p>
          <a:pPr rtl="1"/>
          <a:endParaRPr lang="ar-SY" sz="2200">
            <a:latin typeface="Arial" panose="020B0604020202020204" pitchFamily="34" charset="0"/>
            <a:cs typeface="Arial" panose="020B0604020202020204" pitchFamily="34" charset="0"/>
          </a:endParaRPr>
        </a:p>
      </dgm:t>
    </dgm:pt>
    <dgm:pt modelId="{2C36747D-FBBA-4BEC-937C-1A76E0D01CCE}">
      <dgm:prSet custT="1"/>
      <dgm:spPr/>
      <dgm:t>
        <a:bodyPr/>
        <a:lstStyle/>
        <a:p>
          <a:pPr rtl="1"/>
          <a:r>
            <a:rPr lang="ar-SY" sz="2200">
              <a:latin typeface="Arial" panose="020B0604020202020204" pitchFamily="34" charset="0"/>
              <a:cs typeface="Arial" panose="020B0604020202020204" pitchFamily="34" charset="0"/>
            </a:rPr>
            <a:t>2- أن يولد حياً حقيقة أو تقديراً، كله أو أكثره.</a:t>
          </a:r>
        </a:p>
      </dgm:t>
    </dgm:pt>
    <dgm:pt modelId="{E2986134-DAB4-4E33-B363-360FF01997CD}" type="parTrans" cxnId="{706850F0-B4FE-4EA2-9A8E-94B51BDCA086}">
      <dgm:prSet/>
      <dgm:spPr/>
      <dgm:t>
        <a:bodyPr/>
        <a:lstStyle/>
        <a:p>
          <a:pPr rtl="1"/>
          <a:endParaRPr lang="ar-SY" sz="2200">
            <a:latin typeface="Arial" panose="020B0604020202020204" pitchFamily="34" charset="0"/>
            <a:cs typeface="Arial" panose="020B0604020202020204" pitchFamily="34" charset="0"/>
          </a:endParaRPr>
        </a:p>
      </dgm:t>
    </dgm:pt>
    <dgm:pt modelId="{EDD7145C-82E9-4A46-A6AD-F155EE36297B}" type="sibTrans" cxnId="{706850F0-B4FE-4EA2-9A8E-94B51BDCA086}">
      <dgm:prSet/>
      <dgm:spPr/>
      <dgm:t>
        <a:bodyPr/>
        <a:lstStyle/>
        <a:p>
          <a:pPr rtl="1"/>
          <a:endParaRPr lang="ar-SY" sz="2200">
            <a:latin typeface="Arial" panose="020B0604020202020204" pitchFamily="34" charset="0"/>
            <a:cs typeface="Arial" panose="020B0604020202020204" pitchFamily="34" charset="0"/>
          </a:endParaRPr>
        </a:p>
      </dgm:t>
    </dgm:pt>
    <dgm:pt modelId="{698CF230-2DB8-4946-861F-8128513F61F3}" type="pres">
      <dgm:prSet presAssocID="{31F8B41B-A137-4B7F-AE2E-DA357B0FDD17}" presName="outerComposite" presStyleCnt="0">
        <dgm:presLayoutVars>
          <dgm:chMax val="5"/>
          <dgm:dir val="rev"/>
          <dgm:resizeHandles val="exact"/>
        </dgm:presLayoutVars>
      </dgm:prSet>
      <dgm:spPr/>
    </dgm:pt>
    <dgm:pt modelId="{E62138D2-32C9-4A94-9833-529F93C5E46C}" type="pres">
      <dgm:prSet presAssocID="{31F8B41B-A137-4B7F-AE2E-DA357B0FDD17}" presName="dummyMaxCanvas" presStyleCnt="0">
        <dgm:presLayoutVars/>
      </dgm:prSet>
      <dgm:spPr/>
    </dgm:pt>
    <dgm:pt modelId="{55B60C67-48C3-44D8-B2EC-FDF7649E2784}" type="pres">
      <dgm:prSet presAssocID="{31F8B41B-A137-4B7F-AE2E-DA357B0FDD17}" presName="TwoNodes_1" presStyleLbl="node1" presStyleIdx="0" presStyleCnt="2">
        <dgm:presLayoutVars>
          <dgm:bulletEnabled val="1"/>
        </dgm:presLayoutVars>
      </dgm:prSet>
      <dgm:spPr/>
    </dgm:pt>
    <dgm:pt modelId="{183238C9-FC8A-45B3-9E1F-69BDF4545FBC}" type="pres">
      <dgm:prSet presAssocID="{31F8B41B-A137-4B7F-AE2E-DA357B0FDD17}" presName="TwoNodes_2" presStyleLbl="node1" presStyleIdx="1" presStyleCnt="2">
        <dgm:presLayoutVars>
          <dgm:bulletEnabled val="1"/>
        </dgm:presLayoutVars>
      </dgm:prSet>
      <dgm:spPr/>
    </dgm:pt>
    <dgm:pt modelId="{F9F7227A-5AFA-4FA1-898E-D40604893087}" type="pres">
      <dgm:prSet presAssocID="{31F8B41B-A137-4B7F-AE2E-DA357B0FDD17}" presName="TwoConn_1-2" presStyleLbl="fgAccFollowNode1" presStyleIdx="0" presStyleCnt="1">
        <dgm:presLayoutVars>
          <dgm:bulletEnabled val="1"/>
        </dgm:presLayoutVars>
      </dgm:prSet>
      <dgm:spPr/>
    </dgm:pt>
    <dgm:pt modelId="{20AF0795-E797-468C-9879-D1D9FEBDA575}" type="pres">
      <dgm:prSet presAssocID="{31F8B41B-A137-4B7F-AE2E-DA357B0FDD17}" presName="TwoNodes_1_text" presStyleLbl="node1" presStyleIdx="1" presStyleCnt="2">
        <dgm:presLayoutVars>
          <dgm:bulletEnabled val="1"/>
        </dgm:presLayoutVars>
      </dgm:prSet>
      <dgm:spPr/>
    </dgm:pt>
    <dgm:pt modelId="{4794274C-79C0-4944-841F-3F8DA3612C4D}" type="pres">
      <dgm:prSet presAssocID="{31F8B41B-A137-4B7F-AE2E-DA357B0FDD17}" presName="TwoNodes_2_text" presStyleLbl="node1" presStyleIdx="1" presStyleCnt="2">
        <dgm:presLayoutVars>
          <dgm:bulletEnabled val="1"/>
        </dgm:presLayoutVars>
      </dgm:prSet>
      <dgm:spPr/>
    </dgm:pt>
  </dgm:ptLst>
  <dgm:cxnLst>
    <dgm:cxn modelId="{CC164016-451A-482B-A0FD-CEEC39FFCAAB}" srcId="{31F8B41B-A137-4B7F-AE2E-DA357B0FDD17}" destId="{E310E49B-F166-4924-9FC4-EAF0A59E4D0A}" srcOrd="0" destOrd="0" parTransId="{C14A428B-DE57-4347-B1AE-5A4BF0B6AB87}" sibTransId="{189C4B34-E25A-4F14-981D-C75FF28FC443}"/>
    <dgm:cxn modelId="{432F8C1A-1CB8-4FE7-9FCF-8B3F04D58265}" type="presOf" srcId="{2C36747D-FBBA-4BEC-937C-1A76E0D01CCE}" destId="{183238C9-FC8A-45B3-9E1F-69BDF4545FBC}" srcOrd="0" destOrd="0" presId="urn:microsoft.com/office/officeart/2005/8/layout/vProcess5"/>
    <dgm:cxn modelId="{A9E93639-6F38-4E84-AEC5-7722DB5AD94F}" type="presOf" srcId="{31F8B41B-A137-4B7F-AE2E-DA357B0FDD17}" destId="{698CF230-2DB8-4946-861F-8128513F61F3}" srcOrd="0" destOrd="0" presId="urn:microsoft.com/office/officeart/2005/8/layout/vProcess5"/>
    <dgm:cxn modelId="{07C5EB72-585F-4B23-B16F-BFAC3C344AD3}" type="presOf" srcId="{2C36747D-FBBA-4BEC-937C-1A76E0D01CCE}" destId="{4794274C-79C0-4944-841F-3F8DA3612C4D}" srcOrd="1" destOrd="0" presId="urn:microsoft.com/office/officeart/2005/8/layout/vProcess5"/>
    <dgm:cxn modelId="{0697E677-9096-4F65-A486-6AB3421E0210}" type="presOf" srcId="{E310E49B-F166-4924-9FC4-EAF0A59E4D0A}" destId="{20AF0795-E797-468C-9879-D1D9FEBDA575}" srcOrd="1" destOrd="0" presId="urn:microsoft.com/office/officeart/2005/8/layout/vProcess5"/>
    <dgm:cxn modelId="{AC9563B4-DC9B-4B03-805E-0BA6EE38F975}" type="presOf" srcId="{189C4B34-E25A-4F14-981D-C75FF28FC443}" destId="{F9F7227A-5AFA-4FA1-898E-D40604893087}" srcOrd="0" destOrd="0" presId="urn:microsoft.com/office/officeart/2005/8/layout/vProcess5"/>
    <dgm:cxn modelId="{7A1763BD-8F68-4ADD-BC56-3A68DE0539BE}" type="presOf" srcId="{E310E49B-F166-4924-9FC4-EAF0A59E4D0A}" destId="{55B60C67-48C3-44D8-B2EC-FDF7649E2784}" srcOrd="0" destOrd="0" presId="urn:microsoft.com/office/officeart/2005/8/layout/vProcess5"/>
    <dgm:cxn modelId="{706850F0-B4FE-4EA2-9A8E-94B51BDCA086}" srcId="{31F8B41B-A137-4B7F-AE2E-DA357B0FDD17}" destId="{2C36747D-FBBA-4BEC-937C-1A76E0D01CCE}" srcOrd="1" destOrd="0" parTransId="{E2986134-DAB4-4E33-B363-360FF01997CD}" sibTransId="{EDD7145C-82E9-4A46-A6AD-F155EE36297B}"/>
    <dgm:cxn modelId="{C49C9C36-E26F-4243-9DDE-31F59994C87D}" type="presParOf" srcId="{698CF230-2DB8-4946-861F-8128513F61F3}" destId="{E62138D2-32C9-4A94-9833-529F93C5E46C}" srcOrd="0" destOrd="0" presId="urn:microsoft.com/office/officeart/2005/8/layout/vProcess5"/>
    <dgm:cxn modelId="{0C2C5701-28AA-416A-94B5-2FA106E924C9}" type="presParOf" srcId="{698CF230-2DB8-4946-861F-8128513F61F3}" destId="{55B60C67-48C3-44D8-B2EC-FDF7649E2784}" srcOrd="1" destOrd="0" presId="urn:microsoft.com/office/officeart/2005/8/layout/vProcess5"/>
    <dgm:cxn modelId="{64EF627C-C150-4C9A-A33A-3980AB784560}" type="presParOf" srcId="{698CF230-2DB8-4946-861F-8128513F61F3}" destId="{183238C9-FC8A-45B3-9E1F-69BDF4545FBC}" srcOrd="2" destOrd="0" presId="urn:microsoft.com/office/officeart/2005/8/layout/vProcess5"/>
    <dgm:cxn modelId="{AB6E4FF5-0E41-4737-BD74-4EC792D53D04}" type="presParOf" srcId="{698CF230-2DB8-4946-861F-8128513F61F3}" destId="{F9F7227A-5AFA-4FA1-898E-D40604893087}" srcOrd="3" destOrd="0" presId="urn:microsoft.com/office/officeart/2005/8/layout/vProcess5"/>
    <dgm:cxn modelId="{B8E6198B-D572-41E8-A68A-2E426B3A2601}" type="presParOf" srcId="{698CF230-2DB8-4946-861F-8128513F61F3}" destId="{20AF0795-E797-468C-9879-D1D9FEBDA575}" srcOrd="4" destOrd="0" presId="urn:microsoft.com/office/officeart/2005/8/layout/vProcess5"/>
    <dgm:cxn modelId="{87E20F6D-7CBE-4610-809C-31CBD703925D}" type="presParOf" srcId="{698CF230-2DB8-4946-861F-8128513F61F3}" destId="{4794274C-79C0-4944-841F-3F8DA3612C4D}"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7500D2-C059-48BC-842F-87E50B6B31A7}" type="doc">
      <dgm:prSet loTypeId="urn:microsoft.com/office/officeart/2005/8/layout/vList5" loCatId="list" qsTypeId="urn:microsoft.com/office/officeart/2005/8/quickstyle/simple3" qsCatId="simple" csTypeId="urn:microsoft.com/office/officeart/2005/8/colors/accent2_3" csCatId="accent2" phldr="1"/>
      <dgm:spPr/>
      <dgm:t>
        <a:bodyPr/>
        <a:lstStyle/>
        <a:p>
          <a:pPr rtl="1"/>
          <a:endParaRPr lang="ar-SY"/>
        </a:p>
      </dgm:t>
    </dgm:pt>
    <dgm:pt modelId="{F021DC3A-75D8-47BF-8B1C-1CB5225A9BD5}">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القول الأول [المالكية]: </a:t>
          </a:r>
        </a:p>
      </dgm:t>
    </dgm:pt>
    <dgm:pt modelId="{D105B767-95B7-4831-A7B5-0D5A9DED29A1}" type="parTrans" cxnId="{56B2ABC4-50E6-4855-BA46-E9ED4A42CD53}">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8E416732-8E0C-441B-AA78-3C89E826F9BE}" type="sibTrans" cxnId="{56B2ABC4-50E6-4855-BA46-E9ED4A42CD53}">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F1126B19-2DA4-4039-A4F0-7C7BB4381C90}">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القول الثاني [الجمهور والقانون]: </a:t>
          </a:r>
        </a:p>
      </dgm:t>
    </dgm:pt>
    <dgm:pt modelId="{DDDD457D-8214-468F-8D6E-E00DD7BB89E8}" type="parTrans" cxnId="{92516F6F-CDB2-4DD4-84A7-DE45D373553F}">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E2E5F7C8-0FD9-4BA2-B88E-35A317AF7990}" type="sibTrans" cxnId="{92516F6F-CDB2-4DD4-84A7-DE45D373553F}">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E7EF3869-6C99-46B4-98A8-D36B9255ABFA}">
      <dgm:prSet custT="1"/>
      <dgm:spPr/>
      <dgm:t>
        <a:bodyPr anchor="ctr"/>
        <a:lstStyle/>
        <a:p>
          <a:pPr rtl="1"/>
          <a:r>
            <a:rPr lang="ar-SY" sz="2100" u="none" dirty="0">
              <a:latin typeface="Arial" panose="020B0604020202020204" pitchFamily="34" charset="0"/>
              <a:cs typeface="Arial" panose="020B0604020202020204" pitchFamily="34" charset="0"/>
            </a:rPr>
            <a:t>لا تقسم التركة حال وجود حمل، ويعد الحمل سبباً يوقف به المال إلى الوضع، أو اليأس من الولادة.</a:t>
          </a:r>
          <a:endParaRPr lang="ar-SY" sz="2100" u="none" dirty="0"/>
        </a:p>
      </dgm:t>
    </dgm:pt>
    <dgm:pt modelId="{77CE7448-A087-4631-BC8D-467F562EDEA8}" type="parTrans" cxnId="{6FACA0CB-38EB-4DC2-8389-DECCCAEB272D}">
      <dgm:prSet/>
      <dgm:spPr/>
      <dgm:t>
        <a:bodyPr/>
        <a:lstStyle/>
        <a:p>
          <a:pPr rtl="1"/>
          <a:endParaRPr lang="ar-SY" sz="2100" u="none"/>
        </a:p>
      </dgm:t>
    </dgm:pt>
    <dgm:pt modelId="{DE33D9F3-BC49-4C69-96AB-9A1EC4596494}" type="sibTrans" cxnId="{6FACA0CB-38EB-4DC2-8389-DECCCAEB272D}">
      <dgm:prSet/>
      <dgm:spPr/>
      <dgm:t>
        <a:bodyPr/>
        <a:lstStyle/>
        <a:p>
          <a:pPr rtl="1"/>
          <a:endParaRPr lang="ar-SY" sz="2100" u="none"/>
        </a:p>
      </dgm:t>
    </dgm:pt>
    <dgm:pt modelId="{DAC771E3-1FF9-49AB-AFD8-9D8B528EE08D}">
      <dgm:prSet custT="1"/>
      <dgm:spPr/>
      <dgm:t>
        <a:bodyPr anchor="ctr"/>
        <a:lstStyle/>
        <a:p>
          <a:pPr rtl="1"/>
          <a:r>
            <a:rPr lang="ar-SY" sz="2100" u="none" dirty="0">
              <a:latin typeface="Arial" panose="020B0604020202020204" pitchFamily="34" charset="0"/>
              <a:cs typeface="Arial" panose="020B0604020202020204" pitchFamily="34" charset="0"/>
            </a:rPr>
            <a:t>تقسم التركة من غير انتظار الولادة منعاً من الإضرار بالورثة.</a:t>
          </a:r>
          <a:endParaRPr lang="ar-SY" sz="2100" u="none" dirty="0"/>
        </a:p>
      </dgm:t>
    </dgm:pt>
    <dgm:pt modelId="{38E345A3-237F-4694-9B9D-CF95B1752E47}" type="parTrans" cxnId="{3E627BDF-0569-4D05-B6D2-6828700E3C1E}">
      <dgm:prSet/>
      <dgm:spPr/>
      <dgm:t>
        <a:bodyPr/>
        <a:lstStyle/>
        <a:p>
          <a:pPr rtl="1"/>
          <a:endParaRPr lang="ar-SY" sz="2100" u="none"/>
        </a:p>
      </dgm:t>
    </dgm:pt>
    <dgm:pt modelId="{1D419163-EB89-4F06-8A1C-842A84B0AA38}" type="sibTrans" cxnId="{3E627BDF-0569-4D05-B6D2-6828700E3C1E}">
      <dgm:prSet/>
      <dgm:spPr/>
      <dgm:t>
        <a:bodyPr/>
        <a:lstStyle/>
        <a:p>
          <a:pPr rtl="1"/>
          <a:endParaRPr lang="ar-SY" sz="2100" u="none"/>
        </a:p>
      </dgm:t>
    </dgm:pt>
    <dgm:pt modelId="{7933FF07-B395-4815-9528-A4A4DC163B8F}" type="pres">
      <dgm:prSet presAssocID="{C47500D2-C059-48BC-842F-87E50B6B31A7}" presName="Name0" presStyleCnt="0">
        <dgm:presLayoutVars>
          <dgm:dir val="rev"/>
          <dgm:animLvl val="lvl"/>
          <dgm:resizeHandles val="exact"/>
        </dgm:presLayoutVars>
      </dgm:prSet>
      <dgm:spPr/>
    </dgm:pt>
    <dgm:pt modelId="{58194980-E3E3-403D-9C8B-4413F061285B}" type="pres">
      <dgm:prSet presAssocID="{F021DC3A-75D8-47BF-8B1C-1CB5225A9BD5}" presName="linNode" presStyleCnt="0"/>
      <dgm:spPr/>
    </dgm:pt>
    <dgm:pt modelId="{0C0051BB-8C3A-4B69-BB33-371D4BC4A1D6}" type="pres">
      <dgm:prSet presAssocID="{F021DC3A-75D8-47BF-8B1C-1CB5225A9BD5}" presName="parentText" presStyleLbl="node1" presStyleIdx="0" presStyleCnt="2" custScaleX="106341">
        <dgm:presLayoutVars>
          <dgm:chMax val="1"/>
          <dgm:bulletEnabled val="1"/>
        </dgm:presLayoutVars>
      </dgm:prSet>
      <dgm:spPr/>
    </dgm:pt>
    <dgm:pt modelId="{1AD730C2-F3F6-420C-873F-A33A807A3496}" type="pres">
      <dgm:prSet presAssocID="{F021DC3A-75D8-47BF-8B1C-1CB5225A9BD5}" presName="descendantText" presStyleLbl="alignAccFollowNode1" presStyleIdx="0" presStyleCnt="2" custScaleX="121477" custScaleY="123335">
        <dgm:presLayoutVars>
          <dgm:bulletEnabled val="1"/>
        </dgm:presLayoutVars>
      </dgm:prSet>
      <dgm:spPr/>
    </dgm:pt>
    <dgm:pt modelId="{845A1793-AA8D-437E-9A63-7EAFA66E5D9B}" type="pres">
      <dgm:prSet presAssocID="{8E416732-8E0C-441B-AA78-3C89E826F9BE}" presName="sp" presStyleCnt="0"/>
      <dgm:spPr/>
    </dgm:pt>
    <dgm:pt modelId="{B9B85B61-9E80-4201-AA34-10134E5B83F9}" type="pres">
      <dgm:prSet presAssocID="{F1126B19-2DA4-4039-A4F0-7C7BB4381C90}" presName="linNode" presStyleCnt="0"/>
      <dgm:spPr/>
    </dgm:pt>
    <dgm:pt modelId="{9DD2FB95-5561-40F3-9E86-849D9CBB8239}" type="pres">
      <dgm:prSet presAssocID="{F1126B19-2DA4-4039-A4F0-7C7BB4381C90}" presName="parentText" presStyleLbl="node1" presStyleIdx="1" presStyleCnt="2" custScaleX="106341">
        <dgm:presLayoutVars>
          <dgm:chMax val="1"/>
          <dgm:bulletEnabled val="1"/>
        </dgm:presLayoutVars>
      </dgm:prSet>
      <dgm:spPr/>
    </dgm:pt>
    <dgm:pt modelId="{42D9B7AD-1ECF-471E-AAC8-C8721FC78047}" type="pres">
      <dgm:prSet presAssocID="{F1126B19-2DA4-4039-A4F0-7C7BB4381C90}" presName="descendantText" presStyleLbl="alignAccFollowNode1" presStyleIdx="1" presStyleCnt="2" custScaleX="121477" custScaleY="103217">
        <dgm:presLayoutVars>
          <dgm:bulletEnabled val="1"/>
        </dgm:presLayoutVars>
      </dgm:prSet>
      <dgm:spPr/>
    </dgm:pt>
  </dgm:ptLst>
  <dgm:cxnLst>
    <dgm:cxn modelId="{D610531C-F840-49F8-BC81-F48040AA3C23}" type="presOf" srcId="{E7EF3869-6C99-46B4-98A8-D36B9255ABFA}" destId="{1AD730C2-F3F6-420C-873F-A33A807A3496}" srcOrd="0" destOrd="0" presId="urn:microsoft.com/office/officeart/2005/8/layout/vList5"/>
    <dgm:cxn modelId="{AC222F4B-0248-40C4-8666-8E6A2084A530}" type="presOf" srcId="{F021DC3A-75D8-47BF-8B1C-1CB5225A9BD5}" destId="{0C0051BB-8C3A-4B69-BB33-371D4BC4A1D6}" srcOrd="0" destOrd="0" presId="urn:microsoft.com/office/officeart/2005/8/layout/vList5"/>
    <dgm:cxn modelId="{92516F6F-CDB2-4DD4-84A7-DE45D373553F}" srcId="{C47500D2-C059-48BC-842F-87E50B6B31A7}" destId="{F1126B19-2DA4-4039-A4F0-7C7BB4381C90}" srcOrd="1" destOrd="0" parTransId="{DDDD457D-8214-468F-8D6E-E00DD7BB89E8}" sibTransId="{E2E5F7C8-0FD9-4BA2-B88E-35A317AF7990}"/>
    <dgm:cxn modelId="{39EF7292-5BF9-4DFA-845F-8068AC414F3E}" type="presOf" srcId="{DAC771E3-1FF9-49AB-AFD8-9D8B528EE08D}" destId="{42D9B7AD-1ECF-471E-AAC8-C8721FC78047}" srcOrd="0" destOrd="0" presId="urn:microsoft.com/office/officeart/2005/8/layout/vList5"/>
    <dgm:cxn modelId="{8ECD66B8-C4EA-435E-920A-186CFBD25305}" type="presOf" srcId="{F1126B19-2DA4-4039-A4F0-7C7BB4381C90}" destId="{9DD2FB95-5561-40F3-9E86-849D9CBB8239}" srcOrd="0" destOrd="0" presId="urn:microsoft.com/office/officeart/2005/8/layout/vList5"/>
    <dgm:cxn modelId="{56B2ABC4-50E6-4855-BA46-E9ED4A42CD53}" srcId="{C47500D2-C059-48BC-842F-87E50B6B31A7}" destId="{F021DC3A-75D8-47BF-8B1C-1CB5225A9BD5}" srcOrd="0" destOrd="0" parTransId="{D105B767-95B7-4831-A7B5-0D5A9DED29A1}" sibTransId="{8E416732-8E0C-441B-AA78-3C89E826F9BE}"/>
    <dgm:cxn modelId="{6FACA0CB-38EB-4DC2-8389-DECCCAEB272D}" srcId="{F021DC3A-75D8-47BF-8B1C-1CB5225A9BD5}" destId="{E7EF3869-6C99-46B4-98A8-D36B9255ABFA}" srcOrd="0" destOrd="0" parTransId="{77CE7448-A087-4631-BC8D-467F562EDEA8}" sibTransId="{DE33D9F3-BC49-4C69-96AB-9A1EC4596494}"/>
    <dgm:cxn modelId="{3E627BDF-0569-4D05-B6D2-6828700E3C1E}" srcId="{F1126B19-2DA4-4039-A4F0-7C7BB4381C90}" destId="{DAC771E3-1FF9-49AB-AFD8-9D8B528EE08D}" srcOrd="0" destOrd="0" parTransId="{38E345A3-237F-4694-9B9D-CF95B1752E47}" sibTransId="{1D419163-EB89-4F06-8A1C-842A84B0AA38}"/>
    <dgm:cxn modelId="{B5A60DEB-855B-4732-AA89-92940A46BAB3}" type="presOf" srcId="{C47500D2-C059-48BC-842F-87E50B6B31A7}" destId="{7933FF07-B395-4815-9528-A4A4DC163B8F}" srcOrd="0" destOrd="0" presId="urn:microsoft.com/office/officeart/2005/8/layout/vList5"/>
    <dgm:cxn modelId="{7F7C0AD1-7F14-4A44-9267-93945F22D538}" type="presParOf" srcId="{7933FF07-B395-4815-9528-A4A4DC163B8F}" destId="{58194980-E3E3-403D-9C8B-4413F061285B}" srcOrd="0" destOrd="0" presId="urn:microsoft.com/office/officeart/2005/8/layout/vList5"/>
    <dgm:cxn modelId="{D1A671BF-B38F-4519-94F9-CBE20BB0812D}" type="presParOf" srcId="{58194980-E3E3-403D-9C8B-4413F061285B}" destId="{0C0051BB-8C3A-4B69-BB33-371D4BC4A1D6}" srcOrd="0" destOrd="0" presId="urn:microsoft.com/office/officeart/2005/8/layout/vList5"/>
    <dgm:cxn modelId="{892E5C46-C504-44CD-9E61-D222862DE713}" type="presParOf" srcId="{58194980-E3E3-403D-9C8B-4413F061285B}" destId="{1AD730C2-F3F6-420C-873F-A33A807A3496}" srcOrd="1" destOrd="0" presId="urn:microsoft.com/office/officeart/2005/8/layout/vList5"/>
    <dgm:cxn modelId="{FB59F219-DE7F-4D63-BB4E-143E0EF2912C}" type="presParOf" srcId="{7933FF07-B395-4815-9528-A4A4DC163B8F}" destId="{845A1793-AA8D-437E-9A63-7EAFA66E5D9B}" srcOrd="1" destOrd="0" presId="urn:microsoft.com/office/officeart/2005/8/layout/vList5"/>
    <dgm:cxn modelId="{90B2810B-C52A-4817-8346-64464D338597}" type="presParOf" srcId="{7933FF07-B395-4815-9528-A4A4DC163B8F}" destId="{B9B85B61-9E80-4201-AA34-10134E5B83F9}" srcOrd="2" destOrd="0" presId="urn:microsoft.com/office/officeart/2005/8/layout/vList5"/>
    <dgm:cxn modelId="{A42910B9-A740-4635-9528-753E226495F9}" type="presParOf" srcId="{B9B85B61-9E80-4201-AA34-10134E5B83F9}" destId="{9DD2FB95-5561-40F3-9E86-849D9CBB8239}" srcOrd="0" destOrd="0" presId="urn:microsoft.com/office/officeart/2005/8/layout/vList5"/>
    <dgm:cxn modelId="{746B5D5B-A0A5-4701-952E-3045A17659E1}" type="presParOf" srcId="{B9B85B61-9E80-4201-AA34-10134E5B83F9}" destId="{42D9B7AD-1ECF-471E-AAC8-C8721FC7804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47500D2-C059-48BC-842F-87E50B6B31A7}" type="doc">
      <dgm:prSet loTypeId="urn:microsoft.com/office/officeart/2005/8/layout/vList5" loCatId="list" qsTypeId="urn:microsoft.com/office/officeart/2005/8/quickstyle/simple3" qsCatId="simple" csTypeId="urn:microsoft.com/office/officeart/2005/8/colors/accent2_2" csCatId="accent2" phldr="1"/>
      <dgm:spPr/>
      <dgm:t>
        <a:bodyPr/>
        <a:lstStyle/>
        <a:p>
          <a:pPr rtl="1"/>
          <a:endParaRPr lang="ar-SY"/>
        </a:p>
      </dgm:t>
    </dgm:pt>
    <dgm:pt modelId="{F021DC3A-75D8-47BF-8B1C-1CB5225A9BD5}">
      <dgm:prSet custT="1"/>
      <dgm:spPr/>
      <dgm:t>
        <a:bodyPr/>
        <a:lstStyle/>
        <a:p>
          <a:pPr algn="ctr" rtl="1">
            <a:lnSpc>
              <a:spcPct val="100000"/>
            </a:lnSpc>
          </a:pPr>
          <a:r>
            <a:rPr lang="ar-SY" sz="2200" b="1" u="none" dirty="0">
              <a:latin typeface="Arial" panose="020B0604020202020204" pitchFamily="34" charset="0"/>
              <a:cs typeface="Arial" panose="020B0604020202020204" pitchFamily="34" charset="0"/>
            </a:rPr>
            <a:t>المفتى به عند الحنفية وبه أخذ القانون: </a:t>
          </a:r>
        </a:p>
      </dgm:t>
    </dgm:pt>
    <dgm:pt modelId="{D105B767-95B7-4831-A7B5-0D5A9DED29A1}" type="parTrans" cxnId="{56B2ABC4-50E6-4855-BA46-E9ED4A42CD53}">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8E416732-8E0C-441B-AA78-3C89E826F9BE}" type="sibTrans" cxnId="{56B2ABC4-50E6-4855-BA46-E9ED4A42CD53}">
      <dgm:prSet/>
      <dgm:spPr/>
      <dgm:t>
        <a:bodyPr/>
        <a:lstStyle/>
        <a:p>
          <a:pPr rtl="1">
            <a:lnSpc>
              <a:spcPct val="100000"/>
            </a:lnSpc>
          </a:pPr>
          <a:endParaRPr lang="ar-SY" sz="2100" u="none">
            <a:latin typeface="Arial" panose="020B0604020202020204" pitchFamily="34" charset="0"/>
            <a:cs typeface="Arial" panose="020B0604020202020204" pitchFamily="34" charset="0"/>
          </a:endParaRPr>
        </a:p>
      </dgm:t>
    </dgm:pt>
    <dgm:pt modelId="{E7EF3869-6C99-46B4-98A8-D36B9255ABFA}">
      <dgm:prSet custT="1"/>
      <dgm:spPr/>
      <dgm:t>
        <a:bodyPr anchor="ctr"/>
        <a:lstStyle/>
        <a:p>
          <a:pPr rtl="1"/>
          <a:r>
            <a:rPr lang="ar-SY" sz="2100" u="none" dirty="0">
              <a:latin typeface="Arial" panose="020B0604020202020204" pitchFamily="34" charset="0"/>
              <a:cs typeface="Arial" panose="020B0604020202020204" pitchFamily="34" charset="0"/>
            </a:rPr>
            <a:t>يقدر واحداً؛ لأنَّه الغالب المعتاد وثمَّة أقوال بأنَّه يُقدَّر فيها اثنان وقيل أربعة.</a:t>
          </a:r>
          <a:endParaRPr lang="ar-SY" sz="2100" u="none" dirty="0"/>
        </a:p>
      </dgm:t>
    </dgm:pt>
    <dgm:pt modelId="{77CE7448-A087-4631-BC8D-467F562EDEA8}" type="parTrans" cxnId="{6FACA0CB-38EB-4DC2-8389-DECCCAEB272D}">
      <dgm:prSet/>
      <dgm:spPr/>
      <dgm:t>
        <a:bodyPr/>
        <a:lstStyle/>
        <a:p>
          <a:pPr rtl="1"/>
          <a:endParaRPr lang="ar-SY" sz="2100" u="none"/>
        </a:p>
      </dgm:t>
    </dgm:pt>
    <dgm:pt modelId="{DE33D9F3-BC49-4C69-96AB-9A1EC4596494}" type="sibTrans" cxnId="{6FACA0CB-38EB-4DC2-8389-DECCCAEB272D}">
      <dgm:prSet/>
      <dgm:spPr/>
      <dgm:t>
        <a:bodyPr/>
        <a:lstStyle/>
        <a:p>
          <a:pPr rtl="1"/>
          <a:endParaRPr lang="ar-SY" sz="2100" u="none"/>
        </a:p>
      </dgm:t>
    </dgm:pt>
    <dgm:pt modelId="{7933FF07-B395-4815-9528-A4A4DC163B8F}" type="pres">
      <dgm:prSet presAssocID="{C47500D2-C059-48BC-842F-87E50B6B31A7}" presName="Name0" presStyleCnt="0">
        <dgm:presLayoutVars>
          <dgm:dir val="rev"/>
          <dgm:animLvl val="lvl"/>
          <dgm:resizeHandles val="exact"/>
        </dgm:presLayoutVars>
      </dgm:prSet>
      <dgm:spPr/>
    </dgm:pt>
    <dgm:pt modelId="{58194980-E3E3-403D-9C8B-4413F061285B}" type="pres">
      <dgm:prSet presAssocID="{F021DC3A-75D8-47BF-8B1C-1CB5225A9BD5}" presName="linNode" presStyleCnt="0"/>
      <dgm:spPr/>
    </dgm:pt>
    <dgm:pt modelId="{0C0051BB-8C3A-4B69-BB33-371D4BC4A1D6}" type="pres">
      <dgm:prSet presAssocID="{F021DC3A-75D8-47BF-8B1C-1CB5225A9BD5}" presName="parentText" presStyleLbl="node1" presStyleIdx="0" presStyleCnt="1" custScaleX="106341">
        <dgm:presLayoutVars>
          <dgm:chMax val="1"/>
          <dgm:bulletEnabled val="1"/>
        </dgm:presLayoutVars>
      </dgm:prSet>
      <dgm:spPr/>
    </dgm:pt>
    <dgm:pt modelId="{1AD730C2-F3F6-420C-873F-A33A807A3496}" type="pres">
      <dgm:prSet presAssocID="{F021DC3A-75D8-47BF-8B1C-1CB5225A9BD5}" presName="descendantText" presStyleLbl="alignAccFollowNode1" presStyleIdx="0" presStyleCnt="1" custScaleX="121477" custScaleY="123335">
        <dgm:presLayoutVars>
          <dgm:bulletEnabled val="1"/>
        </dgm:presLayoutVars>
      </dgm:prSet>
      <dgm:spPr/>
    </dgm:pt>
  </dgm:ptLst>
  <dgm:cxnLst>
    <dgm:cxn modelId="{D610531C-F840-49F8-BC81-F48040AA3C23}" type="presOf" srcId="{E7EF3869-6C99-46B4-98A8-D36B9255ABFA}" destId="{1AD730C2-F3F6-420C-873F-A33A807A3496}" srcOrd="0" destOrd="0" presId="urn:microsoft.com/office/officeart/2005/8/layout/vList5"/>
    <dgm:cxn modelId="{AC222F4B-0248-40C4-8666-8E6A2084A530}" type="presOf" srcId="{F021DC3A-75D8-47BF-8B1C-1CB5225A9BD5}" destId="{0C0051BB-8C3A-4B69-BB33-371D4BC4A1D6}" srcOrd="0" destOrd="0" presId="urn:microsoft.com/office/officeart/2005/8/layout/vList5"/>
    <dgm:cxn modelId="{56B2ABC4-50E6-4855-BA46-E9ED4A42CD53}" srcId="{C47500D2-C059-48BC-842F-87E50B6B31A7}" destId="{F021DC3A-75D8-47BF-8B1C-1CB5225A9BD5}" srcOrd="0" destOrd="0" parTransId="{D105B767-95B7-4831-A7B5-0D5A9DED29A1}" sibTransId="{8E416732-8E0C-441B-AA78-3C89E826F9BE}"/>
    <dgm:cxn modelId="{6FACA0CB-38EB-4DC2-8389-DECCCAEB272D}" srcId="{F021DC3A-75D8-47BF-8B1C-1CB5225A9BD5}" destId="{E7EF3869-6C99-46B4-98A8-D36B9255ABFA}" srcOrd="0" destOrd="0" parTransId="{77CE7448-A087-4631-BC8D-467F562EDEA8}" sibTransId="{DE33D9F3-BC49-4C69-96AB-9A1EC4596494}"/>
    <dgm:cxn modelId="{B5A60DEB-855B-4732-AA89-92940A46BAB3}" type="presOf" srcId="{C47500D2-C059-48BC-842F-87E50B6B31A7}" destId="{7933FF07-B395-4815-9528-A4A4DC163B8F}" srcOrd="0" destOrd="0" presId="urn:microsoft.com/office/officeart/2005/8/layout/vList5"/>
    <dgm:cxn modelId="{7F7C0AD1-7F14-4A44-9267-93945F22D538}" type="presParOf" srcId="{7933FF07-B395-4815-9528-A4A4DC163B8F}" destId="{58194980-E3E3-403D-9C8B-4413F061285B}" srcOrd="0" destOrd="0" presId="urn:microsoft.com/office/officeart/2005/8/layout/vList5"/>
    <dgm:cxn modelId="{D1A671BF-B38F-4519-94F9-CBE20BB0812D}" type="presParOf" srcId="{58194980-E3E3-403D-9C8B-4413F061285B}" destId="{0C0051BB-8C3A-4B69-BB33-371D4BC4A1D6}" srcOrd="0" destOrd="0" presId="urn:microsoft.com/office/officeart/2005/8/layout/vList5"/>
    <dgm:cxn modelId="{892E5C46-C504-44CD-9E61-D222862DE713}" type="presParOf" srcId="{58194980-E3E3-403D-9C8B-4413F061285B}" destId="{1AD730C2-F3F6-420C-873F-A33A807A3496}" srcOrd="1"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384759C-99E8-4CC6-9F7F-C723E291AA34}" type="doc">
      <dgm:prSet loTypeId="urn:microsoft.com/office/officeart/2005/8/layout/process4" loCatId="list" qsTypeId="urn:microsoft.com/office/officeart/2005/8/quickstyle/simple3" qsCatId="simple" csTypeId="urn:microsoft.com/office/officeart/2005/8/colors/accent2_3" csCatId="accent2" phldr="1"/>
      <dgm:spPr/>
      <dgm:t>
        <a:bodyPr/>
        <a:lstStyle/>
        <a:p>
          <a:pPr rtl="1"/>
          <a:endParaRPr lang="ar-SY"/>
        </a:p>
      </dgm:t>
    </dgm:pt>
    <dgm:pt modelId="{DC2B2B14-B448-4745-82B8-E05526D501BE}">
      <dgm:prSet custT="1"/>
      <dgm:spPr/>
      <dgm:t>
        <a:bodyPr/>
        <a:lstStyle/>
        <a:p>
          <a:pPr algn="justLow" rtl="1"/>
          <a:r>
            <a:rPr lang="ar-SY" sz="2200" b="1" dirty="0">
              <a:latin typeface="Arial" panose="020B0604020202020204" pitchFamily="34" charset="0"/>
              <a:cs typeface="Arial" panose="020B0604020202020204" pitchFamily="34" charset="0"/>
            </a:rPr>
            <a:t>آ- الخنثى غير المشكل: </a:t>
          </a:r>
          <a:r>
            <a:rPr lang="ar-SY" sz="2200" dirty="0">
              <a:latin typeface="Arial" panose="020B0604020202020204" pitchFamily="34" charset="0"/>
              <a:cs typeface="Arial" panose="020B0604020202020204" pitchFamily="34" charset="0"/>
            </a:rPr>
            <a:t>إن ترجَّح فيه جانب الذكورة عُدَّ ذكراً، وأخذ نصيبه من الميراث كما يأخذ الذكر. وإن ترجَّح فيه جانب الأنوثة صُرِفَ له حصة الأنثى.</a:t>
          </a:r>
          <a:endParaRPr lang="en-US" sz="2200" dirty="0">
            <a:latin typeface="Arial" panose="020B0604020202020204" pitchFamily="34" charset="0"/>
            <a:cs typeface="Arial" panose="020B0604020202020204" pitchFamily="34" charset="0"/>
          </a:endParaRPr>
        </a:p>
      </dgm:t>
    </dgm:pt>
    <dgm:pt modelId="{C0E05409-9684-4225-A2D8-92F35A34D06C}" type="parTrans" cxnId="{F621F1E9-3E1C-4AD4-94C9-D296424C5423}">
      <dgm:prSet/>
      <dgm:spPr/>
      <dgm:t>
        <a:bodyPr/>
        <a:lstStyle/>
        <a:p>
          <a:pPr rtl="1"/>
          <a:endParaRPr lang="ar-SY" sz="2200">
            <a:latin typeface="Arial" panose="020B0604020202020204" pitchFamily="34" charset="0"/>
            <a:cs typeface="Arial" panose="020B0604020202020204" pitchFamily="34" charset="0"/>
          </a:endParaRPr>
        </a:p>
      </dgm:t>
    </dgm:pt>
    <dgm:pt modelId="{6E7AC2BF-7D15-47CB-895C-E6C99EF62229}" type="sibTrans" cxnId="{F621F1E9-3E1C-4AD4-94C9-D296424C5423}">
      <dgm:prSet/>
      <dgm:spPr/>
      <dgm:t>
        <a:bodyPr/>
        <a:lstStyle/>
        <a:p>
          <a:pPr rtl="1"/>
          <a:endParaRPr lang="ar-SY" sz="2200">
            <a:latin typeface="Arial" panose="020B0604020202020204" pitchFamily="34" charset="0"/>
            <a:cs typeface="Arial" panose="020B0604020202020204" pitchFamily="34" charset="0"/>
          </a:endParaRPr>
        </a:p>
      </dgm:t>
    </dgm:pt>
    <dgm:pt modelId="{184B8F3B-E930-454A-9893-58848C050032}">
      <dgm:prSet custT="1"/>
      <dgm:spPr/>
      <dgm:t>
        <a:bodyPr/>
        <a:lstStyle/>
        <a:p>
          <a:pPr algn="justLow" rtl="1"/>
          <a:r>
            <a:rPr lang="ar-SY" sz="2200" b="1">
              <a:latin typeface="Arial" panose="020B0604020202020204" pitchFamily="34" charset="0"/>
              <a:cs typeface="Arial" panose="020B0604020202020204" pitchFamily="34" charset="0"/>
            </a:rPr>
            <a:t>ب- الخنثى المشكل:  </a:t>
          </a:r>
          <a:r>
            <a:rPr lang="ar-SY" sz="2200">
              <a:latin typeface="Arial" panose="020B0604020202020204" pitchFamily="34" charset="0"/>
              <a:cs typeface="Arial" panose="020B0604020202020204" pitchFamily="34" charset="0"/>
            </a:rPr>
            <a:t>اختلف الفقهاء في نصيبه الإرثي: </a:t>
          </a:r>
          <a:endParaRPr lang="en-US" sz="2200" dirty="0">
            <a:latin typeface="Arial" panose="020B0604020202020204" pitchFamily="34" charset="0"/>
            <a:cs typeface="Arial" panose="020B0604020202020204" pitchFamily="34" charset="0"/>
          </a:endParaRPr>
        </a:p>
      </dgm:t>
    </dgm:pt>
    <dgm:pt modelId="{A0615D5A-FC75-4E85-973D-38B003C02E54}" type="parTrans" cxnId="{DDA8731B-2413-4FDE-A672-B2AEBDAF20C3}">
      <dgm:prSet/>
      <dgm:spPr/>
      <dgm:t>
        <a:bodyPr/>
        <a:lstStyle/>
        <a:p>
          <a:pPr rtl="1"/>
          <a:endParaRPr lang="ar-SY" sz="2200">
            <a:latin typeface="Arial" panose="020B0604020202020204" pitchFamily="34" charset="0"/>
            <a:cs typeface="Arial" panose="020B0604020202020204" pitchFamily="34" charset="0"/>
          </a:endParaRPr>
        </a:p>
      </dgm:t>
    </dgm:pt>
    <dgm:pt modelId="{33D2DA18-4887-433C-A52D-16737DCF93DD}" type="sibTrans" cxnId="{DDA8731B-2413-4FDE-A672-B2AEBDAF20C3}">
      <dgm:prSet/>
      <dgm:spPr/>
      <dgm:t>
        <a:bodyPr/>
        <a:lstStyle/>
        <a:p>
          <a:pPr rtl="1"/>
          <a:endParaRPr lang="ar-SY" sz="2200">
            <a:latin typeface="Arial" panose="020B0604020202020204" pitchFamily="34" charset="0"/>
            <a:cs typeface="Arial" panose="020B0604020202020204" pitchFamily="34" charset="0"/>
          </a:endParaRPr>
        </a:p>
      </dgm:t>
    </dgm:pt>
    <dgm:pt modelId="{445D107B-36B5-4B58-A791-0C77FB008324}">
      <dgm:prSet custT="1"/>
      <dgm:spPr/>
      <dgm:t>
        <a:bodyPr/>
        <a:lstStyle/>
        <a:p>
          <a:pPr algn="justLow" rtl="1"/>
          <a:r>
            <a:rPr lang="ar-SY" sz="2200" dirty="0">
              <a:latin typeface="Arial" panose="020B0604020202020204" pitchFamily="34" charset="0"/>
              <a:cs typeface="Arial" panose="020B0604020202020204" pitchFamily="34" charset="0"/>
            </a:rPr>
            <a:t>1- الحنفية: يُعطى الخنثى أدنى حظَّيْه، باعتباره ذكراً أو أنثى، ويُعطى باقي الورثة أحسن الحظَّيْن.</a:t>
          </a:r>
          <a:endParaRPr lang="en-US" sz="2200" dirty="0">
            <a:latin typeface="Arial" panose="020B0604020202020204" pitchFamily="34" charset="0"/>
            <a:cs typeface="Arial" panose="020B0604020202020204" pitchFamily="34" charset="0"/>
          </a:endParaRPr>
        </a:p>
      </dgm:t>
    </dgm:pt>
    <dgm:pt modelId="{6F996564-D609-4968-9412-166AF4864ADD}" type="parTrans" cxnId="{427EE769-B180-4B33-A6A6-40EF6FCD5B53}">
      <dgm:prSet/>
      <dgm:spPr/>
      <dgm:t>
        <a:bodyPr/>
        <a:lstStyle/>
        <a:p>
          <a:pPr rtl="1"/>
          <a:endParaRPr lang="ar-SY" sz="2200">
            <a:latin typeface="Arial" panose="020B0604020202020204" pitchFamily="34" charset="0"/>
            <a:cs typeface="Arial" panose="020B0604020202020204" pitchFamily="34" charset="0"/>
          </a:endParaRPr>
        </a:p>
      </dgm:t>
    </dgm:pt>
    <dgm:pt modelId="{3D6F7C80-C53C-48FB-9F3E-DA7401090FBD}" type="sibTrans" cxnId="{427EE769-B180-4B33-A6A6-40EF6FCD5B53}">
      <dgm:prSet/>
      <dgm:spPr/>
      <dgm:t>
        <a:bodyPr/>
        <a:lstStyle/>
        <a:p>
          <a:pPr rtl="1"/>
          <a:endParaRPr lang="ar-SY" sz="2200">
            <a:latin typeface="Arial" panose="020B0604020202020204" pitchFamily="34" charset="0"/>
            <a:cs typeface="Arial" panose="020B0604020202020204" pitchFamily="34" charset="0"/>
          </a:endParaRPr>
        </a:p>
      </dgm:t>
    </dgm:pt>
    <dgm:pt modelId="{77F49D46-464F-4794-8AD6-8724287CD966}">
      <dgm:prSet custT="1"/>
      <dgm:spPr/>
      <dgm:t>
        <a:bodyPr/>
        <a:lstStyle/>
        <a:p>
          <a:pPr algn="justLow" rtl="1"/>
          <a:r>
            <a:rPr lang="ar-SY" sz="2200" dirty="0">
              <a:latin typeface="Arial" panose="020B0604020202020204" pitchFamily="34" charset="0"/>
              <a:cs typeface="Arial" panose="020B0604020202020204" pitchFamily="34" charset="0"/>
            </a:rPr>
            <a:t>2- الشافعية والحنبلية: يُعطى أقل النصيبين للجميع للورثة والخنثى، ويُوقف الباقي إلى أن يتبيَّن أمره، أو يتصالح الورثة معه.</a:t>
          </a:r>
          <a:endParaRPr lang="en-US" sz="2200" dirty="0">
            <a:latin typeface="Arial" panose="020B0604020202020204" pitchFamily="34" charset="0"/>
            <a:cs typeface="Arial" panose="020B0604020202020204" pitchFamily="34" charset="0"/>
          </a:endParaRPr>
        </a:p>
      </dgm:t>
    </dgm:pt>
    <dgm:pt modelId="{8F4778E8-16D2-4A2D-A95A-F1EAF73367B1}" type="parTrans" cxnId="{07E20FEF-4CF1-4822-8E0F-451C9D23D00C}">
      <dgm:prSet/>
      <dgm:spPr/>
      <dgm:t>
        <a:bodyPr/>
        <a:lstStyle/>
        <a:p>
          <a:pPr rtl="1"/>
          <a:endParaRPr lang="ar-SY" sz="2200">
            <a:latin typeface="Arial" panose="020B0604020202020204" pitchFamily="34" charset="0"/>
            <a:cs typeface="Arial" panose="020B0604020202020204" pitchFamily="34" charset="0"/>
          </a:endParaRPr>
        </a:p>
      </dgm:t>
    </dgm:pt>
    <dgm:pt modelId="{3D998B87-FFAC-4BEE-9731-561FEFB693C4}" type="sibTrans" cxnId="{07E20FEF-4CF1-4822-8E0F-451C9D23D00C}">
      <dgm:prSet/>
      <dgm:spPr/>
      <dgm:t>
        <a:bodyPr/>
        <a:lstStyle/>
        <a:p>
          <a:pPr rtl="1"/>
          <a:endParaRPr lang="ar-SY" sz="2200">
            <a:latin typeface="Arial" panose="020B0604020202020204" pitchFamily="34" charset="0"/>
            <a:cs typeface="Arial" panose="020B0604020202020204" pitchFamily="34" charset="0"/>
          </a:endParaRPr>
        </a:p>
      </dgm:t>
    </dgm:pt>
    <dgm:pt modelId="{C7469DD9-1E34-4FF8-8851-55FEBA73ABEC}" type="pres">
      <dgm:prSet presAssocID="{D384759C-99E8-4CC6-9F7F-C723E291AA34}" presName="Name0" presStyleCnt="0">
        <dgm:presLayoutVars>
          <dgm:dir/>
          <dgm:animLvl val="lvl"/>
          <dgm:resizeHandles val="exact"/>
        </dgm:presLayoutVars>
      </dgm:prSet>
      <dgm:spPr/>
    </dgm:pt>
    <dgm:pt modelId="{DBE70467-B3AC-4E62-9D34-AA55F941FB7A}" type="pres">
      <dgm:prSet presAssocID="{77F49D46-464F-4794-8AD6-8724287CD966}" presName="boxAndChildren" presStyleCnt="0"/>
      <dgm:spPr/>
    </dgm:pt>
    <dgm:pt modelId="{1EFBBE17-9C65-4D6B-A8E7-176CD03AEC65}" type="pres">
      <dgm:prSet presAssocID="{77F49D46-464F-4794-8AD6-8724287CD966}" presName="parentTextBox" presStyleLbl="node1" presStyleIdx="0" presStyleCnt="4" custScaleY="123925"/>
      <dgm:spPr/>
    </dgm:pt>
    <dgm:pt modelId="{BB464FBA-B7AE-4F35-B3BB-88926B8DB9FF}" type="pres">
      <dgm:prSet presAssocID="{3D6F7C80-C53C-48FB-9F3E-DA7401090FBD}" presName="sp" presStyleCnt="0"/>
      <dgm:spPr/>
    </dgm:pt>
    <dgm:pt modelId="{1B5DCCC1-77FA-40CF-865E-81D3CE74A6C1}" type="pres">
      <dgm:prSet presAssocID="{445D107B-36B5-4B58-A791-0C77FB008324}" presName="arrowAndChildren" presStyleCnt="0"/>
      <dgm:spPr/>
    </dgm:pt>
    <dgm:pt modelId="{8E551DB7-CD70-40DF-A10C-63E447C13618}" type="pres">
      <dgm:prSet presAssocID="{445D107B-36B5-4B58-A791-0C77FB008324}" presName="parentTextArrow" presStyleLbl="node1" presStyleIdx="1" presStyleCnt="4"/>
      <dgm:spPr/>
    </dgm:pt>
    <dgm:pt modelId="{A820BE0B-2DB5-4921-935F-9574409A28DD}" type="pres">
      <dgm:prSet presAssocID="{33D2DA18-4887-433C-A52D-16737DCF93DD}" presName="sp" presStyleCnt="0"/>
      <dgm:spPr/>
    </dgm:pt>
    <dgm:pt modelId="{624E2DFA-C2CA-42BA-B5E2-17EE98AAB94C}" type="pres">
      <dgm:prSet presAssocID="{184B8F3B-E930-454A-9893-58848C050032}" presName="arrowAndChildren" presStyleCnt="0"/>
      <dgm:spPr/>
    </dgm:pt>
    <dgm:pt modelId="{B6AE28A2-ADE2-4039-9C55-FB2140A64102}" type="pres">
      <dgm:prSet presAssocID="{184B8F3B-E930-454A-9893-58848C050032}" presName="parentTextArrow" presStyleLbl="node1" presStyleIdx="2" presStyleCnt="4"/>
      <dgm:spPr/>
    </dgm:pt>
    <dgm:pt modelId="{AB7B3955-2CF4-43D4-9BCB-AA1A6EA464AE}" type="pres">
      <dgm:prSet presAssocID="{6E7AC2BF-7D15-47CB-895C-E6C99EF62229}" presName="sp" presStyleCnt="0"/>
      <dgm:spPr/>
    </dgm:pt>
    <dgm:pt modelId="{57C37E7F-86AD-488C-877E-A7E30632CE3F}" type="pres">
      <dgm:prSet presAssocID="{DC2B2B14-B448-4745-82B8-E05526D501BE}" presName="arrowAndChildren" presStyleCnt="0"/>
      <dgm:spPr/>
    </dgm:pt>
    <dgm:pt modelId="{F2A0156E-F8F2-4E7F-82D3-7F43C330F793}" type="pres">
      <dgm:prSet presAssocID="{DC2B2B14-B448-4745-82B8-E05526D501BE}" presName="parentTextArrow" presStyleLbl="node1" presStyleIdx="3" presStyleCnt="4" custScaleY="140925"/>
      <dgm:spPr/>
    </dgm:pt>
  </dgm:ptLst>
  <dgm:cxnLst>
    <dgm:cxn modelId="{DDA8731B-2413-4FDE-A672-B2AEBDAF20C3}" srcId="{D384759C-99E8-4CC6-9F7F-C723E291AA34}" destId="{184B8F3B-E930-454A-9893-58848C050032}" srcOrd="1" destOrd="0" parTransId="{A0615D5A-FC75-4E85-973D-38B003C02E54}" sibTransId="{33D2DA18-4887-433C-A52D-16737DCF93DD}"/>
    <dgm:cxn modelId="{8AD88265-2548-4CDA-8961-A2C3A0516434}" type="presOf" srcId="{77F49D46-464F-4794-8AD6-8724287CD966}" destId="{1EFBBE17-9C65-4D6B-A8E7-176CD03AEC65}" srcOrd="0" destOrd="0" presId="urn:microsoft.com/office/officeart/2005/8/layout/process4"/>
    <dgm:cxn modelId="{427EE769-B180-4B33-A6A6-40EF6FCD5B53}" srcId="{D384759C-99E8-4CC6-9F7F-C723E291AA34}" destId="{445D107B-36B5-4B58-A791-0C77FB008324}" srcOrd="2" destOrd="0" parTransId="{6F996564-D609-4968-9412-166AF4864ADD}" sibTransId="{3D6F7C80-C53C-48FB-9F3E-DA7401090FBD}"/>
    <dgm:cxn modelId="{A4FD8A4C-99D0-454B-AFF2-CA7EFDF0775C}" type="presOf" srcId="{445D107B-36B5-4B58-A791-0C77FB008324}" destId="{8E551DB7-CD70-40DF-A10C-63E447C13618}" srcOrd="0" destOrd="0" presId="urn:microsoft.com/office/officeart/2005/8/layout/process4"/>
    <dgm:cxn modelId="{656B7392-324F-4B99-BAD9-434723E72537}" type="presOf" srcId="{184B8F3B-E930-454A-9893-58848C050032}" destId="{B6AE28A2-ADE2-4039-9C55-FB2140A64102}" srcOrd="0" destOrd="0" presId="urn:microsoft.com/office/officeart/2005/8/layout/process4"/>
    <dgm:cxn modelId="{F517B799-9D5A-4F78-979B-740BDBA06478}" type="presOf" srcId="{D384759C-99E8-4CC6-9F7F-C723E291AA34}" destId="{C7469DD9-1E34-4FF8-8851-55FEBA73ABEC}" srcOrd="0" destOrd="0" presId="urn:microsoft.com/office/officeart/2005/8/layout/process4"/>
    <dgm:cxn modelId="{89B8EDE2-2534-4B0B-A0A3-0BE132CC7CBF}" type="presOf" srcId="{DC2B2B14-B448-4745-82B8-E05526D501BE}" destId="{F2A0156E-F8F2-4E7F-82D3-7F43C330F793}" srcOrd="0" destOrd="0" presId="urn:microsoft.com/office/officeart/2005/8/layout/process4"/>
    <dgm:cxn modelId="{F621F1E9-3E1C-4AD4-94C9-D296424C5423}" srcId="{D384759C-99E8-4CC6-9F7F-C723E291AA34}" destId="{DC2B2B14-B448-4745-82B8-E05526D501BE}" srcOrd="0" destOrd="0" parTransId="{C0E05409-9684-4225-A2D8-92F35A34D06C}" sibTransId="{6E7AC2BF-7D15-47CB-895C-E6C99EF62229}"/>
    <dgm:cxn modelId="{07E20FEF-4CF1-4822-8E0F-451C9D23D00C}" srcId="{D384759C-99E8-4CC6-9F7F-C723E291AA34}" destId="{77F49D46-464F-4794-8AD6-8724287CD966}" srcOrd="3" destOrd="0" parTransId="{8F4778E8-16D2-4A2D-A95A-F1EAF73367B1}" sibTransId="{3D998B87-FFAC-4BEE-9731-561FEFB693C4}"/>
    <dgm:cxn modelId="{B6BFE54D-E9D8-48AD-8018-3929F8B9F2C4}" type="presParOf" srcId="{C7469DD9-1E34-4FF8-8851-55FEBA73ABEC}" destId="{DBE70467-B3AC-4E62-9D34-AA55F941FB7A}" srcOrd="0" destOrd="0" presId="urn:microsoft.com/office/officeart/2005/8/layout/process4"/>
    <dgm:cxn modelId="{208E0B34-BF36-4397-A242-217455FE72E6}" type="presParOf" srcId="{DBE70467-B3AC-4E62-9D34-AA55F941FB7A}" destId="{1EFBBE17-9C65-4D6B-A8E7-176CD03AEC65}" srcOrd="0" destOrd="0" presId="urn:microsoft.com/office/officeart/2005/8/layout/process4"/>
    <dgm:cxn modelId="{22DFA2E7-80A2-43B1-BAEC-283DAB8F7E14}" type="presParOf" srcId="{C7469DD9-1E34-4FF8-8851-55FEBA73ABEC}" destId="{BB464FBA-B7AE-4F35-B3BB-88926B8DB9FF}" srcOrd="1" destOrd="0" presId="urn:microsoft.com/office/officeart/2005/8/layout/process4"/>
    <dgm:cxn modelId="{21D2CCBD-AA4C-4DDB-968E-ADD93C0D0249}" type="presParOf" srcId="{C7469DD9-1E34-4FF8-8851-55FEBA73ABEC}" destId="{1B5DCCC1-77FA-40CF-865E-81D3CE74A6C1}" srcOrd="2" destOrd="0" presId="urn:microsoft.com/office/officeart/2005/8/layout/process4"/>
    <dgm:cxn modelId="{160B3DA3-6E86-416B-AF68-B8826935D62B}" type="presParOf" srcId="{1B5DCCC1-77FA-40CF-865E-81D3CE74A6C1}" destId="{8E551DB7-CD70-40DF-A10C-63E447C13618}" srcOrd="0" destOrd="0" presId="urn:microsoft.com/office/officeart/2005/8/layout/process4"/>
    <dgm:cxn modelId="{200F48B0-757B-408E-813D-9E3B44861EBA}" type="presParOf" srcId="{C7469DD9-1E34-4FF8-8851-55FEBA73ABEC}" destId="{A820BE0B-2DB5-4921-935F-9574409A28DD}" srcOrd="3" destOrd="0" presId="urn:microsoft.com/office/officeart/2005/8/layout/process4"/>
    <dgm:cxn modelId="{1E0B624C-3B1F-4F94-8F2C-2BF871C3D979}" type="presParOf" srcId="{C7469DD9-1E34-4FF8-8851-55FEBA73ABEC}" destId="{624E2DFA-C2CA-42BA-B5E2-17EE98AAB94C}" srcOrd="4" destOrd="0" presId="urn:microsoft.com/office/officeart/2005/8/layout/process4"/>
    <dgm:cxn modelId="{41E933ED-6391-4E6A-9F68-485F39E450A8}" type="presParOf" srcId="{624E2DFA-C2CA-42BA-B5E2-17EE98AAB94C}" destId="{B6AE28A2-ADE2-4039-9C55-FB2140A64102}" srcOrd="0" destOrd="0" presId="urn:microsoft.com/office/officeart/2005/8/layout/process4"/>
    <dgm:cxn modelId="{CC1B7E9B-10D7-40DD-8BBE-7ACC0868C924}" type="presParOf" srcId="{C7469DD9-1E34-4FF8-8851-55FEBA73ABEC}" destId="{AB7B3955-2CF4-43D4-9BCB-AA1A6EA464AE}" srcOrd="5" destOrd="0" presId="urn:microsoft.com/office/officeart/2005/8/layout/process4"/>
    <dgm:cxn modelId="{5DE0CDB3-0031-4775-927D-FF3D05147BFC}" type="presParOf" srcId="{C7469DD9-1E34-4FF8-8851-55FEBA73ABEC}" destId="{57C37E7F-86AD-488C-877E-A7E30632CE3F}" srcOrd="6" destOrd="0" presId="urn:microsoft.com/office/officeart/2005/8/layout/process4"/>
    <dgm:cxn modelId="{326956AE-32A9-491A-B332-3EF4515454D2}" type="presParOf" srcId="{57C37E7F-86AD-488C-877E-A7E30632CE3F}" destId="{F2A0156E-F8F2-4E7F-82D3-7F43C330F79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384759C-99E8-4CC6-9F7F-C723E291AA34}" type="doc">
      <dgm:prSet loTypeId="urn:microsoft.com/office/officeart/2005/8/layout/list1" loCatId="list" qsTypeId="urn:microsoft.com/office/officeart/2005/8/quickstyle/simple3" qsCatId="simple" csTypeId="urn:microsoft.com/office/officeart/2005/8/colors/accent2_3" csCatId="accent2" phldr="1"/>
      <dgm:spPr/>
      <dgm:t>
        <a:bodyPr/>
        <a:lstStyle/>
        <a:p>
          <a:pPr rtl="1"/>
          <a:endParaRPr lang="ar-SY"/>
        </a:p>
      </dgm:t>
    </dgm:pt>
    <dgm:pt modelId="{D80A9033-1B0B-4EFD-AECA-FE2E1A1CBD88}">
      <dgm:prSet custT="1"/>
      <dgm:spPr/>
      <dgm:t>
        <a:bodyPr/>
        <a:lstStyle/>
        <a:p>
          <a:pPr algn="justLow" rtl="1"/>
          <a:r>
            <a:rPr lang="ar-SY" sz="2200">
              <a:latin typeface="Arial" panose="020B0604020202020204" pitchFamily="34" charset="0"/>
              <a:cs typeface="Arial" panose="020B0604020202020204" pitchFamily="34" charset="0"/>
            </a:rPr>
            <a:t>1- نحل أولاً على فرض أنه حي.</a:t>
          </a:r>
          <a:endParaRPr lang="en-US" sz="2200" dirty="0">
            <a:latin typeface="Arial" panose="020B0604020202020204" pitchFamily="34" charset="0"/>
            <a:cs typeface="Arial" panose="020B0604020202020204" pitchFamily="34" charset="0"/>
          </a:endParaRPr>
        </a:p>
      </dgm:t>
    </dgm:pt>
    <dgm:pt modelId="{DE4BF1A4-FD85-4D0C-B4F4-E382C6D6E910}" type="parTrans" cxnId="{B11AC62F-618C-4A0F-9FF5-87AB6B98A5D4}">
      <dgm:prSet/>
      <dgm:spPr/>
      <dgm:t>
        <a:bodyPr/>
        <a:lstStyle/>
        <a:p>
          <a:pPr rtl="1"/>
          <a:endParaRPr lang="ar-SY" sz="2200">
            <a:latin typeface="Arial" panose="020B0604020202020204" pitchFamily="34" charset="0"/>
            <a:cs typeface="Arial" panose="020B0604020202020204" pitchFamily="34" charset="0"/>
          </a:endParaRPr>
        </a:p>
      </dgm:t>
    </dgm:pt>
    <dgm:pt modelId="{1C8F4ACE-421F-49D1-9C63-674B2791AFDE}" type="sibTrans" cxnId="{B11AC62F-618C-4A0F-9FF5-87AB6B98A5D4}">
      <dgm:prSet/>
      <dgm:spPr/>
      <dgm:t>
        <a:bodyPr/>
        <a:lstStyle/>
        <a:p>
          <a:pPr rtl="1"/>
          <a:endParaRPr lang="ar-SY" sz="2200">
            <a:latin typeface="Arial" panose="020B0604020202020204" pitchFamily="34" charset="0"/>
            <a:cs typeface="Arial" panose="020B0604020202020204" pitchFamily="34" charset="0"/>
          </a:endParaRPr>
        </a:p>
      </dgm:t>
    </dgm:pt>
    <dgm:pt modelId="{BECB23F8-9567-40FF-8CB0-37A268E8F833}">
      <dgm:prSet custT="1"/>
      <dgm:spPr/>
      <dgm:t>
        <a:bodyPr/>
        <a:lstStyle/>
        <a:p>
          <a:pPr algn="justLow" rtl="1"/>
          <a:r>
            <a:rPr lang="ar-SY" sz="2200">
              <a:latin typeface="Arial" panose="020B0604020202020204" pitchFamily="34" charset="0"/>
              <a:cs typeface="Arial" panose="020B0604020202020204" pitchFamily="34" charset="0"/>
            </a:rPr>
            <a:t>2- نحل ثانياً على فرض أنه ميت.</a:t>
          </a:r>
          <a:endParaRPr lang="en-US" sz="2200" dirty="0">
            <a:latin typeface="Arial" panose="020B0604020202020204" pitchFamily="34" charset="0"/>
            <a:cs typeface="Arial" panose="020B0604020202020204" pitchFamily="34" charset="0"/>
          </a:endParaRPr>
        </a:p>
      </dgm:t>
    </dgm:pt>
    <dgm:pt modelId="{E9CD009E-22D8-4CF9-9D93-E5EE78AE3C79}" type="parTrans" cxnId="{951D28B1-969C-4DB3-B160-1F7AAACC2A47}">
      <dgm:prSet/>
      <dgm:spPr/>
      <dgm:t>
        <a:bodyPr/>
        <a:lstStyle/>
        <a:p>
          <a:pPr rtl="1"/>
          <a:endParaRPr lang="ar-SY" sz="2200">
            <a:latin typeface="Arial" panose="020B0604020202020204" pitchFamily="34" charset="0"/>
            <a:cs typeface="Arial" panose="020B0604020202020204" pitchFamily="34" charset="0"/>
          </a:endParaRPr>
        </a:p>
      </dgm:t>
    </dgm:pt>
    <dgm:pt modelId="{D00213D0-40B5-4F17-A071-BD86CF7DC6F4}" type="sibTrans" cxnId="{951D28B1-969C-4DB3-B160-1F7AAACC2A47}">
      <dgm:prSet/>
      <dgm:spPr/>
      <dgm:t>
        <a:bodyPr/>
        <a:lstStyle/>
        <a:p>
          <a:pPr rtl="1"/>
          <a:endParaRPr lang="ar-SY" sz="2200">
            <a:latin typeface="Arial" panose="020B0604020202020204" pitchFamily="34" charset="0"/>
            <a:cs typeface="Arial" panose="020B0604020202020204" pitchFamily="34" charset="0"/>
          </a:endParaRPr>
        </a:p>
      </dgm:t>
    </dgm:pt>
    <dgm:pt modelId="{899ED0D0-3B9E-4B32-83EF-E30D0B61C037}">
      <dgm:prSet custT="1"/>
      <dgm:spPr/>
      <dgm:t>
        <a:bodyPr/>
        <a:lstStyle/>
        <a:p>
          <a:pPr algn="justLow" rtl="1"/>
          <a:r>
            <a:rPr lang="ar-SY" sz="2200">
              <a:latin typeface="Arial" panose="020B0604020202020204" pitchFamily="34" charset="0"/>
              <a:cs typeface="Arial" panose="020B0604020202020204" pitchFamily="34" charset="0"/>
            </a:rPr>
            <a:t>3- نجمع بين المسألتين كالحمل تماماً، فنختار الأقل لجميع الورثة باستثناء المفقود، [الحصة الموقوفة = أصل المسألة - مجموع سهام الورثة فيها].</a:t>
          </a:r>
          <a:endParaRPr lang="en-US" sz="2200" dirty="0">
            <a:latin typeface="Arial" panose="020B0604020202020204" pitchFamily="34" charset="0"/>
            <a:cs typeface="Arial" panose="020B0604020202020204" pitchFamily="34" charset="0"/>
          </a:endParaRPr>
        </a:p>
      </dgm:t>
    </dgm:pt>
    <dgm:pt modelId="{4118FA13-90CC-4288-8CC3-D8032DA1A2A3}" type="parTrans" cxnId="{D39ADEEA-9876-4430-B8D6-B9FA3E984889}">
      <dgm:prSet/>
      <dgm:spPr/>
      <dgm:t>
        <a:bodyPr/>
        <a:lstStyle/>
        <a:p>
          <a:pPr rtl="1"/>
          <a:endParaRPr lang="ar-SY" sz="2200">
            <a:latin typeface="Arial" panose="020B0604020202020204" pitchFamily="34" charset="0"/>
            <a:cs typeface="Arial" panose="020B0604020202020204" pitchFamily="34" charset="0"/>
          </a:endParaRPr>
        </a:p>
      </dgm:t>
    </dgm:pt>
    <dgm:pt modelId="{7E1FF3CA-DDA3-40BE-BC90-D685BC2F7050}" type="sibTrans" cxnId="{D39ADEEA-9876-4430-B8D6-B9FA3E984889}">
      <dgm:prSet/>
      <dgm:spPr/>
      <dgm:t>
        <a:bodyPr/>
        <a:lstStyle/>
        <a:p>
          <a:pPr rtl="1"/>
          <a:endParaRPr lang="ar-SY" sz="2200">
            <a:latin typeface="Arial" panose="020B0604020202020204" pitchFamily="34" charset="0"/>
            <a:cs typeface="Arial" panose="020B0604020202020204" pitchFamily="34" charset="0"/>
          </a:endParaRPr>
        </a:p>
      </dgm:t>
    </dgm:pt>
    <dgm:pt modelId="{1BDE2EFA-4C60-4B61-85B8-E81E6AFFE5AA}">
      <dgm:prSet custT="1"/>
      <dgm:spPr/>
      <dgm:t>
        <a:bodyPr/>
        <a:lstStyle/>
        <a:p>
          <a:pPr algn="justLow" rtl="1"/>
          <a:r>
            <a:rPr lang="ar-SY" sz="2200">
              <a:latin typeface="Arial" panose="020B0604020202020204" pitchFamily="34" charset="0"/>
              <a:cs typeface="Arial" panose="020B0604020202020204" pitchFamily="34" charset="0"/>
            </a:rPr>
            <a:t>4- قد يزيد النصيب الموقوف على حصة المفقود، وقد يساويه فيُوقف المقدار الزائد عن الورثة لحين بيان حال المفقود، فإذا حكم القاضي بموته يتوزع ماله وكأنه ميت حقيقة.</a:t>
          </a:r>
          <a:endParaRPr lang="en-US" sz="2200" dirty="0">
            <a:latin typeface="Arial" panose="020B0604020202020204" pitchFamily="34" charset="0"/>
            <a:cs typeface="Arial" panose="020B0604020202020204" pitchFamily="34" charset="0"/>
          </a:endParaRPr>
        </a:p>
      </dgm:t>
    </dgm:pt>
    <dgm:pt modelId="{C0AF7134-B571-4866-95B3-12E0B64477D3}" type="parTrans" cxnId="{FB44D18B-D7B0-4948-AD77-7BC89152B1C1}">
      <dgm:prSet/>
      <dgm:spPr/>
      <dgm:t>
        <a:bodyPr/>
        <a:lstStyle/>
        <a:p>
          <a:pPr rtl="1"/>
          <a:endParaRPr lang="ar-SY" sz="2200">
            <a:latin typeface="Arial" panose="020B0604020202020204" pitchFamily="34" charset="0"/>
            <a:cs typeface="Arial" panose="020B0604020202020204" pitchFamily="34" charset="0"/>
          </a:endParaRPr>
        </a:p>
      </dgm:t>
    </dgm:pt>
    <dgm:pt modelId="{844F97BB-AAAE-47BE-BDBB-4A3A8227E9D7}" type="sibTrans" cxnId="{FB44D18B-D7B0-4948-AD77-7BC89152B1C1}">
      <dgm:prSet/>
      <dgm:spPr/>
      <dgm:t>
        <a:bodyPr/>
        <a:lstStyle/>
        <a:p>
          <a:pPr rtl="1"/>
          <a:endParaRPr lang="ar-SY" sz="2200">
            <a:latin typeface="Arial" panose="020B0604020202020204" pitchFamily="34" charset="0"/>
            <a:cs typeface="Arial" panose="020B0604020202020204" pitchFamily="34" charset="0"/>
          </a:endParaRPr>
        </a:p>
      </dgm:t>
    </dgm:pt>
    <dgm:pt modelId="{6F58BB53-45CA-4A95-B822-E5A297672052}" type="pres">
      <dgm:prSet presAssocID="{D384759C-99E8-4CC6-9F7F-C723E291AA34}" presName="linear" presStyleCnt="0">
        <dgm:presLayoutVars>
          <dgm:dir val="rev"/>
          <dgm:animLvl val="lvl"/>
          <dgm:resizeHandles val="exact"/>
        </dgm:presLayoutVars>
      </dgm:prSet>
      <dgm:spPr/>
    </dgm:pt>
    <dgm:pt modelId="{FB84DF10-6374-4C9B-BCD3-099A09162FB6}" type="pres">
      <dgm:prSet presAssocID="{D80A9033-1B0B-4EFD-AECA-FE2E1A1CBD88}" presName="parentLin" presStyleCnt="0"/>
      <dgm:spPr/>
    </dgm:pt>
    <dgm:pt modelId="{AD47CE92-C90B-4679-8FEE-0218ABD7CA19}" type="pres">
      <dgm:prSet presAssocID="{D80A9033-1B0B-4EFD-AECA-FE2E1A1CBD88}" presName="parentLeftMargin" presStyleLbl="node1" presStyleIdx="0" presStyleCnt="4"/>
      <dgm:spPr/>
    </dgm:pt>
    <dgm:pt modelId="{47BD5EDE-1F8A-4789-8191-DC8F09B1B3F3}" type="pres">
      <dgm:prSet presAssocID="{D80A9033-1B0B-4EFD-AECA-FE2E1A1CBD88}" presName="parentText" presStyleLbl="node1" presStyleIdx="0" presStyleCnt="4" custScaleX="150037">
        <dgm:presLayoutVars>
          <dgm:chMax val="0"/>
          <dgm:bulletEnabled val="1"/>
        </dgm:presLayoutVars>
      </dgm:prSet>
      <dgm:spPr/>
    </dgm:pt>
    <dgm:pt modelId="{3C6AC090-4E9D-4A8C-8457-7B60E7EAFEC5}" type="pres">
      <dgm:prSet presAssocID="{D80A9033-1B0B-4EFD-AECA-FE2E1A1CBD88}" presName="negativeSpace" presStyleCnt="0"/>
      <dgm:spPr/>
    </dgm:pt>
    <dgm:pt modelId="{F433179D-CC03-4D69-BDDF-7A481319801D}" type="pres">
      <dgm:prSet presAssocID="{D80A9033-1B0B-4EFD-AECA-FE2E1A1CBD88}" presName="childText" presStyleLbl="conFgAcc1" presStyleIdx="0" presStyleCnt="4">
        <dgm:presLayoutVars>
          <dgm:bulletEnabled val="1"/>
        </dgm:presLayoutVars>
      </dgm:prSet>
      <dgm:spPr/>
    </dgm:pt>
    <dgm:pt modelId="{BCA7828B-92CE-4B22-989F-9CD7887B2BFE}" type="pres">
      <dgm:prSet presAssocID="{1C8F4ACE-421F-49D1-9C63-674B2791AFDE}" presName="spaceBetweenRectangles" presStyleCnt="0"/>
      <dgm:spPr/>
    </dgm:pt>
    <dgm:pt modelId="{D6DBCD4C-53B5-4578-B064-7D8FDDA83CD4}" type="pres">
      <dgm:prSet presAssocID="{BECB23F8-9567-40FF-8CB0-37A268E8F833}" presName="parentLin" presStyleCnt="0"/>
      <dgm:spPr/>
    </dgm:pt>
    <dgm:pt modelId="{0937AD0A-9E69-4A33-A6D5-84E7E4FFDD35}" type="pres">
      <dgm:prSet presAssocID="{BECB23F8-9567-40FF-8CB0-37A268E8F833}" presName="parentLeftMargin" presStyleLbl="node1" presStyleIdx="0" presStyleCnt="4"/>
      <dgm:spPr/>
    </dgm:pt>
    <dgm:pt modelId="{28E991F7-A055-4A56-8627-87657A287D74}" type="pres">
      <dgm:prSet presAssocID="{BECB23F8-9567-40FF-8CB0-37A268E8F833}" presName="parentText" presStyleLbl="node1" presStyleIdx="1" presStyleCnt="4" custScaleX="150037">
        <dgm:presLayoutVars>
          <dgm:chMax val="0"/>
          <dgm:bulletEnabled val="1"/>
        </dgm:presLayoutVars>
      </dgm:prSet>
      <dgm:spPr/>
    </dgm:pt>
    <dgm:pt modelId="{CA196B9A-F492-44CF-BDB4-0A36B0EFF7F6}" type="pres">
      <dgm:prSet presAssocID="{BECB23F8-9567-40FF-8CB0-37A268E8F833}" presName="negativeSpace" presStyleCnt="0"/>
      <dgm:spPr/>
    </dgm:pt>
    <dgm:pt modelId="{6358F83F-BCFA-4918-A119-650F420017A5}" type="pres">
      <dgm:prSet presAssocID="{BECB23F8-9567-40FF-8CB0-37A268E8F833}" presName="childText" presStyleLbl="conFgAcc1" presStyleIdx="1" presStyleCnt="4">
        <dgm:presLayoutVars>
          <dgm:bulletEnabled val="1"/>
        </dgm:presLayoutVars>
      </dgm:prSet>
      <dgm:spPr/>
    </dgm:pt>
    <dgm:pt modelId="{50BD6886-AD7C-4072-A1C6-44063648550B}" type="pres">
      <dgm:prSet presAssocID="{D00213D0-40B5-4F17-A071-BD86CF7DC6F4}" presName="spaceBetweenRectangles" presStyleCnt="0"/>
      <dgm:spPr/>
    </dgm:pt>
    <dgm:pt modelId="{B7B4AD7D-AEE2-42DC-BF9A-6628DED5ADFA}" type="pres">
      <dgm:prSet presAssocID="{899ED0D0-3B9E-4B32-83EF-E30D0B61C037}" presName="parentLin" presStyleCnt="0"/>
      <dgm:spPr/>
    </dgm:pt>
    <dgm:pt modelId="{7FD30D38-A0C1-4020-A417-609D93E7696C}" type="pres">
      <dgm:prSet presAssocID="{899ED0D0-3B9E-4B32-83EF-E30D0B61C037}" presName="parentLeftMargin" presStyleLbl="node1" presStyleIdx="1" presStyleCnt="4"/>
      <dgm:spPr/>
    </dgm:pt>
    <dgm:pt modelId="{6E0420F7-EE25-4301-A4C8-C5F8BD7D69C0}" type="pres">
      <dgm:prSet presAssocID="{899ED0D0-3B9E-4B32-83EF-E30D0B61C037}" presName="parentText" presStyleLbl="node1" presStyleIdx="2" presStyleCnt="4" custScaleX="150037">
        <dgm:presLayoutVars>
          <dgm:chMax val="0"/>
          <dgm:bulletEnabled val="1"/>
        </dgm:presLayoutVars>
      </dgm:prSet>
      <dgm:spPr/>
    </dgm:pt>
    <dgm:pt modelId="{8F285129-A4CA-4BE6-A99A-4BBE76E5C087}" type="pres">
      <dgm:prSet presAssocID="{899ED0D0-3B9E-4B32-83EF-E30D0B61C037}" presName="negativeSpace" presStyleCnt="0"/>
      <dgm:spPr/>
    </dgm:pt>
    <dgm:pt modelId="{79BE01AE-2BB1-4324-96FC-1689511711BD}" type="pres">
      <dgm:prSet presAssocID="{899ED0D0-3B9E-4B32-83EF-E30D0B61C037}" presName="childText" presStyleLbl="conFgAcc1" presStyleIdx="2" presStyleCnt="4">
        <dgm:presLayoutVars>
          <dgm:bulletEnabled val="1"/>
        </dgm:presLayoutVars>
      </dgm:prSet>
      <dgm:spPr/>
    </dgm:pt>
    <dgm:pt modelId="{2DD4901F-487C-4271-8E85-C3D10CA2462E}" type="pres">
      <dgm:prSet presAssocID="{7E1FF3CA-DDA3-40BE-BC90-D685BC2F7050}" presName="spaceBetweenRectangles" presStyleCnt="0"/>
      <dgm:spPr/>
    </dgm:pt>
    <dgm:pt modelId="{EFD17955-3D8A-4578-8DEA-905D717191E4}" type="pres">
      <dgm:prSet presAssocID="{1BDE2EFA-4C60-4B61-85B8-E81E6AFFE5AA}" presName="parentLin" presStyleCnt="0"/>
      <dgm:spPr/>
    </dgm:pt>
    <dgm:pt modelId="{E1E096D3-3C7C-4A64-992C-AED7B1B7660F}" type="pres">
      <dgm:prSet presAssocID="{1BDE2EFA-4C60-4B61-85B8-E81E6AFFE5AA}" presName="parentLeftMargin" presStyleLbl="node1" presStyleIdx="2" presStyleCnt="4"/>
      <dgm:spPr/>
    </dgm:pt>
    <dgm:pt modelId="{D7A9C2B4-A09E-4DA2-B752-73099626AAD2}" type="pres">
      <dgm:prSet presAssocID="{1BDE2EFA-4C60-4B61-85B8-E81E6AFFE5AA}" presName="parentText" presStyleLbl="node1" presStyleIdx="3" presStyleCnt="4" custScaleX="150037">
        <dgm:presLayoutVars>
          <dgm:chMax val="0"/>
          <dgm:bulletEnabled val="1"/>
        </dgm:presLayoutVars>
      </dgm:prSet>
      <dgm:spPr/>
    </dgm:pt>
    <dgm:pt modelId="{95BA79ED-D524-40EE-A62F-C1E578E691F8}" type="pres">
      <dgm:prSet presAssocID="{1BDE2EFA-4C60-4B61-85B8-E81E6AFFE5AA}" presName="negativeSpace" presStyleCnt="0"/>
      <dgm:spPr/>
    </dgm:pt>
    <dgm:pt modelId="{D3873789-14A7-4DAC-B179-FB1468DB2E47}" type="pres">
      <dgm:prSet presAssocID="{1BDE2EFA-4C60-4B61-85B8-E81E6AFFE5AA}" presName="childText" presStyleLbl="conFgAcc1" presStyleIdx="3" presStyleCnt="4">
        <dgm:presLayoutVars>
          <dgm:bulletEnabled val="1"/>
        </dgm:presLayoutVars>
      </dgm:prSet>
      <dgm:spPr/>
    </dgm:pt>
  </dgm:ptLst>
  <dgm:cxnLst>
    <dgm:cxn modelId="{7588802A-7DF3-4439-B355-C71EBCF91FC7}" type="presOf" srcId="{D80A9033-1B0B-4EFD-AECA-FE2E1A1CBD88}" destId="{47BD5EDE-1F8A-4789-8191-DC8F09B1B3F3}" srcOrd="1" destOrd="0" presId="urn:microsoft.com/office/officeart/2005/8/layout/list1"/>
    <dgm:cxn modelId="{B11AC62F-618C-4A0F-9FF5-87AB6B98A5D4}" srcId="{D384759C-99E8-4CC6-9F7F-C723E291AA34}" destId="{D80A9033-1B0B-4EFD-AECA-FE2E1A1CBD88}" srcOrd="0" destOrd="0" parTransId="{DE4BF1A4-FD85-4D0C-B4F4-E382C6D6E910}" sibTransId="{1C8F4ACE-421F-49D1-9C63-674B2791AFDE}"/>
    <dgm:cxn modelId="{B6FFA55E-2BCA-457F-AD59-2B845207235B}" type="presOf" srcId="{899ED0D0-3B9E-4B32-83EF-E30D0B61C037}" destId="{7FD30D38-A0C1-4020-A417-609D93E7696C}" srcOrd="0" destOrd="0" presId="urn:microsoft.com/office/officeart/2005/8/layout/list1"/>
    <dgm:cxn modelId="{935EE648-F0D0-4422-B96D-6BDBF11519AA}" type="presOf" srcId="{BECB23F8-9567-40FF-8CB0-37A268E8F833}" destId="{28E991F7-A055-4A56-8627-87657A287D74}" srcOrd="1" destOrd="0" presId="urn:microsoft.com/office/officeart/2005/8/layout/list1"/>
    <dgm:cxn modelId="{461B6769-6E65-4813-A612-923BEE62010F}" type="presOf" srcId="{D80A9033-1B0B-4EFD-AECA-FE2E1A1CBD88}" destId="{AD47CE92-C90B-4679-8FEE-0218ABD7CA19}" srcOrd="0" destOrd="0" presId="urn:microsoft.com/office/officeart/2005/8/layout/list1"/>
    <dgm:cxn modelId="{4A7D0D71-7FB2-44A8-BDBD-979A079A4806}" type="presOf" srcId="{BECB23F8-9567-40FF-8CB0-37A268E8F833}" destId="{0937AD0A-9E69-4A33-A6D5-84E7E4FFDD35}" srcOrd="0" destOrd="0" presId="urn:microsoft.com/office/officeart/2005/8/layout/list1"/>
    <dgm:cxn modelId="{FB44D18B-D7B0-4948-AD77-7BC89152B1C1}" srcId="{D384759C-99E8-4CC6-9F7F-C723E291AA34}" destId="{1BDE2EFA-4C60-4B61-85B8-E81E6AFFE5AA}" srcOrd="3" destOrd="0" parTransId="{C0AF7134-B571-4866-95B3-12E0B64477D3}" sibTransId="{844F97BB-AAAE-47BE-BDBB-4A3A8227E9D7}"/>
    <dgm:cxn modelId="{E229FB8D-723E-4C02-BD83-76BBE85E2A99}" type="presOf" srcId="{D384759C-99E8-4CC6-9F7F-C723E291AA34}" destId="{6F58BB53-45CA-4A95-B822-E5A297672052}" srcOrd="0" destOrd="0" presId="urn:microsoft.com/office/officeart/2005/8/layout/list1"/>
    <dgm:cxn modelId="{D9FC3591-BD01-48E3-9327-2A86AD8531A9}" type="presOf" srcId="{899ED0D0-3B9E-4B32-83EF-E30D0B61C037}" destId="{6E0420F7-EE25-4301-A4C8-C5F8BD7D69C0}" srcOrd="1" destOrd="0" presId="urn:microsoft.com/office/officeart/2005/8/layout/list1"/>
    <dgm:cxn modelId="{AFD9D7AB-F1B6-4871-8A4D-0848B92CD2E0}" type="presOf" srcId="{1BDE2EFA-4C60-4B61-85B8-E81E6AFFE5AA}" destId="{E1E096D3-3C7C-4A64-992C-AED7B1B7660F}" srcOrd="0" destOrd="0" presId="urn:microsoft.com/office/officeart/2005/8/layout/list1"/>
    <dgm:cxn modelId="{951D28B1-969C-4DB3-B160-1F7AAACC2A47}" srcId="{D384759C-99E8-4CC6-9F7F-C723E291AA34}" destId="{BECB23F8-9567-40FF-8CB0-37A268E8F833}" srcOrd="1" destOrd="0" parTransId="{E9CD009E-22D8-4CF9-9D93-E5EE78AE3C79}" sibTransId="{D00213D0-40B5-4F17-A071-BD86CF7DC6F4}"/>
    <dgm:cxn modelId="{9D943BB4-C5BA-4066-964D-F5AB54211E76}" type="presOf" srcId="{1BDE2EFA-4C60-4B61-85B8-E81E6AFFE5AA}" destId="{D7A9C2B4-A09E-4DA2-B752-73099626AAD2}" srcOrd="1" destOrd="0" presId="urn:microsoft.com/office/officeart/2005/8/layout/list1"/>
    <dgm:cxn modelId="{D39ADEEA-9876-4430-B8D6-B9FA3E984889}" srcId="{D384759C-99E8-4CC6-9F7F-C723E291AA34}" destId="{899ED0D0-3B9E-4B32-83EF-E30D0B61C037}" srcOrd="2" destOrd="0" parTransId="{4118FA13-90CC-4288-8CC3-D8032DA1A2A3}" sibTransId="{7E1FF3CA-DDA3-40BE-BC90-D685BC2F7050}"/>
    <dgm:cxn modelId="{F4B0EB2F-B6F2-4804-92EE-B14E2D94D48F}" type="presParOf" srcId="{6F58BB53-45CA-4A95-B822-E5A297672052}" destId="{FB84DF10-6374-4C9B-BCD3-099A09162FB6}" srcOrd="0" destOrd="0" presId="urn:microsoft.com/office/officeart/2005/8/layout/list1"/>
    <dgm:cxn modelId="{A3BD249A-B7CE-40B3-BF22-BE4BEFE30B7C}" type="presParOf" srcId="{FB84DF10-6374-4C9B-BCD3-099A09162FB6}" destId="{AD47CE92-C90B-4679-8FEE-0218ABD7CA19}" srcOrd="0" destOrd="0" presId="urn:microsoft.com/office/officeart/2005/8/layout/list1"/>
    <dgm:cxn modelId="{C64CFED5-6EDA-4346-9A85-58214ABD838C}" type="presParOf" srcId="{FB84DF10-6374-4C9B-BCD3-099A09162FB6}" destId="{47BD5EDE-1F8A-4789-8191-DC8F09B1B3F3}" srcOrd="1" destOrd="0" presId="urn:microsoft.com/office/officeart/2005/8/layout/list1"/>
    <dgm:cxn modelId="{2EBCFFCD-4068-4D51-82A6-9E836E15C9B3}" type="presParOf" srcId="{6F58BB53-45CA-4A95-B822-E5A297672052}" destId="{3C6AC090-4E9D-4A8C-8457-7B60E7EAFEC5}" srcOrd="1" destOrd="0" presId="urn:microsoft.com/office/officeart/2005/8/layout/list1"/>
    <dgm:cxn modelId="{D7BE4EFF-15BC-4E42-8362-1CBFEE990464}" type="presParOf" srcId="{6F58BB53-45CA-4A95-B822-E5A297672052}" destId="{F433179D-CC03-4D69-BDDF-7A481319801D}" srcOrd="2" destOrd="0" presId="urn:microsoft.com/office/officeart/2005/8/layout/list1"/>
    <dgm:cxn modelId="{CFD96654-139C-4FFA-8756-9D56177E147D}" type="presParOf" srcId="{6F58BB53-45CA-4A95-B822-E5A297672052}" destId="{BCA7828B-92CE-4B22-989F-9CD7887B2BFE}" srcOrd="3" destOrd="0" presId="urn:microsoft.com/office/officeart/2005/8/layout/list1"/>
    <dgm:cxn modelId="{0B7BDDCB-2C87-4CE7-BCCF-40ACEC242B4A}" type="presParOf" srcId="{6F58BB53-45CA-4A95-B822-E5A297672052}" destId="{D6DBCD4C-53B5-4578-B064-7D8FDDA83CD4}" srcOrd="4" destOrd="0" presId="urn:microsoft.com/office/officeart/2005/8/layout/list1"/>
    <dgm:cxn modelId="{885CD107-A286-4B5C-9723-2F6B197109A5}" type="presParOf" srcId="{D6DBCD4C-53B5-4578-B064-7D8FDDA83CD4}" destId="{0937AD0A-9E69-4A33-A6D5-84E7E4FFDD35}" srcOrd="0" destOrd="0" presId="urn:microsoft.com/office/officeart/2005/8/layout/list1"/>
    <dgm:cxn modelId="{80E194B4-0EA8-4698-8CD2-9F29B3DF73CA}" type="presParOf" srcId="{D6DBCD4C-53B5-4578-B064-7D8FDDA83CD4}" destId="{28E991F7-A055-4A56-8627-87657A287D74}" srcOrd="1" destOrd="0" presId="urn:microsoft.com/office/officeart/2005/8/layout/list1"/>
    <dgm:cxn modelId="{01C806DF-DCBF-4C84-A864-820FA2954956}" type="presParOf" srcId="{6F58BB53-45CA-4A95-B822-E5A297672052}" destId="{CA196B9A-F492-44CF-BDB4-0A36B0EFF7F6}" srcOrd="5" destOrd="0" presId="urn:microsoft.com/office/officeart/2005/8/layout/list1"/>
    <dgm:cxn modelId="{15963A1B-F055-4ACB-84AC-9DDE4C8B67A2}" type="presParOf" srcId="{6F58BB53-45CA-4A95-B822-E5A297672052}" destId="{6358F83F-BCFA-4918-A119-650F420017A5}" srcOrd="6" destOrd="0" presId="urn:microsoft.com/office/officeart/2005/8/layout/list1"/>
    <dgm:cxn modelId="{D07F0912-C807-4FC6-ABE2-F100E0C4F698}" type="presParOf" srcId="{6F58BB53-45CA-4A95-B822-E5A297672052}" destId="{50BD6886-AD7C-4072-A1C6-44063648550B}" srcOrd="7" destOrd="0" presId="urn:microsoft.com/office/officeart/2005/8/layout/list1"/>
    <dgm:cxn modelId="{5AEABEF1-AED5-4B89-B1D8-BA3472B2EED9}" type="presParOf" srcId="{6F58BB53-45CA-4A95-B822-E5A297672052}" destId="{B7B4AD7D-AEE2-42DC-BF9A-6628DED5ADFA}" srcOrd="8" destOrd="0" presId="urn:microsoft.com/office/officeart/2005/8/layout/list1"/>
    <dgm:cxn modelId="{5FC9238E-436F-475D-9559-DFDE53517489}" type="presParOf" srcId="{B7B4AD7D-AEE2-42DC-BF9A-6628DED5ADFA}" destId="{7FD30D38-A0C1-4020-A417-609D93E7696C}" srcOrd="0" destOrd="0" presId="urn:microsoft.com/office/officeart/2005/8/layout/list1"/>
    <dgm:cxn modelId="{BCE2548D-A09C-4852-B8C2-2DC80455FF74}" type="presParOf" srcId="{B7B4AD7D-AEE2-42DC-BF9A-6628DED5ADFA}" destId="{6E0420F7-EE25-4301-A4C8-C5F8BD7D69C0}" srcOrd="1" destOrd="0" presId="urn:microsoft.com/office/officeart/2005/8/layout/list1"/>
    <dgm:cxn modelId="{5CB0D989-C0EB-4316-BB3A-8092F8B3448D}" type="presParOf" srcId="{6F58BB53-45CA-4A95-B822-E5A297672052}" destId="{8F285129-A4CA-4BE6-A99A-4BBE76E5C087}" srcOrd="9" destOrd="0" presId="urn:microsoft.com/office/officeart/2005/8/layout/list1"/>
    <dgm:cxn modelId="{FFE7B37F-3F15-4E0B-891E-AC745310CF99}" type="presParOf" srcId="{6F58BB53-45CA-4A95-B822-E5A297672052}" destId="{79BE01AE-2BB1-4324-96FC-1689511711BD}" srcOrd="10" destOrd="0" presId="urn:microsoft.com/office/officeart/2005/8/layout/list1"/>
    <dgm:cxn modelId="{773CF984-13F0-46B5-A554-BCEDE64E06CF}" type="presParOf" srcId="{6F58BB53-45CA-4A95-B822-E5A297672052}" destId="{2DD4901F-487C-4271-8E85-C3D10CA2462E}" srcOrd="11" destOrd="0" presId="urn:microsoft.com/office/officeart/2005/8/layout/list1"/>
    <dgm:cxn modelId="{5225B9EA-0883-4DA6-A7D0-D030DB877816}" type="presParOf" srcId="{6F58BB53-45CA-4A95-B822-E5A297672052}" destId="{EFD17955-3D8A-4578-8DEA-905D717191E4}" srcOrd="12" destOrd="0" presId="urn:microsoft.com/office/officeart/2005/8/layout/list1"/>
    <dgm:cxn modelId="{AE632EFF-A4F6-4910-96CC-B3D8246F3BAF}" type="presParOf" srcId="{EFD17955-3D8A-4578-8DEA-905D717191E4}" destId="{E1E096D3-3C7C-4A64-992C-AED7B1B7660F}" srcOrd="0" destOrd="0" presId="urn:microsoft.com/office/officeart/2005/8/layout/list1"/>
    <dgm:cxn modelId="{3062084B-1E32-4CFD-911F-599F567334FB}" type="presParOf" srcId="{EFD17955-3D8A-4578-8DEA-905D717191E4}" destId="{D7A9C2B4-A09E-4DA2-B752-73099626AAD2}" srcOrd="1" destOrd="0" presId="urn:microsoft.com/office/officeart/2005/8/layout/list1"/>
    <dgm:cxn modelId="{41AEFAAC-9ED4-4322-BFF4-5F8CA46903DA}" type="presParOf" srcId="{6F58BB53-45CA-4A95-B822-E5A297672052}" destId="{95BA79ED-D524-40EE-A62F-C1E578E691F8}" srcOrd="13" destOrd="0" presId="urn:microsoft.com/office/officeart/2005/8/layout/list1"/>
    <dgm:cxn modelId="{B10369F1-71A0-41EA-8872-C80F1EC09A22}" type="presParOf" srcId="{6F58BB53-45CA-4A95-B822-E5A297672052}" destId="{D3873789-14A7-4DAC-B179-FB1468DB2E4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B60C67-48C3-44D8-B2EC-FDF7649E2784}">
      <dsp:nvSpPr>
        <dsp:cNvPr id="0" name=""/>
        <dsp:cNvSpPr/>
      </dsp:nvSpPr>
      <dsp:spPr>
        <a:xfrm>
          <a:off x="1527345" y="0"/>
          <a:ext cx="8654957" cy="582093"/>
        </a:xfrm>
        <a:prstGeom prst="roundRect">
          <a:avLst>
            <a:gd name="adj" fmla="val 10000"/>
          </a:avLst>
        </a:prstGeom>
        <a:gradFill rotWithShape="0">
          <a:gsLst>
            <a:gs pos="0">
              <a:schemeClr val="accent2">
                <a:alpha val="90000"/>
                <a:hueOff val="0"/>
                <a:satOff val="0"/>
                <a:lumOff val="0"/>
                <a:alphaOff val="0"/>
                <a:tint val="68000"/>
                <a:alpha val="90000"/>
                <a:lumMod val="100000"/>
              </a:schemeClr>
            </a:gs>
            <a:gs pos="100000">
              <a:schemeClr val="accent2">
                <a:alpha val="9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1- أن تكون حياته محققة عند موت المورث.</a:t>
          </a:r>
        </a:p>
      </dsp:txBody>
      <dsp:txXfrm>
        <a:off x="2111935" y="17049"/>
        <a:ext cx="8053318" cy="547995"/>
      </dsp:txXfrm>
    </dsp:sp>
    <dsp:sp modelId="{183238C9-FC8A-45B3-9E1F-69BDF4545FBC}">
      <dsp:nvSpPr>
        <dsp:cNvPr id="0" name=""/>
        <dsp:cNvSpPr/>
      </dsp:nvSpPr>
      <dsp:spPr>
        <a:xfrm>
          <a:off x="0" y="711447"/>
          <a:ext cx="8654957" cy="582093"/>
        </a:xfrm>
        <a:prstGeom prst="roundRect">
          <a:avLst>
            <a:gd name="adj" fmla="val 10000"/>
          </a:avLst>
        </a:prstGeom>
        <a:gradFill rotWithShape="0">
          <a:gsLst>
            <a:gs pos="0">
              <a:schemeClr val="accent2">
                <a:alpha val="90000"/>
                <a:hueOff val="0"/>
                <a:satOff val="0"/>
                <a:lumOff val="0"/>
                <a:alphaOff val="-40000"/>
                <a:tint val="68000"/>
                <a:alpha val="90000"/>
                <a:lumMod val="100000"/>
              </a:schemeClr>
            </a:gs>
            <a:gs pos="100000">
              <a:schemeClr val="accent2">
                <a:alpha val="90000"/>
                <a:hueOff val="0"/>
                <a:satOff val="0"/>
                <a:lumOff val="0"/>
                <a:alphaOff val="-4000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2- أن يولد حياً حقيقة أو تقديراً، كله أو أكثره.</a:t>
          </a:r>
        </a:p>
      </dsp:txBody>
      <dsp:txXfrm>
        <a:off x="1922755" y="728496"/>
        <a:ext cx="6715153" cy="547995"/>
      </dsp:txXfrm>
    </dsp:sp>
    <dsp:sp modelId="{F9F7227A-5AFA-4FA1-898E-D40604893087}">
      <dsp:nvSpPr>
        <dsp:cNvPr id="0" name=""/>
        <dsp:cNvSpPr/>
      </dsp:nvSpPr>
      <dsp:spPr>
        <a:xfrm>
          <a:off x="1527345" y="457590"/>
          <a:ext cx="378360" cy="378360"/>
        </a:xfrm>
        <a:prstGeom prst="downArrow">
          <a:avLst>
            <a:gd name="adj1" fmla="val 55000"/>
            <a:gd name="adj2" fmla="val 45000"/>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rtl="1">
            <a:lnSpc>
              <a:spcPct val="90000"/>
            </a:lnSpc>
            <a:spcBef>
              <a:spcPct val="0"/>
            </a:spcBef>
            <a:spcAft>
              <a:spcPct val="35000"/>
            </a:spcAft>
            <a:buNone/>
          </a:pPr>
          <a:endParaRPr lang="ar-SY" sz="2200" kern="1200">
            <a:latin typeface="Arial" panose="020B0604020202020204" pitchFamily="34" charset="0"/>
            <a:cs typeface="Arial" panose="020B0604020202020204" pitchFamily="34" charset="0"/>
          </a:endParaRPr>
        </a:p>
      </dsp:txBody>
      <dsp:txXfrm>
        <a:off x="1612476" y="457590"/>
        <a:ext cx="208098" cy="2847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D730C2-F3F6-420C-873F-A33A807A3496}">
      <dsp:nvSpPr>
        <dsp:cNvPr id="0" name=""/>
        <dsp:cNvSpPr/>
      </dsp:nvSpPr>
      <dsp:spPr>
        <a:xfrm rot="16200000">
          <a:off x="3177276" y="-3167107"/>
          <a:ext cx="1000528" cy="7348302"/>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u="none" kern="1200" dirty="0">
              <a:latin typeface="Arial" panose="020B0604020202020204" pitchFamily="34" charset="0"/>
              <a:cs typeface="Arial" panose="020B0604020202020204" pitchFamily="34" charset="0"/>
            </a:rPr>
            <a:t>لا تقسم التركة حال وجود حمل، ويعد الحمل سبباً يوقف به المال إلى الوضع، أو اليأس من الولادة.</a:t>
          </a:r>
          <a:endParaRPr lang="ar-SY" sz="2100" u="none" kern="1200" dirty="0"/>
        </a:p>
      </dsp:txBody>
      <dsp:txXfrm rot="5400000">
        <a:off x="52231" y="55622"/>
        <a:ext cx="7299460" cy="902844"/>
      </dsp:txXfrm>
    </dsp:sp>
    <dsp:sp modelId="{0C0051BB-8C3A-4B69-BB33-371D4BC4A1D6}">
      <dsp:nvSpPr>
        <dsp:cNvPr id="0" name=""/>
        <dsp:cNvSpPr/>
      </dsp:nvSpPr>
      <dsp:spPr>
        <a:xfrm>
          <a:off x="7351692" y="25"/>
          <a:ext cx="3618396" cy="1014035"/>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القول الأول [المالكية]: </a:t>
          </a:r>
        </a:p>
      </dsp:txBody>
      <dsp:txXfrm>
        <a:off x="7401193" y="49526"/>
        <a:ext cx="3519394" cy="915033"/>
      </dsp:txXfrm>
    </dsp:sp>
    <dsp:sp modelId="{42D9B7AD-1ECF-471E-AAC8-C8721FC78047}">
      <dsp:nvSpPr>
        <dsp:cNvPr id="0" name=""/>
        <dsp:cNvSpPr/>
      </dsp:nvSpPr>
      <dsp:spPr>
        <a:xfrm rot="16200000">
          <a:off x="3258878" y="-2102370"/>
          <a:ext cx="837325" cy="7348302"/>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u="none" kern="1200" dirty="0">
              <a:latin typeface="Arial" panose="020B0604020202020204" pitchFamily="34" charset="0"/>
              <a:cs typeface="Arial" panose="020B0604020202020204" pitchFamily="34" charset="0"/>
            </a:rPr>
            <a:t>تقسم التركة من غير انتظار الولادة منعاً من الإضرار بالورثة.</a:t>
          </a:r>
          <a:endParaRPr lang="ar-SY" sz="2100" u="none" kern="1200" dirty="0"/>
        </a:p>
      </dsp:txBody>
      <dsp:txXfrm rot="5400000">
        <a:off x="44265" y="1193993"/>
        <a:ext cx="7307427" cy="755575"/>
      </dsp:txXfrm>
    </dsp:sp>
    <dsp:sp modelId="{9DD2FB95-5561-40F3-9E86-849D9CBB8239}">
      <dsp:nvSpPr>
        <dsp:cNvPr id="0" name=""/>
        <dsp:cNvSpPr/>
      </dsp:nvSpPr>
      <dsp:spPr>
        <a:xfrm>
          <a:off x="7351692" y="1064762"/>
          <a:ext cx="3618396" cy="1014035"/>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القول الثاني [الجمهور والقانون]: </a:t>
          </a:r>
        </a:p>
      </dsp:txBody>
      <dsp:txXfrm>
        <a:off x="7401193" y="1114263"/>
        <a:ext cx="3519394" cy="9150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D730C2-F3F6-420C-873F-A33A807A3496}">
      <dsp:nvSpPr>
        <dsp:cNvPr id="0" name=""/>
        <dsp:cNvSpPr/>
      </dsp:nvSpPr>
      <dsp:spPr>
        <a:xfrm rot="16200000">
          <a:off x="3008223" y="-2997596"/>
          <a:ext cx="1089266" cy="7099163"/>
        </a:xfrm>
        <a:prstGeom prst="round2SameRect">
          <a:avLst/>
        </a:prstGeom>
        <a:solidFill>
          <a:schemeClr val="accent2">
            <a:alpha val="90000"/>
            <a:tint val="40000"/>
            <a:hueOff val="0"/>
            <a:satOff val="0"/>
            <a:lumOff val="0"/>
            <a:alphaOff val="0"/>
          </a:schemeClr>
        </a:solidFill>
        <a:ln w="12700" cap="rnd" cmpd="sng" algn="ctr">
          <a:solidFill>
            <a:schemeClr val="accent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r" defTabSz="933450" rtl="1">
            <a:lnSpc>
              <a:spcPct val="90000"/>
            </a:lnSpc>
            <a:spcBef>
              <a:spcPct val="0"/>
            </a:spcBef>
            <a:spcAft>
              <a:spcPct val="15000"/>
            </a:spcAft>
            <a:buChar char="•"/>
          </a:pPr>
          <a:r>
            <a:rPr lang="ar-SY" sz="2100" u="none" kern="1200" dirty="0">
              <a:latin typeface="Arial" panose="020B0604020202020204" pitchFamily="34" charset="0"/>
              <a:cs typeface="Arial" panose="020B0604020202020204" pitchFamily="34" charset="0"/>
            </a:rPr>
            <a:t>يقدر واحداً؛ لأنَّه الغالب المعتاد وثمَّة أقوال بأنَّه يُقدَّر فيها اثنان وقيل أربعة.</a:t>
          </a:r>
          <a:endParaRPr lang="ar-SY" sz="2100" u="none" kern="1200" dirty="0"/>
        </a:p>
      </dsp:txBody>
      <dsp:txXfrm rot="5400000">
        <a:off x="56449" y="60526"/>
        <a:ext cx="7045989" cy="982918"/>
      </dsp:txXfrm>
    </dsp:sp>
    <dsp:sp modelId="{0C0051BB-8C3A-4B69-BB33-371D4BC4A1D6}">
      <dsp:nvSpPr>
        <dsp:cNvPr id="0" name=""/>
        <dsp:cNvSpPr/>
      </dsp:nvSpPr>
      <dsp:spPr>
        <a:xfrm>
          <a:off x="7102438" y="0"/>
          <a:ext cx="3495718" cy="1103971"/>
        </a:xfrm>
        <a:prstGeom prst="roundRect">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100000"/>
            </a:lnSpc>
            <a:spcBef>
              <a:spcPct val="0"/>
            </a:spcBef>
            <a:spcAft>
              <a:spcPct val="35000"/>
            </a:spcAft>
            <a:buNone/>
          </a:pPr>
          <a:r>
            <a:rPr lang="ar-SY" sz="2200" b="1" u="none" kern="1200" dirty="0">
              <a:latin typeface="Arial" panose="020B0604020202020204" pitchFamily="34" charset="0"/>
              <a:cs typeface="Arial" panose="020B0604020202020204" pitchFamily="34" charset="0"/>
            </a:rPr>
            <a:t>المفتى به عند الحنفية وبه أخذ القانون: </a:t>
          </a:r>
        </a:p>
      </dsp:txBody>
      <dsp:txXfrm>
        <a:off x="7156329" y="53891"/>
        <a:ext cx="3387936" cy="9961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FBBE17-9C65-4D6B-A8E7-176CD03AEC65}">
      <dsp:nvSpPr>
        <dsp:cNvPr id="0" name=""/>
        <dsp:cNvSpPr/>
      </dsp:nvSpPr>
      <dsp:spPr>
        <a:xfrm>
          <a:off x="0" y="2782001"/>
          <a:ext cx="10371207" cy="663035"/>
        </a:xfrm>
        <a:prstGeom prst="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 الشافعية والحنبلية: يُعطى أقل النصيبين للجميع للورثة والخنثى، ويُوقف الباقي إلى أن يتبيَّن أمره، أو يتصالح الورثة معه.</a:t>
          </a:r>
          <a:endParaRPr lang="en-US" sz="2200" kern="1200" dirty="0">
            <a:latin typeface="Arial" panose="020B0604020202020204" pitchFamily="34" charset="0"/>
            <a:cs typeface="Arial" panose="020B0604020202020204" pitchFamily="34" charset="0"/>
          </a:endParaRPr>
        </a:p>
      </dsp:txBody>
      <dsp:txXfrm>
        <a:off x="0" y="2782001"/>
        <a:ext cx="10371207" cy="663035"/>
      </dsp:txXfrm>
    </dsp:sp>
    <dsp:sp modelId="{8E551DB7-CD70-40DF-A10C-63E447C13618}">
      <dsp:nvSpPr>
        <dsp:cNvPr id="0" name=""/>
        <dsp:cNvSpPr/>
      </dsp:nvSpPr>
      <dsp:spPr>
        <a:xfrm rot="10800000">
          <a:off x="0" y="1967151"/>
          <a:ext cx="10371207" cy="822875"/>
        </a:xfrm>
        <a:prstGeom prst="upArrowCallout">
          <a:avLst/>
        </a:prstGeom>
        <a:gradFill rotWithShape="0">
          <a:gsLst>
            <a:gs pos="0">
              <a:schemeClr val="accent2">
                <a:shade val="80000"/>
                <a:hueOff val="-79340"/>
                <a:satOff val="-14280"/>
                <a:lumOff val="11530"/>
                <a:alphaOff val="0"/>
                <a:tint val="68000"/>
                <a:alpha val="90000"/>
                <a:lumMod val="100000"/>
              </a:schemeClr>
            </a:gs>
            <a:gs pos="100000">
              <a:schemeClr val="accent2">
                <a:shade val="80000"/>
                <a:hueOff val="-79340"/>
                <a:satOff val="-14280"/>
                <a:lumOff val="1153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الحنفية: يُعطى الخنثى أدنى حظَّيْه، باعتباره ذكراً أو أنثى، ويُعطى باقي الورثة أحسن الحظَّيْن.</a:t>
          </a:r>
          <a:endParaRPr lang="en-US" sz="2200" kern="1200" dirty="0">
            <a:latin typeface="Arial" panose="020B0604020202020204" pitchFamily="34" charset="0"/>
            <a:cs typeface="Arial" panose="020B0604020202020204" pitchFamily="34" charset="0"/>
          </a:endParaRPr>
        </a:p>
      </dsp:txBody>
      <dsp:txXfrm rot="10800000">
        <a:off x="0" y="1967151"/>
        <a:ext cx="10371207" cy="534679"/>
      </dsp:txXfrm>
    </dsp:sp>
    <dsp:sp modelId="{B6AE28A2-ADE2-4039-9C55-FB2140A64102}">
      <dsp:nvSpPr>
        <dsp:cNvPr id="0" name=""/>
        <dsp:cNvSpPr/>
      </dsp:nvSpPr>
      <dsp:spPr>
        <a:xfrm rot="10800000">
          <a:off x="0" y="1152301"/>
          <a:ext cx="10371207" cy="822875"/>
        </a:xfrm>
        <a:prstGeom prst="upArrowCallout">
          <a:avLst/>
        </a:prstGeom>
        <a:gradFill rotWithShape="0">
          <a:gsLst>
            <a:gs pos="0">
              <a:schemeClr val="accent2">
                <a:shade val="80000"/>
                <a:hueOff val="-158679"/>
                <a:satOff val="-28560"/>
                <a:lumOff val="23061"/>
                <a:alphaOff val="0"/>
                <a:tint val="68000"/>
                <a:alpha val="90000"/>
                <a:lumMod val="100000"/>
              </a:schemeClr>
            </a:gs>
            <a:gs pos="100000">
              <a:schemeClr val="accent2">
                <a:shade val="80000"/>
                <a:hueOff val="-158679"/>
                <a:satOff val="-28560"/>
                <a:lumOff val="2306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justLow"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ب- الخنثى المشكل:  </a:t>
          </a:r>
          <a:r>
            <a:rPr lang="ar-SY" sz="2200" kern="1200">
              <a:latin typeface="Arial" panose="020B0604020202020204" pitchFamily="34" charset="0"/>
              <a:cs typeface="Arial" panose="020B0604020202020204" pitchFamily="34" charset="0"/>
            </a:rPr>
            <a:t>اختلف الفقهاء في نصيبه الإرثي: </a:t>
          </a:r>
          <a:endParaRPr lang="en-US" sz="2200" kern="1200" dirty="0">
            <a:latin typeface="Arial" panose="020B0604020202020204" pitchFamily="34" charset="0"/>
            <a:cs typeface="Arial" panose="020B0604020202020204" pitchFamily="34" charset="0"/>
          </a:endParaRPr>
        </a:p>
      </dsp:txBody>
      <dsp:txXfrm rot="10800000">
        <a:off x="0" y="1152301"/>
        <a:ext cx="10371207" cy="534679"/>
      </dsp:txXfrm>
    </dsp:sp>
    <dsp:sp modelId="{F2A0156E-F8F2-4E7F-82D3-7F43C330F793}">
      <dsp:nvSpPr>
        <dsp:cNvPr id="0" name=""/>
        <dsp:cNvSpPr/>
      </dsp:nvSpPr>
      <dsp:spPr>
        <a:xfrm rot="10800000">
          <a:off x="0" y="688"/>
          <a:ext cx="10371207" cy="1159637"/>
        </a:xfrm>
        <a:prstGeom prst="upArrowCallou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justLow"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آ- الخنثى غير المشكل: </a:t>
          </a:r>
          <a:r>
            <a:rPr lang="ar-SY" sz="2200" kern="1200" dirty="0">
              <a:latin typeface="Arial" panose="020B0604020202020204" pitchFamily="34" charset="0"/>
              <a:cs typeface="Arial" panose="020B0604020202020204" pitchFamily="34" charset="0"/>
            </a:rPr>
            <a:t>إن ترجَّح فيه جانب الذكورة عُدَّ ذكراً، وأخذ نصيبه من الميراث كما يأخذ الذكر. وإن ترجَّح فيه جانب الأنوثة صُرِفَ له حصة الأنثى.</a:t>
          </a:r>
          <a:endParaRPr lang="en-US" sz="2200" kern="1200" dirty="0">
            <a:latin typeface="Arial" panose="020B0604020202020204" pitchFamily="34" charset="0"/>
            <a:cs typeface="Arial" panose="020B0604020202020204" pitchFamily="34" charset="0"/>
          </a:endParaRPr>
        </a:p>
      </dsp:txBody>
      <dsp:txXfrm rot="10800000">
        <a:off x="0" y="688"/>
        <a:ext cx="10371207" cy="7534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33179D-CC03-4D69-BDDF-7A481319801D}">
      <dsp:nvSpPr>
        <dsp:cNvPr id="0" name=""/>
        <dsp:cNvSpPr/>
      </dsp:nvSpPr>
      <dsp:spPr>
        <a:xfrm>
          <a:off x="0" y="337008"/>
          <a:ext cx="10619342" cy="529200"/>
        </a:xfrm>
        <a:prstGeom prst="rect">
          <a:avLst/>
        </a:prstGeom>
        <a:solidFill>
          <a:schemeClr val="lt1">
            <a:alpha val="90000"/>
            <a:hueOff val="0"/>
            <a:satOff val="0"/>
            <a:lumOff val="0"/>
            <a:alphaOff val="0"/>
          </a:schemeClr>
        </a:solidFill>
        <a:ln w="12700" cap="rnd" cmpd="sng" algn="ctr">
          <a:solidFill>
            <a:schemeClr val="accent2">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7BD5EDE-1F8A-4789-8191-DC8F09B1B3F3}">
      <dsp:nvSpPr>
        <dsp:cNvPr id="0" name=""/>
        <dsp:cNvSpPr/>
      </dsp:nvSpPr>
      <dsp:spPr>
        <a:xfrm>
          <a:off x="7872" y="27048"/>
          <a:ext cx="10129243" cy="619920"/>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0970" tIns="0" rIns="280970" bIns="0" numCol="1" spcCol="1270" anchor="ctr" anchorCtr="0">
          <a:noAutofit/>
        </a:bodyPr>
        <a:lstStyle/>
        <a:p>
          <a:pPr marL="0" lvl="0" indent="0" algn="justLow"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1- نحل أولاً على فرض أنه حي.</a:t>
          </a:r>
          <a:endParaRPr lang="en-US" sz="2200" kern="1200" dirty="0">
            <a:latin typeface="Arial" panose="020B0604020202020204" pitchFamily="34" charset="0"/>
            <a:cs typeface="Arial" panose="020B0604020202020204" pitchFamily="34" charset="0"/>
          </a:endParaRPr>
        </a:p>
      </dsp:txBody>
      <dsp:txXfrm>
        <a:off x="38134" y="57310"/>
        <a:ext cx="10068719" cy="559396"/>
      </dsp:txXfrm>
    </dsp:sp>
    <dsp:sp modelId="{6358F83F-BCFA-4918-A119-650F420017A5}">
      <dsp:nvSpPr>
        <dsp:cNvPr id="0" name=""/>
        <dsp:cNvSpPr/>
      </dsp:nvSpPr>
      <dsp:spPr>
        <a:xfrm>
          <a:off x="0" y="1289568"/>
          <a:ext cx="10619342" cy="529200"/>
        </a:xfrm>
        <a:prstGeom prst="rect">
          <a:avLst/>
        </a:prstGeom>
        <a:solidFill>
          <a:schemeClr val="lt1">
            <a:alpha val="90000"/>
            <a:hueOff val="0"/>
            <a:satOff val="0"/>
            <a:lumOff val="0"/>
            <a:alphaOff val="0"/>
          </a:schemeClr>
        </a:solidFill>
        <a:ln w="12700" cap="rnd" cmpd="sng" algn="ctr">
          <a:solidFill>
            <a:schemeClr val="accent2">
              <a:shade val="80000"/>
              <a:hueOff val="-79340"/>
              <a:satOff val="-14280"/>
              <a:lumOff val="11530"/>
              <a:alphaOff val="0"/>
            </a:schemeClr>
          </a:solidFill>
          <a:prstDash val="solid"/>
        </a:ln>
        <a:effectLst/>
      </dsp:spPr>
      <dsp:style>
        <a:lnRef idx="1">
          <a:scrgbClr r="0" g="0" b="0"/>
        </a:lnRef>
        <a:fillRef idx="1">
          <a:scrgbClr r="0" g="0" b="0"/>
        </a:fillRef>
        <a:effectRef idx="0">
          <a:scrgbClr r="0" g="0" b="0"/>
        </a:effectRef>
        <a:fontRef idx="minor"/>
      </dsp:style>
    </dsp:sp>
    <dsp:sp modelId="{28E991F7-A055-4A56-8627-87657A287D74}">
      <dsp:nvSpPr>
        <dsp:cNvPr id="0" name=""/>
        <dsp:cNvSpPr/>
      </dsp:nvSpPr>
      <dsp:spPr>
        <a:xfrm>
          <a:off x="7872" y="979608"/>
          <a:ext cx="10129243" cy="619920"/>
        </a:xfrm>
        <a:prstGeom prst="roundRect">
          <a:avLst/>
        </a:prstGeom>
        <a:gradFill rotWithShape="0">
          <a:gsLst>
            <a:gs pos="0">
              <a:schemeClr val="accent2">
                <a:shade val="80000"/>
                <a:hueOff val="-79340"/>
                <a:satOff val="-14280"/>
                <a:lumOff val="11530"/>
                <a:alphaOff val="0"/>
                <a:tint val="68000"/>
                <a:alpha val="90000"/>
                <a:lumMod val="100000"/>
              </a:schemeClr>
            </a:gs>
            <a:gs pos="100000">
              <a:schemeClr val="accent2">
                <a:shade val="80000"/>
                <a:hueOff val="-79340"/>
                <a:satOff val="-14280"/>
                <a:lumOff val="1153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0970" tIns="0" rIns="280970" bIns="0" numCol="1" spcCol="1270" anchor="ctr" anchorCtr="0">
          <a:noAutofit/>
        </a:bodyPr>
        <a:lstStyle/>
        <a:p>
          <a:pPr marL="0" lvl="0" indent="0" algn="justLow"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2- نحل ثانياً على فرض أنه ميت.</a:t>
          </a:r>
          <a:endParaRPr lang="en-US" sz="2200" kern="1200" dirty="0">
            <a:latin typeface="Arial" panose="020B0604020202020204" pitchFamily="34" charset="0"/>
            <a:cs typeface="Arial" panose="020B0604020202020204" pitchFamily="34" charset="0"/>
          </a:endParaRPr>
        </a:p>
      </dsp:txBody>
      <dsp:txXfrm>
        <a:off x="38134" y="1009870"/>
        <a:ext cx="10068719" cy="559396"/>
      </dsp:txXfrm>
    </dsp:sp>
    <dsp:sp modelId="{79BE01AE-2BB1-4324-96FC-1689511711BD}">
      <dsp:nvSpPr>
        <dsp:cNvPr id="0" name=""/>
        <dsp:cNvSpPr/>
      </dsp:nvSpPr>
      <dsp:spPr>
        <a:xfrm>
          <a:off x="0" y="2242128"/>
          <a:ext cx="10619342" cy="529200"/>
        </a:xfrm>
        <a:prstGeom prst="rect">
          <a:avLst/>
        </a:prstGeom>
        <a:solidFill>
          <a:schemeClr val="lt1">
            <a:alpha val="90000"/>
            <a:hueOff val="0"/>
            <a:satOff val="0"/>
            <a:lumOff val="0"/>
            <a:alphaOff val="0"/>
          </a:schemeClr>
        </a:solidFill>
        <a:ln w="12700" cap="rnd" cmpd="sng" algn="ctr">
          <a:solidFill>
            <a:schemeClr val="accent2">
              <a:shade val="80000"/>
              <a:hueOff val="-158679"/>
              <a:satOff val="-28560"/>
              <a:lumOff val="23061"/>
              <a:alphaOff val="0"/>
            </a:schemeClr>
          </a:solidFill>
          <a:prstDash val="solid"/>
        </a:ln>
        <a:effectLst/>
      </dsp:spPr>
      <dsp:style>
        <a:lnRef idx="1">
          <a:scrgbClr r="0" g="0" b="0"/>
        </a:lnRef>
        <a:fillRef idx="1">
          <a:scrgbClr r="0" g="0" b="0"/>
        </a:fillRef>
        <a:effectRef idx="0">
          <a:scrgbClr r="0" g="0" b="0"/>
        </a:effectRef>
        <a:fontRef idx="minor"/>
      </dsp:style>
    </dsp:sp>
    <dsp:sp modelId="{6E0420F7-EE25-4301-A4C8-C5F8BD7D69C0}">
      <dsp:nvSpPr>
        <dsp:cNvPr id="0" name=""/>
        <dsp:cNvSpPr/>
      </dsp:nvSpPr>
      <dsp:spPr>
        <a:xfrm>
          <a:off x="7872" y="1932168"/>
          <a:ext cx="10129243" cy="619920"/>
        </a:xfrm>
        <a:prstGeom prst="roundRect">
          <a:avLst/>
        </a:prstGeom>
        <a:gradFill rotWithShape="0">
          <a:gsLst>
            <a:gs pos="0">
              <a:schemeClr val="accent2">
                <a:shade val="80000"/>
                <a:hueOff val="-158679"/>
                <a:satOff val="-28560"/>
                <a:lumOff val="23061"/>
                <a:alphaOff val="0"/>
                <a:tint val="68000"/>
                <a:alpha val="90000"/>
                <a:lumMod val="100000"/>
              </a:schemeClr>
            </a:gs>
            <a:gs pos="100000">
              <a:schemeClr val="accent2">
                <a:shade val="80000"/>
                <a:hueOff val="-158679"/>
                <a:satOff val="-28560"/>
                <a:lumOff val="2306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0970" tIns="0" rIns="280970" bIns="0" numCol="1" spcCol="1270" anchor="ctr" anchorCtr="0">
          <a:noAutofit/>
        </a:bodyPr>
        <a:lstStyle/>
        <a:p>
          <a:pPr marL="0" lvl="0" indent="0" algn="justLow"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3- نجمع بين المسألتين كالحمل تماماً، فنختار الأقل لجميع الورثة باستثناء المفقود، [الحصة الموقوفة = أصل المسألة - مجموع سهام الورثة فيها].</a:t>
          </a:r>
          <a:endParaRPr lang="en-US" sz="2200" kern="1200" dirty="0">
            <a:latin typeface="Arial" panose="020B0604020202020204" pitchFamily="34" charset="0"/>
            <a:cs typeface="Arial" panose="020B0604020202020204" pitchFamily="34" charset="0"/>
          </a:endParaRPr>
        </a:p>
      </dsp:txBody>
      <dsp:txXfrm>
        <a:off x="38134" y="1962430"/>
        <a:ext cx="10068719" cy="559396"/>
      </dsp:txXfrm>
    </dsp:sp>
    <dsp:sp modelId="{D3873789-14A7-4DAC-B179-FB1468DB2E47}">
      <dsp:nvSpPr>
        <dsp:cNvPr id="0" name=""/>
        <dsp:cNvSpPr/>
      </dsp:nvSpPr>
      <dsp:spPr>
        <a:xfrm>
          <a:off x="0" y="3194688"/>
          <a:ext cx="10619342" cy="529200"/>
        </a:xfrm>
        <a:prstGeom prst="rect">
          <a:avLst/>
        </a:prstGeom>
        <a:solidFill>
          <a:schemeClr val="lt1">
            <a:alpha val="90000"/>
            <a:hueOff val="0"/>
            <a:satOff val="0"/>
            <a:lumOff val="0"/>
            <a:alphaOff val="0"/>
          </a:schemeClr>
        </a:solidFill>
        <a:ln w="12700" cap="rnd" cmpd="sng" algn="ctr">
          <a:solidFill>
            <a:schemeClr val="accent2">
              <a:shade val="80000"/>
              <a:hueOff val="-238019"/>
              <a:satOff val="-42840"/>
              <a:lumOff val="34591"/>
              <a:alphaOff val="0"/>
            </a:schemeClr>
          </a:solidFill>
          <a:prstDash val="solid"/>
        </a:ln>
        <a:effectLst/>
      </dsp:spPr>
      <dsp:style>
        <a:lnRef idx="1">
          <a:scrgbClr r="0" g="0" b="0"/>
        </a:lnRef>
        <a:fillRef idx="1">
          <a:scrgbClr r="0" g="0" b="0"/>
        </a:fillRef>
        <a:effectRef idx="0">
          <a:scrgbClr r="0" g="0" b="0"/>
        </a:effectRef>
        <a:fontRef idx="minor"/>
      </dsp:style>
    </dsp:sp>
    <dsp:sp modelId="{D7A9C2B4-A09E-4DA2-B752-73099626AAD2}">
      <dsp:nvSpPr>
        <dsp:cNvPr id="0" name=""/>
        <dsp:cNvSpPr/>
      </dsp:nvSpPr>
      <dsp:spPr>
        <a:xfrm>
          <a:off x="7872" y="2884728"/>
          <a:ext cx="10129243" cy="619920"/>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0970" tIns="0" rIns="280970" bIns="0" numCol="1" spcCol="1270" anchor="ctr" anchorCtr="0">
          <a:noAutofit/>
        </a:bodyPr>
        <a:lstStyle/>
        <a:p>
          <a:pPr marL="0" lvl="0" indent="0" algn="justLow"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4- قد يزيد النصيب الموقوف على حصة المفقود، وقد يساويه فيُوقف المقدار الزائد عن الورثة لحين بيان حال المفقود، فإذا حكم القاضي بموته يتوزع ماله وكأنه ميت حقيقة.</a:t>
          </a:r>
          <a:endParaRPr lang="en-US" sz="2200" kern="1200" dirty="0">
            <a:latin typeface="Arial" panose="020B0604020202020204" pitchFamily="34" charset="0"/>
            <a:cs typeface="Arial" panose="020B0604020202020204" pitchFamily="34" charset="0"/>
          </a:endParaRPr>
        </a:p>
      </dsp:txBody>
      <dsp:txXfrm>
        <a:off x="38134" y="2914990"/>
        <a:ext cx="10068719" cy="559396"/>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09/02/1444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09/02/1444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9/5/2022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p:transition spd="slow"/>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D4B9DC-D0D2-4CAA-8A37-6FDFF9D8F5CC}"/>
              </a:ext>
            </a:extLst>
          </p:cNvPr>
          <p:cNvSpPr>
            <a:spLocks noGrp="1"/>
          </p:cNvSpPr>
          <p:nvPr>
            <p:ph type="body" sz="quarter" idx="10"/>
          </p:nvPr>
        </p:nvSpPr>
        <p:spPr>
          <a:xfrm>
            <a:off x="7844653" y="1451669"/>
            <a:ext cx="4232806" cy="3727526"/>
          </a:xfrm>
        </p:spPr>
        <p:txBody>
          <a:bodyPr>
            <a:normAutofit/>
          </a:bodyPr>
          <a:lstStyle/>
          <a:p>
            <a:r>
              <a:rPr lang="ar-SA" dirty="0"/>
              <a:t>قانون الأحوال الشخصية (2) المواريث </a:t>
            </a:r>
            <a:endParaRPr lang="ar-SY" dirty="0"/>
          </a:p>
          <a:p>
            <a:r>
              <a:rPr lang="en-US" dirty="0"/>
              <a:t>Personal Status Law (2)</a:t>
            </a:r>
          </a:p>
          <a:p>
            <a:endParaRPr lang="en-US" sz="1400" dirty="0"/>
          </a:p>
          <a:p>
            <a:r>
              <a:rPr lang="en-US" dirty="0"/>
              <a:t>FAM505</a:t>
            </a:r>
          </a:p>
        </p:txBody>
      </p:sp>
      <p:sp>
        <p:nvSpPr>
          <p:cNvPr id="3" name="Text Placeholder 2">
            <a:extLst>
              <a:ext uri="{FF2B5EF4-FFF2-40B4-BE49-F238E27FC236}">
                <a16:creationId xmlns:a16="http://schemas.microsoft.com/office/drawing/2014/main" id="{3BD4B52E-8DBC-499A-8D24-07601C740B99}"/>
              </a:ext>
            </a:extLst>
          </p:cNvPr>
          <p:cNvSpPr>
            <a:spLocks noGrp="1"/>
          </p:cNvSpPr>
          <p:nvPr>
            <p:ph type="body" sz="quarter" idx="11"/>
          </p:nvPr>
        </p:nvSpPr>
        <p:spPr>
          <a:xfrm>
            <a:off x="8126944" y="5437775"/>
            <a:ext cx="3556714" cy="1283278"/>
          </a:xfrm>
        </p:spPr>
        <p:txBody>
          <a:bodyPr>
            <a:normAutofit/>
          </a:bodyPr>
          <a:lstStyle/>
          <a:p>
            <a:r>
              <a:rPr lang="ar-SA" sz="2000" dirty="0"/>
              <a:t>الدكتور محمد حسان عوض</a:t>
            </a:r>
            <a:endParaRPr lang="ar-SY" sz="2000" dirty="0"/>
          </a:p>
          <a:p>
            <a:r>
              <a:rPr lang="ar-SA" sz="2000" dirty="0"/>
              <a:t>الدكتور عبد المنعم فارس سقا</a:t>
            </a:r>
            <a:endParaRPr lang="en-US" sz="2000" dirty="0"/>
          </a:p>
        </p:txBody>
      </p:sp>
    </p:spTree>
    <p:extLst>
      <p:ext uri="{BB962C8B-B14F-4D97-AF65-F5344CB8AC3E}">
        <p14:creationId xmlns:p14="http://schemas.microsoft.com/office/powerpoint/2010/main" val="197439981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السادس: المخارجة - التخارج</a:t>
            </a:r>
            <a:endParaRPr lang="en-US" dirty="0"/>
          </a:p>
        </p:txBody>
      </p:sp>
      <p:sp>
        <p:nvSpPr>
          <p:cNvPr id="4" name="Rectangle: Diagonal Corners Rounded 3">
            <a:extLst>
              <a:ext uri="{FF2B5EF4-FFF2-40B4-BE49-F238E27FC236}">
                <a16:creationId xmlns:a16="http://schemas.microsoft.com/office/drawing/2014/main" id="{076DA06E-EE8D-409E-A299-82D8901CCF48}"/>
              </a:ext>
            </a:extLst>
          </p:cNvPr>
          <p:cNvSpPr/>
          <p:nvPr/>
        </p:nvSpPr>
        <p:spPr>
          <a:xfrm>
            <a:off x="981307" y="1527717"/>
            <a:ext cx="10613659" cy="4936477"/>
          </a:xfrm>
          <a:prstGeom prst="round2DiagRect">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هو أن يتصالح الورثة على إخراج بعضهم من الميراث في مقابل شيء معلوم من التركة، أو من غيرها، فهو شراء بعض الورثة حصة بعض بثمن معين قبل قسمة التركة وهو عقد معاوضة، أحد البدلين فيه هو نصيب الوارث في التركة، والبدل الثاني فيه هو المال المعلوم الذي يدفع للوارث المخرج.</a:t>
            </a:r>
          </a:p>
          <a:p>
            <a:pPr algn="justLow" rtl="1">
              <a:lnSpc>
                <a:spcPct val="200000"/>
              </a:lnSpc>
            </a:pPr>
            <a:r>
              <a:rPr lang="ar-SA" sz="2200" b="1" dirty="0">
                <a:solidFill>
                  <a:schemeClr val="tx1"/>
                </a:solidFill>
                <a:latin typeface="Arial" panose="020B0604020202020204" pitchFamily="34" charset="0"/>
                <a:cs typeface="Arial" panose="020B0604020202020204" pitchFamily="34" charset="0"/>
              </a:rPr>
              <a:t>وصورة ذلك: </a:t>
            </a:r>
          </a:p>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1- أن يقول أحد الورثة لآخر أعطني مقابل حصتي كذا وهي لك، أو وأخرج من الميراث.</a:t>
            </a:r>
          </a:p>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2- أو أن يقول لجميع الورثة أعطوني مقابل حصتي كذا وأخرج من الميراث. </a:t>
            </a:r>
          </a:p>
        </p:txBody>
      </p:sp>
    </p:spTree>
    <p:extLst>
      <p:ext uri="{BB962C8B-B14F-4D97-AF65-F5344CB8AC3E}">
        <p14:creationId xmlns:p14="http://schemas.microsoft.com/office/powerpoint/2010/main" val="352731333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السابع: تصفية التركة وقسمتها</a:t>
            </a:r>
            <a:endParaRPr lang="en-US" dirty="0"/>
          </a:p>
        </p:txBody>
      </p:sp>
      <p:sp>
        <p:nvSpPr>
          <p:cNvPr id="3" name="عنصر نائب للمحتوى 2"/>
          <p:cNvSpPr>
            <a:spLocks noGrp="1"/>
          </p:cNvSpPr>
          <p:nvPr>
            <p:ph sz="quarter" idx="12"/>
          </p:nvPr>
        </p:nvSpPr>
        <p:spPr>
          <a:xfrm>
            <a:off x="153094" y="1485553"/>
            <a:ext cx="11568546" cy="5050848"/>
          </a:xfrm>
        </p:spPr>
        <p:txBody>
          <a:bodyPr>
            <a:noAutofit/>
          </a:bodyPr>
          <a:lstStyle/>
          <a:p>
            <a:pPr>
              <a:lnSpc>
                <a:spcPct val="200000"/>
              </a:lnSpc>
            </a:pPr>
            <a:r>
              <a:rPr lang="ar-SY" dirty="0"/>
              <a:t>تقسم التركة بعد إخراج جميع الحقوق المتعلقة بها من تجهيز واستخراج ديون ووصايا.</a:t>
            </a:r>
          </a:p>
          <a:p>
            <a:pPr>
              <a:lnSpc>
                <a:spcPct val="200000"/>
              </a:lnSpc>
            </a:pPr>
            <a:r>
              <a:rPr lang="ar-SY" dirty="0"/>
              <a:t>ويتم تقويم التركة بالمال، هذا المبلغ من المال يُقسم على أصل المسألة، لينتج عندنا قيمة السهم الواحد.</a:t>
            </a:r>
            <a:endParaRPr lang="en-US" dirty="0"/>
          </a:p>
          <a:p>
            <a:pPr>
              <a:lnSpc>
                <a:spcPct val="200000"/>
              </a:lnSpc>
            </a:pPr>
            <a:r>
              <a:rPr lang="ar-SY" dirty="0"/>
              <a:t>فيكون نصيب كل وارث = قيمة السهم × عدد السهام.</a:t>
            </a:r>
          </a:p>
          <a:p>
            <a:pPr algn="r">
              <a:lnSpc>
                <a:spcPct val="200000"/>
              </a:lnSpc>
            </a:pPr>
            <a:r>
              <a:rPr lang="ar-SY" b="1" dirty="0"/>
              <a:t>مثال: </a:t>
            </a:r>
            <a:r>
              <a:rPr lang="ar-SY" dirty="0"/>
              <a:t>توفي عن أم وزوجة وعم، </a:t>
            </a:r>
          </a:p>
          <a:p>
            <a:pPr algn="r">
              <a:lnSpc>
                <a:spcPct val="200000"/>
              </a:lnSpc>
            </a:pPr>
            <a:r>
              <a:rPr lang="ar-SY" dirty="0"/>
              <a:t>وبعد إخراج الحقوق من التركة قُوِّمت هذه التركة ب 120000 ل.س، </a:t>
            </a:r>
          </a:p>
          <a:p>
            <a:pPr algn="r">
              <a:lnSpc>
                <a:spcPct val="200000"/>
              </a:lnSpc>
            </a:pPr>
            <a:r>
              <a:rPr lang="ar-SY" dirty="0"/>
              <a:t>احسب نصيب كل وارث من هذه التركة.</a:t>
            </a:r>
            <a:endParaRPr lang="en-US" dirty="0"/>
          </a:p>
          <a:p>
            <a:endParaRPr lang="en-US" dirty="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1570" y="3098043"/>
            <a:ext cx="6223000" cy="3701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5581079"/>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الثامن: المسألة المشتركة</a:t>
            </a:r>
            <a:endParaRPr lang="en-US" dirty="0"/>
          </a:p>
        </p:txBody>
      </p:sp>
      <p:sp>
        <p:nvSpPr>
          <p:cNvPr id="5" name="Flowchart: Terminator 4">
            <a:extLst>
              <a:ext uri="{FF2B5EF4-FFF2-40B4-BE49-F238E27FC236}">
                <a16:creationId xmlns:a16="http://schemas.microsoft.com/office/drawing/2014/main" id="{256900A7-75C7-430C-AC2C-372675967B66}"/>
              </a:ext>
            </a:extLst>
          </p:cNvPr>
          <p:cNvSpPr/>
          <p:nvPr/>
        </p:nvSpPr>
        <p:spPr>
          <a:xfrm>
            <a:off x="874258" y="2029523"/>
            <a:ext cx="10546310" cy="3793238"/>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هي التي يشرَّك فيها بين الأخ الشقيق [العصبة] وبين أولاد الأم، وتُسمَّى أيضاً بالعمرية واليمية والحجرية.</a:t>
            </a:r>
          </a:p>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وقعت هذه المسألة في عهد عمر بن الخطاب رضي الله عنه، فقضى فيها بنحو، ثم وقع مثلها في عهده في العام الذي بعده فهمَّ أن يقضي فيها بمثل القضاء الأول، فراجعه الورثة وأقنعوه بالعدول عن قوله إلى حل آخر، فرجع إلى قولهم بعد اقتناعه به.</a:t>
            </a:r>
          </a:p>
        </p:txBody>
      </p:sp>
    </p:spTree>
    <p:extLst>
      <p:ext uri="{BB962C8B-B14F-4D97-AF65-F5344CB8AC3E}">
        <p14:creationId xmlns:p14="http://schemas.microsoft.com/office/powerpoint/2010/main" val="71947103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الثامن: المسألة المشتركة</a:t>
            </a:r>
            <a:endParaRPr lang="en-US" dirty="0"/>
          </a:p>
        </p:txBody>
      </p:sp>
      <p:sp>
        <p:nvSpPr>
          <p:cNvPr id="4" name="Text Placeholder 3">
            <a:extLst>
              <a:ext uri="{FF2B5EF4-FFF2-40B4-BE49-F238E27FC236}">
                <a16:creationId xmlns:a16="http://schemas.microsoft.com/office/drawing/2014/main" id="{08DE0857-1D06-4AAA-ACAF-F92534B8C133}"/>
              </a:ext>
            </a:extLst>
          </p:cNvPr>
          <p:cNvSpPr>
            <a:spLocks noGrp="1"/>
          </p:cNvSpPr>
          <p:nvPr>
            <p:ph type="body" sz="quarter" idx="11"/>
          </p:nvPr>
        </p:nvSpPr>
        <p:spPr/>
        <p:txBody>
          <a:bodyPr/>
          <a:lstStyle/>
          <a:p>
            <a:r>
              <a:rPr lang="ar-SY" dirty="0"/>
              <a:t>ضوابط المسألة المشتركة: </a:t>
            </a:r>
          </a:p>
        </p:txBody>
      </p:sp>
      <p:sp>
        <p:nvSpPr>
          <p:cNvPr id="3" name="عنصر نائب للمحتوى 2"/>
          <p:cNvSpPr>
            <a:spLocks noGrp="1"/>
          </p:cNvSpPr>
          <p:nvPr>
            <p:ph sz="quarter" idx="12"/>
          </p:nvPr>
        </p:nvSpPr>
        <p:spPr>
          <a:xfrm>
            <a:off x="3858322" y="2208784"/>
            <a:ext cx="7835977" cy="4806176"/>
          </a:xfrm>
        </p:spPr>
        <p:txBody>
          <a:bodyPr>
            <a:noAutofit/>
          </a:bodyPr>
          <a:lstStyle/>
          <a:p>
            <a:pPr marL="457200" indent="-457200">
              <a:buFont typeface="+mj-lt"/>
              <a:buAutoNum type="arabicPeriod"/>
            </a:pPr>
            <a:r>
              <a:rPr lang="ar-SY" sz="2100" dirty="0"/>
              <a:t>وجود الزوج حتماً، إذ لو كان مكانه زوجة لكان ثمة باق للأشقاء.</a:t>
            </a:r>
            <a:endParaRPr lang="en-US" sz="2100" dirty="0"/>
          </a:p>
          <a:p>
            <a:pPr marL="457200" indent="-457200">
              <a:buFont typeface="+mj-lt"/>
              <a:buAutoNum type="arabicPeriod"/>
            </a:pPr>
            <a:r>
              <a:rPr lang="ar-SY" sz="2100" dirty="0"/>
              <a:t>تعدد الإخوة لأم ذكوراً كانوا أم إناثاً، إذ لو كان ولد الأم واحداً لبقي للشقيق شيء، فلا حاجة عندها للتشريك.</a:t>
            </a:r>
            <a:endParaRPr lang="en-US" sz="2100" dirty="0"/>
          </a:p>
          <a:p>
            <a:pPr marL="457200" indent="-457200">
              <a:buFont typeface="+mj-lt"/>
              <a:buAutoNum type="arabicPeriod"/>
            </a:pPr>
            <a:r>
              <a:rPr lang="ar-SY" sz="2100" dirty="0"/>
              <a:t>وجود الأم مطلقاً، لتدخل الجدة فيها أيضاً .</a:t>
            </a:r>
            <a:endParaRPr lang="en-US" sz="2100" dirty="0"/>
          </a:p>
          <a:p>
            <a:pPr marL="457200" indent="-457200">
              <a:buFont typeface="+mj-lt"/>
              <a:buAutoNum type="arabicPeriod"/>
            </a:pPr>
            <a:r>
              <a:rPr lang="ar-SY" sz="2100" dirty="0"/>
              <a:t>أن يكون فيها إخوة أشقاء واحداً فأكثر، أو إخوة وأخوات أشقاء.</a:t>
            </a:r>
          </a:p>
          <a:p>
            <a:pPr marL="457200" indent="-457200">
              <a:buFont typeface="+mj-lt"/>
              <a:buAutoNum type="arabicPeriod"/>
            </a:pPr>
            <a:r>
              <a:rPr lang="ar-SY" sz="2100" dirty="0"/>
              <a:t>أنْ لا يرث الإخوة والأخوات بالفرض، وأن يرثوا بالتعصيب ولا يستحقوا شيئاً، </a:t>
            </a:r>
            <a:br>
              <a:rPr lang="ar-SY" sz="2100" dirty="0"/>
            </a:br>
            <a:r>
              <a:rPr lang="ar-SY" sz="2100" dirty="0"/>
              <a:t>ويشترط أنْ لا يكون فيها مع الأشقاء، أصول [أب، جد] ولا فروع [ابن، بنت]؛ لأنهم يحجبون الإخوة لأم والأشقاء.</a:t>
            </a:r>
            <a:endParaRPr lang="en-US" sz="2100" dirty="0"/>
          </a:p>
          <a:p>
            <a:endParaRPr lang="en-US" sz="2100" dirty="0"/>
          </a:p>
          <a:p>
            <a:endParaRPr lang="en-US" sz="2100" dirty="0"/>
          </a:p>
        </p:txBody>
      </p:sp>
      <p:pic>
        <p:nvPicPr>
          <p:cNvPr id="205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485" y="2208784"/>
            <a:ext cx="7835977" cy="3624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878324"/>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031106" y="2045066"/>
            <a:ext cx="7650905" cy="4589051"/>
          </a:xfrm>
        </p:spPr>
        <p:txBody>
          <a:bodyPr>
            <a:normAutofit/>
          </a:bodyPr>
          <a:lstStyle/>
          <a:p>
            <a:pPr>
              <a:lnSpc>
                <a:spcPct val="200000"/>
              </a:lnSpc>
            </a:pPr>
            <a:r>
              <a:rPr lang="ar-SY" sz="2400" b="1" dirty="0"/>
              <a:t>اختر الإجابة الصحيحة:</a:t>
            </a:r>
          </a:p>
          <a:p>
            <a:pPr marL="0" lvl="0" indent="0">
              <a:lnSpc>
                <a:spcPct val="200000"/>
              </a:lnSpc>
              <a:spcAft>
                <a:spcPts val="0"/>
              </a:spcAft>
            </a:pPr>
            <a:r>
              <a:rPr lang="ar-SA" sz="2400" b="1" dirty="0">
                <a:ea typeface="Calibri"/>
              </a:rPr>
              <a:t>1- </a:t>
            </a:r>
            <a:r>
              <a:rPr lang="ar-SY" sz="2400" b="1" dirty="0">
                <a:ea typeface="Calibri"/>
              </a:rPr>
              <a:t>هل تقسم التركة عند وجود الحمل:</a:t>
            </a:r>
            <a:endParaRPr lang="en-US" sz="2400" dirty="0">
              <a:ea typeface="Times New Roman"/>
            </a:endParaRPr>
          </a:p>
          <a:p>
            <a:pPr marL="342900" lvl="0" indent="-342900">
              <a:lnSpc>
                <a:spcPct val="200000"/>
              </a:lnSpc>
              <a:spcAft>
                <a:spcPts val="0"/>
              </a:spcAft>
              <a:buFont typeface="+mj-lt"/>
              <a:buAutoNum type="alphaUcPeriod"/>
            </a:pPr>
            <a:r>
              <a:rPr lang="ar-SY" sz="2400" dirty="0">
                <a:ea typeface="Calibri"/>
              </a:rPr>
              <a:t>عند الفقهاء كافة لا تقسم إلا عند الولادة.</a:t>
            </a:r>
            <a:endParaRPr lang="en-US" sz="2400" dirty="0">
              <a:ea typeface="Times New Roman"/>
            </a:endParaRPr>
          </a:p>
          <a:p>
            <a:pPr marL="342900" lvl="0" indent="-342900">
              <a:lnSpc>
                <a:spcPct val="200000"/>
              </a:lnSpc>
              <a:spcAft>
                <a:spcPts val="0"/>
              </a:spcAft>
              <a:buFont typeface="+mj-lt"/>
              <a:buAutoNum type="alphaUcPeriod"/>
            </a:pPr>
            <a:r>
              <a:rPr lang="ar-SY" sz="2400" dirty="0">
                <a:ea typeface="Calibri"/>
              </a:rPr>
              <a:t>تقسم عند المالكية إن أصر الورثة على القسمة قبل ولادته.</a:t>
            </a:r>
            <a:endParaRPr lang="en-US" sz="2400" dirty="0">
              <a:ea typeface="Times New Roman"/>
            </a:endParaRPr>
          </a:p>
          <a:p>
            <a:pPr marL="342900" lvl="0" indent="-342900">
              <a:lnSpc>
                <a:spcPct val="200000"/>
              </a:lnSpc>
              <a:spcAft>
                <a:spcPts val="0"/>
              </a:spcAft>
              <a:buFont typeface="+mj-lt"/>
              <a:buAutoNum type="alphaUcPeriod"/>
            </a:pPr>
            <a:r>
              <a:rPr lang="ar-SY" sz="2400" dirty="0">
                <a:ea typeface="Calibri"/>
              </a:rPr>
              <a:t>تقسم عند الجمهور إن أصر الورثة على القسمة قبل ولادته.</a:t>
            </a:r>
            <a:endParaRPr lang="en-US" sz="2400" dirty="0">
              <a:ea typeface="Times New Roman"/>
            </a:endParaRPr>
          </a:p>
          <a:p>
            <a:pPr>
              <a:lnSpc>
                <a:spcPct val="200000"/>
              </a:lnSpc>
            </a:pPr>
            <a:endParaRPr lang="ar-SY" sz="2400" dirty="0"/>
          </a:p>
        </p:txBody>
      </p:sp>
    </p:spTree>
    <p:extLst>
      <p:ext uri="{BB962C8B-B14F-4D97-AF65-F5344CB8AC3E}">
        <p14:creationId xmlns:p14="http://schemas.microsoft.com/office/powerpoint/2010/main" val="1556456898"/>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053408" y="2111973"/>
            <a:ext cx="7650905" cy="4589051"/>
          </a:xfrm>
        </p:spPr>
        <p:txBody>
          <a:bodyPr>
            <a:normAutofit/>
          </a:bodyPr>
          <a:lstStyle/>
          <a:p>
            <a:pPr>
              <a:lnSpc>
                <a:spcPct val="200000"/>
              </a:lnSpc>
            </a:pPr>
            <a:r>
              <a:rPr lang="ar-SY" sz="2400" b="1" dirty="0"/>
              <a:t>اختر الإجابة الصحيحة:</a:t>
            </a:r>
          </a:p>
          <a:p>
            <a:pPr marL="0" lvl="0" indent="0">
              <a:lnSpc>
                <a:spcPct val="200000"/>
              </a:lnSpc>
              <a:spcAft>
                <a:spcPts val="0"/>
              </a:spcAft>
            </a:pPr>
            <a:r>
              <a:rPr lang="ar-SA" sz="2400" b="1">
                <a:ea typeface="Calibri"/>
              </a:rPr>
              <a:t>2- </a:t>
            </a:r>
            <a:r>
              <a:rPr lang="ar-SY" sz="2400" b="1">
                <a:ea typeface="Calibri"/>
              </a:rPr>
              <a:t>في </a:t>
            </a:r>
            <a:r>
              <a:rPr lang="ar-SY" sz="2400" b="1" dirty="0">
                <a:ea typeface="Calibri"/>
              </a:rPr>
              <a:t>المسألة المشتركة يشرك بين:</a:t>
            </a:r>
            <a:endParaRPr lang="en-US" sz="2400" dirty="0">
              <a:ea typeface="Times New Roman"/>
            </a:endParaRPr>
          </a:p>
          <a:p>
            <a:pPr marL="342900" lvl="0" indent="-342900">
              <a:lnSpc>
                <a:spcPct val="200000"/>
              </a:lnSpc>
              <a:spcAft>
                <a:spcPts val="0"/>
              </a:spcAft>
              <a:buFont typeface="+mj-lt"/>
              <a:buAutoNum type="alphaUcPeriod"/>
            </a:pPr>
            <a:r>
              <a:rPr lang="ar-SY" sz="2400" dirty="0">
                <a:ea typeface="Calibri"/>
              </a:rPr>
              <a:t>الإخوة لأم والأشقاء.</a:t>
            </a:r>
            <a:endParaRPr lang="en-US" sz="2400" dirty="0">
              <a:ea typeface="Times New Roman"/>
            </a:endParaRPr>
          </a:p>
          <a:p>
            <a:pPr marL="342900" lvl="0" indent="-342900">
              <a:lnSpc>
                <a:spcPct val="200000"/>
              </a:lnSpc>
              <a:spcAft>
                <a:spcPts val="0"/>
              </a:spcAft>
              <a:buFont typeface="+mj-lt"/>
              <a:buAutoNum type="alphaUcPeriod"/>
            </a:pPr>
            <a:r>
              <a:rPr lang="ar-SY" sz="2400" dirty="0">
                <a:ea typeface="Calibri"/>
              </a:rPr>
              <a:t>الإخوة لأب والأشقاء.</a:t>
            </a:r>
            <a:endParaRPr lang="en-US" sz="2400" dirty="0">
              <a:ea typeface="Times New Roman"/>
            </a:endParaRPr>
          </a:p>
          <a:p>
            <a:pPr marL="342900" lvl="0" indent="-342900">
              <a:lnSpc>
                <a:spcPct val="200000"/>
              </a:lnSpc>
              <a:spcAft>
                <a:spcPts val="0"/>
              </a:spcAft>
              <a:buFont typeface="+mj-lt"/>
              <a:buAutoNum type="alphaUcPeriod"/>
            </a:pPr>
            <a:r>
              <a:rPr lang="ar-SY" sz="2400" dirty="0">
                <a:ea typeface="Calibri"/>
              </a:rPr>
              <a:t>الزوج والأشقاء.</a:t>
            </a:r>
            <a:endParaRPr lang="en-US" sz="2400" dirty="0">
              <a:ea typeface="Times New Roman"/>
            </a:endParaRPr>
          </a:p>
          <a:p>
            <a:pPr>
              <a:lnSpc>
                <a:spcPct val="200000"/>
              </a:lnSpc>
            </a:pPr>
            <a:endParaRPr lang="ar-SY" sz="2400" dirty="0"/>
          </a:p>
        </p:txBody>
      </p:sp>
    </p:spTree>
    <p:extLst>
      <p:ext uri="{BB962C8B-B14F-4D97-AF65-F5344CB8AC3E}">
        <p14:creationId xmlns:p14="http://schemas.microsoft.com/office/powerpoint/2010/main" val="39851756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130000"/>
              </a:lnSpc>
            </a:pPr>
            <a:r>
              <a:rPr lang="ar-SY" b="1" dirty="0"/>
              <a:t>حالات خاصة للمسائل</a:t>
            </a:r>
          </a:p>
        </p:txBody>
      </p:sp>
      <p:sp>
        <p:nvSpPr>
          <p:cNvPr id="3" name="عنصر نائب للنص 2"/>
          <p:cNvSpPr>
            <a:spLocks noGrp="1"/>
          </p:cNvSpPr>
          <p:nvPr>
            <p:ph type="body" sz="quarter" idx="11"/>
          </p:nvPr>
        </p:nvSpPr>
        <p:spPr/>
        <p:txBody>
          <a:bodyPr/>
          <a:lstStyle/>
          <a:p>
            <a:r>
              <a:rPr lang="ar-SY" dirty="0"/>
              <a:t>12</a:t>
            </a:r>
          </a:p>
        </p:txBody>
      </p:sp>
    </p:spTree>
    <p:extLst>
      <p:ext uri="{BB962C8B-B14F-4D97-AF65-F5344CB8AC3E}">
        <p14:creationId xmlns:p14="http://schemas.microsoft.com/office/powerpoint/2010/main" val="409051987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50688" y="2725173"/>
            <a:ext cx="10198220" cy="3728635"/>
          </a:xfrm>
        </p:spPr>
        <p:txBody>
          <a:bodyPr numCol="2" rtlCol="1">
            <a:normAutofit/>
          </a:bodyPr>
          <a:lstStyle/>
          <a:p>
            <a:pPr>
              <a:lnSpc>
                <a:spcPct val="110000"/>
              </a:lnSpc>
              <a:spcBef>
                <a:spcPts val="0"/>
              </a:spcBef>
              <a:spcAft>
                <a:spcPts val="0"/>
              </a:spcAft>
            </a:pPr>
            <a:r>
              <a:rPr lang="ar-SY" b="1" dirty="0"/>
              <a:t>المبحث الأول: </a:t>
            </a:r>
            <a:r>
              <a:rPr lang="ar-SY" dirty="0"/>
              <a:t>مسألة الحمل.</a:t>
            </a:r>
            <a:endParaRPr lang="en-US" dirty="0"/>
          </a:p>
          <a:p>
            <a:pPr>
              <a:lnSpc>
                <a:spcPct val="110000"/>
              </a:lnSpc>
              <a:spcBef>
                <a:spcPts val="0"/>
              </a:spcBef>
              <a:spcAft>
                <a:spcPts val="0"/>
              </a:spcAft>
            </a:pPr>
            <a:r>
              <a:rPr lang="ar-SY" b="1" dirty="0"/>
              <a:t>المبحث الثاني: </a:t>
            </a:r>
            <a:r>
              <a:rPr lang="ar-SY" dirty="0"/>
              <a:t>ميراث الخُنثى.</a:t>
            </a:r>
            <a:endParaRPr lang="en-US" dirty="0"/>
          </a:p>
          <a:p>
            <a:pPr>
              <a:lnSpc>
                <a:spcPct val="110000"/>
              </a:lnSpc>
              <a:spcBef>
                <a:spcPts val="0"/>
              </a:spcBef>
              <a:spcAft>
                <a:spcPts val="0"/>
              </a:spcAft>
            </a:pPr>
            <a:r>
              <a:rPr lang="ar-SY" b="1" dirty="0"/>
              <a:t>المبحث الثالث: </a:t>
            </a:r>
            <a:r>
              <a:rPr lang="ar-SY" dirty="0"/>
              <a:t>ميراث المفقود.</a:t>
            </a:r>
            <a:endParaRPr lang="en-US" dirty="0"/>
          </a:p>
          <a:p>
            <a:pPr>
              <a:lnSpc>
                <a:spcPct val="110000"/>
              </a:lnSpc>
              <a:spcBef>
                <a:spcPts val="0"/>
              </a:spcBef>
              <a:spcAft>
                <a:spcPts val="0"/>
              </a:spcAft>
            </a:pPr>
            <a:r>
              <a:rPr lang="ar-SY" b="1" dirty="0"/>
              <a:t>المبحث الرابع: </a:t>
            </a:r>
            <a:r>
              <a:rPr lang="ar-SY" dirty="0"/>
              <a:t>المناسخة.</a:t>
            </a:r>
            <a:endParaRPr lang="en-US" dirty="0"/>
          </a:p>
          <a:p>
            <a:pPr>
              <a:lnSpc>
                <a:spcPct val="110000"/>
              </a:lnSpc>
              <a:spcBef>
                <a:spcPts val="0"/>
              </a:spcBef>
              <a:spcAft>
                <a:spcPts val="0"/>
              </a:spcAft>
            </a:pPr>
            <a:r>
              <a:rPr lang="ar-SY" b="1" dirty="0"/>
              <a:t>المبحث الخامس: </a:t>
            </a:r>
            <a:r>
              <a:rPr lang="ar-SY" dirty="0"/>
              <a:t>الوصية الواجبة قانوناً.</a:t>
            </a:r>
            <a:endParaRPr lang="en-US" dirty="0"/>
          </a:p>
          <a:p>
            <a:pPr>
              <a:lnSpc>
                <a:spcPct val="110000"/>
              </a:lnSpc>
              <a:spcBef>
                <a:spcPts val="0"/>
              </a:spcBef>
              <a:spcAft>
                <a:spcPts val="0"/>
              </a:spcAft>
            </a:pPr>
            <a:r>
              <a:rPr lang="ar-SY" b="1" dirty="0"/>
              <a:t>المبحث السادس: </a:t>
            </a:r>
            <a:r>
              <a:rPr lang="ar-SY" dirty="0"/>
              <a:t>المخارجة – التخارج.</a:t>
            </a:r>
            <a:endParaRPr lang="en-US" dirty="0"/>
          </a:p>
          <a:p>
            <a:pPr>
              <a:lnSpc>
                <a:spcPct val="110000"/>
              </a:lnSpc>
              <a:spcBef>
                <a:spcPts val="0"/>
              </a:spcBef>
              <a:spcAft>
                <a:spcPts val="0"/>
              </a:spcAft>
            </a:pPr>
            <a:r>
              <a:rPr lang="ar-SY" b="1" dirty="0"/>
              <a:t>المبحث السابع: </a:t>
            </a:r>
            <a:r>
              <a:rPr lang="ar-SY" dirty="0"/>
              <a:t>تصفية التركة وقسمتها.</a:t>
            </a:r>
            <a:endParaRPr lang="en-US" dirty="0"/>
          </a:p>
          <a:p>
            <a:pPr>
              <a:lnSpc>
                <a:spcPct val="110000"/>
              </a:lnSpc>
              <a:spcBef>
                <a:spcPts val="0"/>
              </a:spcBef>
              <a:spcAft>
                <a:spcPts val="0"/>
              </a:spcAft>
            </a:pPr>
            <a:r>
              <a:rPr lang="ar-SY" b="1" dirty="0"/>
              <a:t>المبحث الثامن: </a:t>
            </a:r>
            <a:r>
              <a:rPr lang="ar-SY" dirty="0"/>
              <a:t>المسألة المشتركة.</a:t>
            </a:r>
            <a:endParaRPr lang="en-US" dirty="0"/>
          </a:p>
        </p:txBody>
      </p:sp>
    </p:spTree>
    <p:extLst>
      <p:ext uri="{BB962C8B-B14F-4D97-AF65-F5344CB8AC3E}">
        <p14:creationId xmlns:p14="http://schemas.microsoft.com/office/powerpoint/2010/main" val="4009348753"/>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مسألة الحمل</a:t>
            </a:r>
            <a:endParaRPr lang="en-US" dirty="0"/>
          </a:p>
        </p:txBody>
      </p:sp>
      <p:sp>
        <p:nvSpPr>
          <p:cNvPr id="3" name="عنصر نائب للمحتوى 2"/>
          <p:cNvSpPr>
            <a:spLocks noGrp="1"/>
          </p:cNvSpPr>
          <p:nvPr>
            <p:ph sz="quarter" idx="12"/>
          </p:nvPr>
        </p:nvSpPr>
        <p:spPr>
          <a:xfrm>
            <a:off x="654777" y="1346439"/>
            <a:ext cx="11077389" cy="5388897"/>
          </a:xfrm>
        </p:spPr>
        <p:txBody>
          <a:bodyPr>
            <a:noAutofit/>
          </a:bodyPr>
          <a:lstStyle/>
          <a:p>
            <a:pPr marL="0" indent="0"/>
            <a:r>
              <a:rPr lang="ar-SY" dirty="0"/>
              <a:t>اتفق الفقهاء على أن الجنين يُعدُّ كالمولود الحي تماماً في استحقاقه للإرث إذا مات مورثه، وكان هذا الجنين ما يزال في بطن أمه، بشروط:</a:t>
            </a:r>
            <a:endParaRPr lang="en-US" dirty="0"/>
          </a:p>
          <a:p>
            <a:pPr marL="0" indent="0"/>
            <a:endParaRPr lang="ar-SY" dirty="0"/>
          </a:p>
          <a:p>
            <a:pPr marL="0" indent="0"/>
            <a:endParaRPr lang="ar-SY" dirty="0"/>
          </a:p>
          <a:p>
            <a:pPr marL="0" indent="0"/>
            <a:r>
              <a:rPr lang="ar-SY" b="1" dirty="0"/>
              <a:t>والحياة الحقيقية: </a:t>
            </a:r>
            <a:r>
              <a:rPr lang="ar-SY" dirty="0"/>
              <a:t>تكون بظهور أمارات الحياة، كالصوت والحركة، ولا أثر لموته بعد أن يستهل بصوت مثلاً؛ لأنَّ الشرط قيام الحياة لا استمرارها.</a:t>
            </a:r>
            <a:endParaRPr lang="en-US" dirty="0"/>
          </a:p>
          <a:p>
            <a:pPr marL="0" indent="0"/>
            <a:r>
              <a:rPr lang="ar-SY" b="1" dirty="0"/>
              <a:t>أمَّا الحياة الحكمية: </a:t>
            </a:r>
            <a:r>
              <a:rPr lang="ar-SY" dirty="0"/>
              <a:t>فتكون بأن يسقط ميتاً بجناية على أمه، فعند الحنفية يرث ويورث؛ لأنَّه يقدر حياً وقت الجناية وأنه مات بسببها.</a:t>
            </a:r>
            <a:endParaRPr lang="en-US" dirty="0"/>
          </a:p>
          <a:p>
            <a:pPr marL="0" indent="0"/>
            <a:r>
              <a:rPr lang="ar-SY" dirty="0"/>
              <a:t>وعند الجمهور لا يرث إلا الغرة (دية الجنين)؛ لأنَّه يعد حياً بالنسبة لها فقط، أما غير الغرة فلا يرث؛ لأنَّه لم تتحقق حياته.</a:t>
            </a:r>
            <a:endParaRPr lang="en-US" dirty="0"/>
          </a:p>
        </p:txBody>
      </p:sp>
      <p:graphicFrame>
        <p:nvGraphicFramePr>
          <p:cNvPr id="4" name="Diagram 3">
            <a:extLst>
              <a:ext uri="{FF2B5EF4-FFF2-40B4-BE49-F238E27FC236}">
                <a16:creationId xmlns:a16="http://schemas.microsoft.com/office/drawing/2014/main" id="{72B624D7-BE62-4E54-947F-5352EC6E8BB0}"/>
              </a:ext>
            </a:extLst>
          </p:cNvPr>
          <p:cNvGraphicFramePr/>
          <p:nvPr>
            <p:extLst>
              <p:ext uri="{D42A27DB-BD31-4B8C-83A1-F6EECF244321}">
                <p14:modId xmlns:p14="http://schemas.microsoft.com/office/powerpoint/2010/main" val="1727370629"/>
              </p:ext>
            </p:extLst>
          </p:nvPr>
        </p:nvGraphicFramePr>
        <p:xfrm>
          <a:off x="1400979" y="2464419"/>
          <a:ext cx="10182303" cy="12935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300755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مسألة الحمل</a:t>
            </a:r>
            <a:endParaRPr lang="en-US" dirty="0"/>
          </a:p>
        </p:txBody>
      </p:sp>
      <p:sp>
        <p:nvSpPr>
          <p:cNvPr id="3" name="عنصر نائب للمحتوى 2"/>
          <p:cNvSpPr>
            <a:spLocks noGrp="1"/>
          </p:cNvSpPr>
          <p:nvPr>
            <p:ph sz="quarter" idx="12"/>
          </p:nvPr>
        </p:nvSpPr>
        <p:spPr>
          <a:xfrm>
            <a:off x="221674" y="1524859"/>
            <a:ext cx="11568546" cy="5050848"/>
          </a:xfrm>
        </p:spPr>
        <p:txBody>
          <a:bodyPr>
            <a:noAutofit/>
          </a:bodyPr>
          <a:lstStyle/>
          <a:p>
            <a:pPr marL="342900" indent="-342900">
              <a:buFont typeface="Wingdings" panose="05000000000000000000" pitchFamily="2" charset="2"/>
              <a:buChar char="Ø"/>
            </a:pPr>
            <a:r>
              <a:rPr lang="ar-SY" b="1" dirty="0"/>
              <a:t>هل تقسم التركة عند وجود الحمل؟؟</a:t>
            </a:r>
          </a:p>
          <a:p>
            <a:pPr marL="342900" indent="-342900">
              <a:buFont typeface="Wingdings" panose="05000000000000000000" pitchFamily="2" charset="2"/>
              <a:buChar char="Ø"/>
            </a:pPr>
            <a:endParaRPr lang="en-US" sz="2000" b="1" dirty="0">
              <a:solidFill>
                <a:schemeClr val="accent6">
                  <a:lumMod val="75000"/>
                </a:schemeClr>
              </a:solidFill>
            </a:endParaRPr>
          </a:p>
          <a:p>
            <a:endParaRPr lang="ar-SY" dirty="0"/>
          </a:p>
          <a:p>
            <a:endParaRPr lang="ar-SY" dirty="0"/>
          </a:p>
          <a:p>
            <a:endParaRPr lang="ar-SY" sz="1050" dirty="0"/>
          </a:p>
          <a:p>
            <a:pPr marL="342900" indent="-342900">
              <a:buFont typeface="Wingdings" panose="05000000000000000000" pitchFamily="2" charset="2"/>
              <a:buChar char="Ø"/>
            </a:pPr>
            <a:r>
              <a:rPr lang="ar-SY" b="1" dirty="0"/>
              <a:t>قد يكون الحمل واحداً أو أكثر فكم يقدر عدده؟</a:t>
            </a:r>
            <a:endParaRPr lang="en-US" b="1" dirty="0"/>
          </a:p>
          <a:p>
            <a:endParaRPr lang="en-US" dirty="0"/>
          </a:p>
        </p:txBody>
      </p:sp>
      <p:graphicFrame>
        <p:nvGraphicFramePr>
          <p:cNvPr id="4" name="Diagram 3">
            <a:extLst>
              <a:ext uri="{FF2B5EF4-FFF2-40B4-BE49-F238E27FC236}">
                <a16:creationId xmlns:a16="http://schemas.microsoft.com/office/drawing/2014/main" id="{0B39335C-0A97-4868-B6F8-FB8B40B27960}"/>
              </a:ext>
            </a:extLst>
          </p:cNvPr>
          <p:cNvGraphicFramePr/>
          <p:nvPr>
            <p:extLst>
              <p:ext uri="{D42A27DB-BD31-4B8C-83A1-F6EECF244321}">
                <p14:modId xmlns:p14="http://schemas.microsoft.com/office/powerpoint/2010/main" val="4278575814"/>
              </p:ext>
            </p:extLst>
          </p:nvPr>
        </p:nvGraphicFramePr>
        <p:xfrm>
          <a:off x="660673" y="2236698"/>
          <a:ext cx="10973479" cy="2078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3FF032F7-AAE2-4AE7-8145-50D950106AE4}"/>
              </a:ext>
            </a:extLst>
          </p:cNvPr>
          <p:cNvGraphicFramePr/>
          <p:nvPr>
            <p:extLst>
              <p:ext uri="{D42A27DB-BD31-4B8C-83A1-F6EECF244321}">
                <p14:modId xmlns:p14="http://schemas.microsoft.com/office/powerpoint/2010/main" val="3633377453"/>
              </p:ext>
            </p:extLst>
          </p:nvPr>
        </p:nvGraphicFramePr>
        <p:xfrm>
          <a:off x="1032719" y="5252225"/>
          <a:ext cx="10601432" cy="110397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90274032"/>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ميراث الخُنثى</a:t>
            </a:r>
            <a:endParaRPr lang="en-US" dirty="0"/>
          </a:p>
        </p:txBody>
      </p:sp>
      <p:sp>
        <p:nvSpPr>
          <p:cNvPr id="3" name="عنصر نائب للمحتوى 2"/>
          <p:cNvSpPr>
            <a:spLocks noGrp="1"/>
          </p:cNvSpPr>
          <p:nvPr>
            <p:ph sz="quarter" idx="12"/>
          </p:nvPr>
        </p:nvSpPr>
        <p:spPr>
          <a:xfrm>
            <a:off x="697121" y="1346443"/>
            <a:ext cx="10886971" cy="5050848"/>
          </a:xfrm>
        </p:spPr>
        <p:txBody>
          <a:bodyPr>
            <a:noAutofit/>
          </a:bodyPr>
          <a:lstStyle/>
          <a:p>
            <a:pPr marL="0" indent="0"/>
            <a:r>
              <a:rPr lang="ar-SY" dirty="0"/>
              <a:t>الخنثى هو الإنسان الذي خفي جنسه، فلم يُعلم أذكر هو أم أنثى وذلك لاجتماع أعضاء الذكورة والأنوثة معاً، أو هو لم يوجد معه شيء منهما أصلاً.</a:t>
            </a:r>
            <a:endParaRPr lang="en-US" dirty="0"/>
          </a:p>
          <a:p>
            <a:pPr marL="342900" indent="-342900">
              <a:buFont typeface="Wingdings" panose="05000000000000000000" pitchFamily="2" charset="2"/>
              <a:buChar char="q"/>
            </a:pPr>
            <a:r>
              <a:rPr lang="ar-SY" b="1" dirty="0"/>
              <a:t>حكم ميراثه: </a:t>
            </a:r>
            <a:endParaRPr lang="en-US" dirty="0"/>
          </a:p>
          <a:p>
            <a:endParaRPr lang="ar-SY" dirty="0"/>
          </a:p>
          <a:p>
            <a:endParaRPr lang="ar-SY" dirty="0"/>
          </a:p>
        </p:txBody>
      </p:sp>
      <p:graphicFrame>
        <p:nvGraphicFramePr>
          <p:cNvPr id="4" name="Diagram 3">
            <a:extLst>
              <a:ext uri="{FF2B5EF4-FFF2-40B4-BE49-F238E27FC236}">
                <a16:creationId xmlns:a16="http://schemas.microsoft.com/office/drawing/2014/main" id="{BA76D201-B095-4CF6-8F40-263C69FBDE1D}"/>
              </a:ext>
            </a:extLst>
          </p:cNvPr>
          <p:cNvGraphicFramePr/>
          <p:nvPr>
            <p:extLst>
              <p:ext uri="{D42A27DB-BD31-4B8C-83A1-F6EECF244321}">
                <p14:modId xmlns:p14="http://schemas.microsoft.com/office/powerpoint/2010/main" val="3633445529"/>
              </p:ext>
            </p:extLst>
          </p:nvPr>
        </p:nvGraphicFramePr>
        <p:xfrm>
          <a:off x="1126273" y="3143191"/>
          <a:ext cx="10371207" cy="3445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168551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ميراث المفقود</a:t>
            </a:r>
            <a:endParaRPr lang="en-US" dirty="0"/>
          </a:p>
        </p:txBody>
      </p:sp>
      <p:sp>
        <p:nvSpPr>
          <p:cNvPr id="3" name="عنصر نائب للمحتوى 2"/>
          <p:cNvSpPr>
            <a:spLocks noGrp="1"/>
          </p:cNvSpPr>
          <p:nvPr>
            <p:ph sz="quarter" idx="12"/>
          </p:nvPr>
        </p:nvSpPr>
        <p:spPr>
          <a:xfrm>
            <a:off x="210523" y="1524859"/>
            <a:ext cx="11568546" cy="5050848"/>
          </a:xfrm>
        </p:spPr>
        <p:txBody>
          <a:bodyPr>
            <a:noAutofit/>
          </a:bodyPr>
          <a:lstStyle/>
          <a:p>
            <a:r>
              <a:rPr lang="ar-SY" sz="2400" b="1" dirty="0"/>
              <a:t>المفقود: </a:t>
            </a:r>
            <a:r>
              <a:rPr lang="ar-SY" dirty="0"/>
              <a:t>هو كل شخص غاب في جهةٍ ما، فلم تُعرف حياته ولا موته.</a:t>
            </a:r>
            <a:endParaRPr lang="en-US" dirty="0"/>
          </a:p>
          <a:p>
            <a:pPr marL="342900" indent="-342900">
              <a:buFont typeface="Wingdings" panose="05000000000000000000" pitchFamily="2" charset="2"/>
              <a:buChar char="Ø"/>
            </a:pPr>
            <a:r>
              <a:rPr lang="ar-SY" b="1" dirty="0"/>
              <a:t>كيف نحل المسألة التي فيها أحد الورثة مفقود؟</a:t>
            </a:r>
            <a:endParaRPr lang="en-US" b="1" dirty="0"/>
          </a:p>
        </p:txBody>
      </p:sp>
      <p:graphicFrame>
        <p:nvGraphicFramePr>
          <p:cNvPr id="4" name="Diagram 3">
            <a:extLst>
              <a:ext uri="{FF2B5EF4-FFF2-40B4-BE49-F238E27FC236}">
                <a16:creationId xmlns:a16="http://schemas.microsoft.com/office/drawing/2014/main" id="{FC369244-7EAF-4B7F-813C-7D6E6F7BC93E}"/>
              </a:ext>
            </a:extLst>
          </p:cNvPr>
          <p:cNvGraphicFramePr/>
          <p:nvPr>
            <p:extLst>
              <p:ext uri="{D42A27DB-BD31-4B8C-83A1-F6EECF244321}">
                <p14:modId xmlns:p14="http://schemas.microsoft.com/office/powerpoint/2010/main" val="1895133319"/>
              </p:ext>
            </p:extLst>
          </p:nvPr>
        </p:nvGraphicFramePr>
        <p:xfrm>
          <a:off x="1126274" y="2955073"/>
          <a:ext cx="10619342" cy="3750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1292828"/>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المناسخة</a:t>
            </a:r>
            <a:endParaRPr lang="en-US" dirty="0"/>
          </a:p>
        </p:txBody>
      </p:sp>
      <p:sp>
        <p:nvSpPr>
          <p:cNvPr id="5" name="Rectangle: Diagonal Corners Rounded 4">
            <a:extLst>
              <a:ext uri="{FF2B5EF4-FFF2-40B4-BE49-F238E27FC236}">
                <a16:creationId xmlns:a16="http://schemas.microsoft.com/office/drawing/2014/main" id="{378FD98D-F111-6716-4643-AA64FE342C90}"/>
              </a:ext>
            </a:extLst>
          </p:cNvPr>
          <p:cNvSpPr/>
          <p:nvPr/>
        </p:nvSpPr>
        <p:spPr>
          <a:xfrm>
            <a:off x="1126436" y="1766257"/>
            <a:ext cx="10561296" cy="4674300"/>
          </a:xfrm>
          <a:prstGeom prst="round2DiagRect">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المناسخة: هي انتقال نصيب بعض الورثة بموته قبل القسمة إلى من يرث معه.</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وصورة ذلك: أن يموت إنسان وتُترك التركة دون قسمة، حتى يموت من ورثته وارث أو أكثر.</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وسُمِّيت مناسخة؛ لأنَّ المسألة الأولى انتسخت بالثانية، أو لأن المال ينتقل فيها من وارث لآخر.</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مثال: أن يموت رجل عن: زوجة وبنت وأب وابن. وقبل قسمة التركة تموت البنت عن الورثة السابقين وعن ابن.</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فالبنت هنا هي ابنة الرجل الذي مات أولاً، والزوجة هناك هي أمها، أو زوجة أبيها، والأب هناك هو جدها.</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والابن في المسألة الأصلية هو أخوها، أما الثاني فهو ابنها، ففي مسائل المناسخة تحل المسألة على أساس أن الورثة جميعاً أحياء باستثناء المتوفى الأول، فنستخرج حصة كل وارث، ثم نوزع هذه الحصة المستخرجة على ورثة الوارث المتوفى وذلك من خلال الجمع بين المسألتين، الأولى عندما كان حياً والثانية عندما توفي.</a:t>
            </a:r>
          </a:p>
        </p:txBody>
      </p:sp>
    </p:spTree>
    <p:extLst>
      <p:ext uri="{BB962C8B-B14F-4D97-AF65-F5344CB8AC3E}">
        <p14:creationId xmlns:p14="http://schemas.microsoft.com/office/powerpoint/2010/main" val="205232939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الخامس: الوصية الواجبة قانوناً</a:t>
            </a:r>
            <a:endParaRPr lang="en-US" dirty="0"/>
          </a:p>
        </p:txBody>
      </p:sp>
      <p:sp>
        <p:nvSpPr>
          <p:cNvPr id="3" name="عنصر نائب للمحتوى 2"/>
          <p:cNvSpPr>
            <a:spLocks noGrp="1"/>
          </p:cNvSpPr>
          <p:nvPr>
            <p:ph sz="quarter" idx="12"/>
          </p:nvPr>
        </p:nvSpPr>
        <p:spPr>
          <a:xfrm>
            <a:off x="1040660" y="3557239"/>
            <a:ext cx="10393973" cy="3133493"/>
          </a:xfrm>
        </p:spPr>
        <p:txBody>
          <a:bodyPr>
            <a:noAutofit/>
          </a:bodyPr>
          <a:lstStyle/>
          <a:p>
            <a:pPr marL="0" indent="0"/>
            <a:endParaRPr lang="ar-SY" dirty="0"/>
          </a:p>
          <a:p>
            <a:pPr marL="342900" indent="-342900">
              <a:buFont typeface="Wingdings" panose="05000000000000000000" pitchFamily="2" charset="2"/>
              <a:buChar char="Ø"/>
            </a:pPr>
            <a:r>
              <a:rPr lang="ar-SY" b="1" dirty="0"/>
              <a:t>من هم المستحقون للوصية الواجبة؟</a:t>
            </a:r>
            <a:endParaRPr lang="en-US" b="1" dirty="0"/>
          </a:p>
          <a:p>
            <a:pPr marL="0" indent="0"/>
            <a:r>
              <a:rPr lang="ar-SY" dirty="0"/>
              <a:t>المستحقون لهذه الوصية في القانون الأحوال الشخصية السوري هم: </a:t>
            </a:r>
            <a:endParaRPr lang="en-US" dirty="0"/>
          </a:p>
          <a:p>
            <a:pPr marL="0" indent="0"/>
            <a:r>
              <a:rPr lang="ar-SY" dirty="0"/>
              <a:t>تكون هذه الوصية للطبقة الأولى من أولاد الابن وأولاد البنت فقط، واحداً كانوا أم أكثر [ذكوراً كانوا أم إناثاً].</a:t>
            </a:r>
          </a:p>
          <a:p>
            <a:pPr marL="0" indent="0"/>
            <a:r>
              <a:rPr lang="ar-SY" dirty="0"/>
              <a:t>للذكر مثل حظ الأنثى.</a:t>
            </a:r>
            <a:endParaRPr lang="en-US" dirty="0"/>
          </a:p>
          <a:p>
            <a:endParaRPr lang="en-US" dirty="0"/>
          </a:p>
        </p:txBody>
      </p:sp>
      <p:sp>
        <p:nvSpPr>
          <p:cNvPr id="4" name="Flowchart: Preparation 3">
            <a:extLst>
              <a:ext uri="{FF2B5EF4-FFF2-40B4-BE49-F238E27FC236}">
                <a16:creationId xmlns:a16="http://schemas.microsoft.com/office/drawing/2014/main" id="{8EB5A830-6B48-457E-9A35-24B5C5F809B3}"/>
              </a:ext>
            </a:extLst>
          </p:cNvPr>
          <p:cNvSpPr/>
          <p:nvPr/>
        </p:nvSpPr>
        <p:spPr>
          <a:xfrm>
            <a:off x="1040660" y="1379445"/>
            <a:ext cx="10393973" cy="2794990"/>
          </a:xfrm>
          <a:prstGeom prst="flowChartPreparation">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هي جزء من التركة يستحقه أبناء الابن المتوفى قبل والده إذا لم يكونوا وارثين، وذلك بمقدار محدد وشروط خاصة على أنه وصية لا ميراث هذا ما ذهب إليه القانون.</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أمَّا القول المعتمد والصحيح في الشريعة الإسلامية فإن أبناء الابن لا يرثون إن كان في الورثة ابنٌ أعلى يحجبهم.</a:t>
            </a:r>
          </a:p>
        </p:txBody>
      </p:sp>
    </p:spTree>
    <p:extLst>
      <p:ext uri="{BB962C8B-B14F-4D97-AF65-F5344CB8AC3E}">
        <p14:creationId xmlns:p14="http://schemas.microsoft.com/office/powerpoint/2010/main" val="4205356032"/>
      </p:ext>
    </p:extLst>
  </p:cSld>
  <p:clrMapOvr>
    <a:masterClrMapping/>
  </p:clrMapOvr>
  <p:transition spd="slow"/>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F2455B2D-BAB7-438A-85DA-0266A24CB79F}">
  <ds:schemaRefs>
    <ds:schemaRef ds:uri="http://www.w3.org/XML/1998/namespace"/>
    <ds:schemaRef ds:uri="http://schemas.microsoft.com/office/2006/metadata/properties"/>
    <ds:schemaRef ds:uri="16c05727-aa75-4e4a-9b5f-8a80a1165891"/>
    <ds:schemaRef ds:uri="http://purl.org/dc/elements/1.1/"/>
    <ds:schemaRef ds:uri="http://schemas.microsoft.com/office/2006/documentManagement/types"/>
    <ds:schemaRef ds:uri="http://schemas.openxmlformats.org/package/2006/metadata/core-properties"/>
    <ds:schemaRef ds:uri="71af3243-3dd4-4a8d-8c0d-dd76da1f02a5"/>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1232</TotalTime>
  <Words>1207</Words>
  <Application>Microsoft Office PowerPoint</Application>
  <PresentationFormat>Widescreen</PresentationFormat>
  <Paragraphs>99</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98</cp:revision>
  <dcterms:created xsi:type="dcterms:W3CDTF">2020-10-27T07:33:32Z</dcterms:created>
  <dcterms:modified xsi:type="dcterms:W3CDTF">2022-09-05T11:41:19Z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