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5"/>
  </p:notesMasterIdLst>
  <p:handoutMasterIdLst>
    <p:handoutMasterId r:id="rId16"/>
  </p:handoutMasterIdLst>
  <p:sldIdLst>
    <p:sldId id="257" r:id="rId5"/>
    <p:sldId id="301" r:id="rId6"/>
    <p:sldId id="302" r:id="rId7"/>
    <p:sldId id="303" r:id="rId8"/>
    <p:sldId id="304" r:id="rId9"/>
    <p:sldId id="305" r:id="rId10"/>
    <p:sldId id="306" r:id="rId11"/>
    <p:sldId id="307" r:id="rId12"/>
    <p:sldId id="308" r:id="rId13"/>
    <p:sldId id="30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19" autoAdjust="0"/>
  </p:normalViewPr>
  <p:slideViewPr>
    <p:cSldViewPr snapToGrid="0">
      <p:cViewPr varScale="1">
        <p:scale>
          <a:sx n="72" d="100"/>
          <a:sy n="72" d="100"/>
        </p:scale>
        <p:origin x="660" y="96"/>
      </p:cViewPr>
      <p:guideLst/>
    </p:cSldViewPr>
  </p:slideViewPr>
  <p:notesTextViewPr>
    <p:cViewPr>
      <p:scale>
        <a:sx n="1" d="1"/>
        <a:sy n="1" d="1"/>
      </p:scale>
      <p:origin x="0" y="0"/>
    </p:cViewPr>
  </p:notesText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F2307A-953E-4AF6-9529-3BD048A941C7}" type="doc">
      <dgm:prSet loTypeId="urn:microsoft.com/office/officeart/2005/8/layout/vList2" loCatId="list" qsTypeId="urn:microsoft.com/office/officeart/2005/8/quickstyle/simple1" qsCatId="simple" csTypeId="urn:microsoft.com/office/officeart/2005/8/colors/colorful3" csCatId="colorful" phldr="1"/>
      <dgm:spPr/>
      <dgm:t>
        <a:bodyPr/>
        <a:lstStyle/>
        <a:p>
          <a:endParaRPr lang="en-US"/>
        </a:p>
      </dgm:t>
    </dgm:pt>
    <dgm:pt modelId="{36F71A1C-4FAB-4690-B7A6-A62EEF020177}">
      <dgm:prSet custT="1"/>
      <dgm:spPr/>
      <dgm:t>
        <a:bodyPr/>
        <a:lstStyle/>
        <a:p>
          <a:pPr algn="justLow" rtl="1"/>
          <a:r>
            <a:rPr lang="ar-SY" sz="2200" dirty="0">
              <a:solidFill>
                <a:schemeClr val="tx1"/>
              </a:solidFill>
              <a:latin typeface="Arial" panose="020B0604020202020204" pitchFamily="34" charset="0"/>
              <a:cs typeface="Arial" panose="020B0604020202020204" pitchFamily="34" charset="0"/>
            </a:rPr>
            <a:t>معرفة الاتفاقات المعدلة لأحكام المسؤولية، فلا يجوز في المسؤولية التقصيرية الاتفاق مقدماً وقبل تحقق المسؤولية التقصيرية على الإعفاء من المسؤولية أو التخفيف منها ويكون كل اتفاق من هذا النوع باطلاً.</a:t>
          </a:r>
        </a:p>
      </dgm:t>
    </dgm:pt>
    <dgm:pt modelId="{9698F8D8-F96B-4B58-9A08-ED34869AF145}" type="parTrans" cxnId="{48914BDD-3FBF-452F-B82F-7F581F095FE1}">
      <dgm:prSet/>
      <dgm:spPr/>
      <dgm:t>
        <a:bodyPr/>
        <a:lstStyle/>
        <a:p>
          <a:pPr algn="justLow"/>
          <a:endParaRPr lang="en-US"/>
        </a:p>
      </dgm:t>
    </dgm:pt>
    <dgm:pt modelId="{3B7178CC-98D3-4028-9535-60897BA9A2C1}" type="sibTrans" cxnId="{48914BDD-3FBF-452F-B82F-7F581F095FE1}">
      <dgm:prSet/>
      <dgm:spPr/>
      <dgm:t>
        <a:bodyPr/>
        <a:lstStyle/>
        <a:p>
          <a:pPr algn="justLow"/>
          <a:endParaRPr lang="en-US"/>
        </a:p>
      </dgm:t>
    </dgm:pt>
    <dgm:pt modelId="{29115339-448D-4A81-9524-22D2D60C5E30}">
      <dgm:prSet custT="1"/>
      <dgm:spPr/>
      <dgm:t>
        <a:bodyPr/>
        <a:lstStyle/>
        <a:p>
          <a:pPr algn="justLow" rtl="1"/>
          <a:r>
            <a:rPr lang="ar-SY" sz="2200">
              <a:solidFill>
                <a:schemeClr val="tx1"/>
              </a:solidFill>
              <a:latin typeface="Arial" panose="020B0604020202020204" pitchFamily="34" charset="0"/>
              <a:cs typeface="Arial" panose="020B0604020202020204" pitchFamily="34" charset="0"/>
            </a:rPr>
            <a:t>التمييز بين التأمين من المسؤولية والإعفاء من المسؤولية. فالتأمين من المسؤولية يلتقي مع شرط الإعفاء منها من حيث أن المسؤول لا يتحمل عبء التعويض في الحالتين. ولكن يختلف التأمين عن شرط الإعفاء، أن المؤمن لا يريد حرمان المضرور من التعويض، وإنما تفادي النتائج السيئة التي قد تحدث من جراء عمله، فيلقي تبعتها على عاتق شركة التأمين. </a:t>
          </a:r>
          <a:endParaRPr lang="ar-SY" sz="2200" dirty="0">
            <a:solidFill>
              <a:schemeClr val="tx1"/>
            </a:solidFill>
            <a:latin typeface="Arial" panose="020B0604020202020204" pitchFamily="34" charset="0"/>
            <a:cs typeface="Arial" panose="020B0604020202020204" pitchFamily="34" charset="0"/>
          </a:endParaRPr>
        </a:p>
      </dgm:t>
    </dgm:pt>
    <dgm:pt modelId="{1274EC52-F517-4B8A-9845-36B838BF3EF0}" type="parTrans" cxnId="{E1F4D4B2-7C4E-4CDC-8CD4-AA7AB1D77C39}">
      <dgm:prSet/>
      <dgm:spPr/>
      <dgm:t>
        <a:bodyPr/>
        <a:lstStyle/>
        <a:p>
          <a:pPr algn="justLow"/>
          <a:endParaRPr lang="en-US"/>
        </a:p>
      </dgm:t>
    </dgm:pt>
    <dgm:pt modelId="{145CE6A6-5B29-4A21-AF20-44ECEC6F18E6}" type="sibTrans" cxnId="{E1F4D4B2-7C4E-4CDC-8CD4-AA7AB1D77C39}">
      <dgm:prSet/>
      <dgm:spPr/>
      <dgm:t>
        <a:bodyPr/>
        <a:lstStyle/>
        <a:p>
          <a:pPr algn="justLow"/>
          <a:endParaRPr lang="en-US"/>
        </a:p>
      </dgm:t>
    </dgm:pt>
    <dgm:pt modelId="{4960576B-4787-46D8-B5C0-59942AC26127}" type="pres">
      <dgm:prSet presAssocID="{67F2307A-953E-4AF6-9529-3BD048A941C7}" presName="linear" presStyleCnt="0">
        <dgm:presLayoutVars>
          <dgm:animLvl val="lvl"/>
          <dgm:resizeHandles val="exact"/>
        </dgm:presLayoutVars>
      </dgm:prSet>
      <dgm:spPr/>
    </dgm:pt>
    <dgm:pt modelId="{B7EB9991-C1E4-4E18-94A8-2780A362A0A6}" type="pres">
      <dgm:prSet presAssocID="{36F71A1C-4FAB-4690-B7A6-A62EEF020177}" presName="parentText" presStyleLbl="node1" presStyleIdx="0" presStyleCnt="2">
        <dgm:presLayoutVars>
          <dgm:chMax val="0"/>
          <dgm:bulletEnabled val="1"/>
        </dgm:presLayoutVars>
      </dgm:prSet>
      <dgm:spPr/>
    </dgm:pt>
    <dgm:pt modelId="{CB85B58B-6D71-4131-B6D0-A8004A242DA3}" type="pres">
      <dgm:prSet presAssocID="{3B7178CC-98D3-4028-9535-60897BA9A2C1}" presName="spacer" presStyleCnt="0"/>
      <dgm:spPr/>
    </dgm:pt>
    <dgm:pt modelId="{04DE01C4-EF11-459C-AADB-723D6FCAA7E3}" type="pres">
      <dgm:prSet presAssocID="{29115339-448D-4A81-9524-22D2D60C5E30}" presName="parentText" presStyleLbl="node1" presStyleIdx="1" presStyleCnt="2">
        <dgm:presLayoutVars>
          <dgm:chMax val="0"/>
          <dgm:bulletEnabled val="1"/>
        </dgm:presLayoutVars>
      </dgm:prSet>
      <dgm:spPr/>
    </dgm:pt>
  </dgm:ptLst>
  <dgm:cxnLst>
    <dgm:cxn modelId="{D765FF24-2D88-4A8D-A016-3E7BA13A2AF0}" type="presOf" srcId="{36F71A1C-4FAB-4690-B7A6-A62EEF020177}" destId="{B7EB9991-C1E4-4E18-94A8-2780A362A0A6}" srcOrd="0" destOrd="0" presId="urn:microsoft.com/office/officeart/2005/8/layout/vList2"/>
    <dgm:cxn modelId="{E474E161-3246-4934-8C7E-BD46770E2745}" type="presOf" srcId="{29115339-448D-4A81-9524-22D2D60C5E30}" destId="{04DE01C4-EF11-459C-AADB-723D6FCAA7E3}" srcOrd="0" destOrd="0" presId="urn:microsoft.com/office/officeart/2005/8/layout/vList2"/>
    <dgm:cxn modelId="{AA7BBC8E-10D5-459A-96B4-08A8E05F6E36}" type="presOf" srcId="{67F2307A-953E-4AF6-9529-3BD048A941C7}" destId="{4960576B-4787-46D8-B5C0-59942AC26127}" srcOrd="0" destOrd="0" presId="urn:microsoft.com/office/officeart/2005/8/layout/vList2"/>
    <dgm:cxn modelId="{E1F4D4B2-7C4E-4CDC-8CD4-AA7AB1D77C39}" srcId="{67F2307A-953E-4AF6-9529-3BD048A941C7}" destId="{29115339-448D-4A81-9524-22D2D60C5E30}" srcOrd="1" destOrd="0" parTransId="{1274EC52-F517-4B8A-9845-36B838BF3EF0}" sibTransId="{145CE6A6-5B29-4A21-AF20-44ECEC6F18E6}"/>
    <dgm:cxn modelId="{48914BDD-3FBF-452F-B82F-7F581F095FE1}" srcId="{67F2307A-953E-4AF6-9529-3BD048A941C7}" destId="{36F71A1C-4FAB-4690-B7A6-A62EEF020177}" srcOrd="0" destOrd="0" parTransId="{9698F8D8-F96B-4B58-9A08-ED34869AF145}" sibTransId="{3B7178CC-98D3-4028-9535-60897BA9A2C1}"/>
    <dgm:cxn modelId="{A68167F0-641A-4AF4-8DD7-BA80084A1C23}" type="presParOf" srcId="{4960576B-4787-46D8-B5C0-59942AC26127}" destId="{B7EB9991-C1E4-4E18-94A8-2780A362A0A6}" srcOrd="0" destOrd="0" presId="urn:microsoft.com/office/officeart/2005/8/layout/vList2"/>
    <dgm:cxn modelId="{69C648E1-FB21-4F2E-B459-287EDCB9441A}" type="presParOf" srcId="{4960576B-4787-46D8-B5C0-59942AC26127}" destId="{CB85B58B-6D71-4131-B6D0-A8004A242DA3}" srcOrd="1" destOrd="0" presId="urn:microsoft.com/office/officeart/2005/8/layout/vList2"/>
    <dgm:cxn modelId="{A3E19D7B-2095-4EC4-A07E-4588FFB14C82}" type="presParOf" srcId="{4960576B-4787-46D8-B5C0-59942AC26127}" destId="{04DE01C4-EF11-459C-AADB-723D6FCAA7E3}"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EB9991-C1E4-4E18-94A8-2780A362A0A6}">
      <dsp:nvSpPr>
        <dsp:cNvPr id="0" name=""/>
        <dsp:cNvSpPr/>
      </dsp:nvSpPr>
      <dsp:spPr>
        <a:xfrm>
          <a:off x="0" y="147496"/>
          <a:ext cx="10005390" cy="1482974"/>
        </a:xfrm>
        <a:prstGeom prst="roundRect">
          <a:avLst/>
        </a:prstGeom>
        <a:solidFill>
          <a:schemeClr val="accent3">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Low" defTabSz="977900" rtl="1">
            <a:lnSpc>
              <a:spcPct val="90000"/>
            </a:lnSpc>
            <a:spcBef>
              <a:spcPct val="0"/>
            </a:spcBef>
            <a:spcAft>
              <a:spcPct val="35000"/>
            </a:spcAft>
            <a:buNone/>
          </a:pPr>
          <a:r>
            <a:rPr lang="ar-SY" sz="2200" kern="1200" dirty="0">
              <a:solidFill>
                <a:schemeClr val="tx1"/>
              </a:solidFill>
              <a:latin typeface="Arial" panose="020B0604020202020204" pitchFamily="34" charset="0"/>
              <a:cs typeface="Arial" panose="020B0604020202020204" pitchFamily="34" charset="0"/>
            </a:rPr>
            <a:t>معرفة الاتفاقات المعدلة لأحكام المسؤولية، فلا يجوز في المسؤولية التقصيرية الاتفاق مقدماً وقبل تحقق المسؤولية التقصيرية على الإعفاء من المسؤولية أو التخفيف منها ويكون كل اتفاق من هذا النوع باطلاً.</a:t>
          </a:r>
        </a:p>
      </dsp:txBody>
      <dsp:txXfrm>
        <a:off x="72393" y="219889"/>
        <a:ext cx="9860604" cy="1338188"/>
      </dsp:txXfrm>
    </dsp:sp>
    <dsp:sp modelId="{04DE01C4-EF11-459C-AADB-723D6FCAA7E3}">
      <dsp:nvSpPr>
        <dsp:cNvPr id="0" name=""/>
        <dsp:cNvSpPr/>
      </dsp:nvSpPr>
      <dsp:spPr>
        <a:xfrm>
          <a:off x="0" y="1817671"/>
          <a:ext cx="10005390" cy="1482974"/>
        </a:xfrm>
        <a:prstGeom prst="roundRect">
          <a:avLst/>
        </a:prstGeom>
        <a:solidFill>
          <a:schemeClr val="accent3">
            <a:hueOff val="-1414192"/>
            <a:satOff val="6425"/>
            <a:lumOff val="-7451"/>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Low" defTabSz="977900" rtl="1">
            <a:lnSpc>
              <a:spcPct val="90000"/>
            </a:lnSpc>
            <a:spcBef>
              <a:spcPct val="0"/>
            </a:spcBef>
            <a:spcAft>
              <a:spcPct val="35000"/>
            </a:spcAft>
            <a:buNone/>
          </a:pPr>
          <a:r>
            <a:rPr lang="ar-SY" sz="2200" kern="1200">
              <a:solidFill>
                <a:schemeClr val="tx1"/>
              </a:solidFill>
              <a:latin typeface="Arial" panose="020B0604020202020204" pitchFamily="34" charset="0"/>
              <a:cs typeface="Arial" panose="020B0604020202020204" pitchFamily="34" charset="0"/>
            </a:rPr>
            <a:t>التمييز بين التأمين من المسؤولية والإعفاء من المسؤولية. فالتأمين من المسؤولية يلتقي مع شرط الإعفاء منها من حيث أن المسؤول لا يتحمل عبء التعويض في الحالتين. ولكن يختلف التأمين عن شرط الإعفاء، أن المؤمن لا يريد حرمان المضرور من التعويض، وإنما تفادي النتائج السيئة التي قد تحدث من جراء عمله، فيلقي تبعتها على عاتق شركة التأمين. </a:t>
          </a:r>
          <a:endParaRPr lang="ar-SY" sz="2200" kern="1200" dirty="0">
            <a:solidFill>
              <a:schemeClr val="tx1"/>
            </a:solidFill>
            <a:latin typeface="Arial" panose="020B0604020202020204" pitchFamily="34" charset="0"/>
            <a:cs typeface="Arial" panose="020B0604020202020204" pitchFamily="34" charset="0"/>
          </a:endParaRPr>
        </a:p>
      </dsp:txBody>
      <dsp:txXfrm>
        <a:off x="72393" y="1890064"/>
        <a:ext cx="9860604" cy="133818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02/02/1444</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02/02/1444</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8/29/2022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8104642" y="1413690"/>
            <a:ext cx="3822505" cy="3852199"/>
          </a:xfrm>
        </p:spPr>
        <p:txBody>
          <a:bodyPr>
            <a:normAutofit/>
          </a:bodyPr>
          <a:lstStyle/>
          <a:p>
            <a:r>
              <a:rPr lang="ar-SA" dirty="0"/>
              <a:t>القانون المدني 2</a:t>
            </a:r>
            <a:endParaRPr lang="en-US" dirty="0"/>
          </a:p>
          <a:p>
            <a:r>
              <a:rPr lang="en-US" dirty="0"/>
              <a:t>Civil Law 2</a:t>
            </a:r>
          </a:p>
          <a:p>
            <a:endParaRPr lang="ar-SY" sz="1800" dirty="0"/>
          </a:p>
          <a:p>
            <a:r>
              <a:rPr lang="en-US" sz="3200" dirty="0">
                <a:effectLst/>
                <a:latin typeface="Simplified Arabic" panose="02020603050405020304" pitchFamily="18" charset="-78"/>
                <a:ea typeface="Batang" panose="02030600000101010101" pitchFamily="18" charset="-127"/>
              </a:rPr>
              <a:t>CIV306</a:t>
            </a:r>
          </a:p>
          <a:p>
            <a:endParaRPr lang="en-US" sz="1800" dirty="0"/>
          </a:p>
          <a:p>
            <a:r>
              <a:rPr lang="ar-SY" dirty="0"/>
              <a:t>السنة: الثانية</a:t>
            </a:r>
          </a:p>
        </p:txBody>
      </p:sp>
      <p:sp>
        <p:nvSpPr>
          <p:cNvPr id="3" name="عنصر نائب للنص 2"/>
          <p:cNvSpPr>
            <a:spLocks noGrp="1"/>
          </p:cNvSpPr>
          <p:nvPr>
            <p:ph type="body" sz="quarter" idx="11"/>
          </p:nvPr>
        </p:nvSpPr>
        <p:spPr>
          <a:xfrm>
            <a:off x="8881967" y="5444310"/>
            <a:ext cx="3045180" cy="1283278"/>
          </a:xfrm>
        </p:spPr>
        <p:txBody>
          <a:bodyPr/>
          <a:lstStyle/>
          <a:p>
            <a:r>
              <a:rPr lang="en-US" dirty="0"/>
              <a:t>    </a:t>
            </a:r>
            <a:r>
              <a:rPr lang="ar-SA" dirty="0"/>
              <a:t>د. أحمد عبد الدائم                   د. عبد الكريم ظلّام</a:t>
            </a:r>
            <a:endParaRPr lang="en-US" dirty="0"/>
          </a:p>
        </p:txBody>
      </p:sp>
    </p:spTree>
    <p:extLst>
      <p:ext uri="{BB962C8B-B14F-4D97-AF65-F5344CB8AC3E}">
        <p14:creationId xmlns:p14="http://schemas.microsoft.com/office/powerpoint/2010/main" val="307012764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71FA46B-6085-4F2A-8144-65C2D5FB2B45}"/>
              </a:ext>
            </a:extLst>
          </p:cNvPr>
          <p:cNvSpPr>
            <a:spLocks noGrp="1"/>
          </p:cNvSpPr>
          <p:nvPr>
            <p:ph sz="quarter" idx="12"/>
          </p:nvPr>
        </p:nvSpPr>
        <p:spPr>
          <a:xfrm>
            <a:off x="1351722" y="2067339"/>
            <a:ext cx="9923669" cy="4041913"/>
          </a:xfrm>
        </p:spPr>
        <p:txBody>
          <a:bodyPr/>
          <a:lstStyle/>
          <a:p>
            <a:r>
              <a:rPr lang="ar-SY" dirty="0"/>
              <a:t>تم التعرف في هذا الفصل على :</a:t>
            </a:r>
          </a:p>
          <a:p>
            <a:pPr marL="342900" indent="-342900">
              <a:lnSpc>
                <a:spcPct val="200000"/>
              </a:lnSpc>
              <a:buFont typeface="Wingdings" panose="05000000000000000000" pitchFamily="2" charset="2"/>
              <a:buChar char="Ø"/>
            </a:pPr>
            <a:r>
              <a:rPr lang="ar-SY" dirty="0"/>
              <a:t>صور ونطاق التعويض.</a:t>
            </a:r>
          </a:p>
          <a:p>
            <a:pPr marL="342900" indent="-342900">
              <a:lnSpc>
                <a:spcPct val="200000"/>
              </a:lnSpc>
              <a:buFont typeface="Wingdings" panose="05000000000000000000" pitchFamily="2" charset="2"/>
              <a:buChar char="Ø"/>
            </a:pPr>
            <a:endParaRPr lang="ar-SY" dirty="0"/>
          </a:p>
          <a:p>
            <a:pPr marL="342900" indent="-342900">
              <a:lnSpc>
                <a:spcPct val="200000"/>
              </a:lnSpc>
              <a:buFont typeface="Wingdings" panose="05000000000000000000" pitchFamily="2" charset="2"/>
              <a:buChar char="Ø"/>
            </a:pPr>
            <a:r>
              <a:rPr lang="ar-SY" dirty="0"/>
              <a:t>اتفاقيات المسؤولية.</a:t>
            </a:r>
          </a:p>
          <a:p>
            <a:pPr marL="342900" indent="-342900">
              <a:lnSpc>
                <a:spcPct val="200000"/>
              </a:lnSpc>
              <a:buFont typeface="Wingdings" panose="05000000000000000000" pitchFamily="2" charset="2"/>
              <a:buChar char="Ø"/>
            </a:pPr>
            <a:endParaRPr lang="ar-SY" dirty="0"/>
          </a:p>
          <a:p>
            <a:endParaRPr lang="en-US" dirty="0"/>
          </a:p>
        </p:txBody>
      </p:sp>
    </p:spTree>
    <p:extLst>
      <p:ext uri="{BB962C8B-B14F-4D97-AF65-F5344CB8AC3E}">
        <p14:creationId xmlns:p14="http://schemas.microsoft.com/office/powerpoint/2010/main" val="21964653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sz="3200" dirty="0"/>
              <a:t>التعويض</a:t>
            </a:r>
          </a:p>
        </p:txBody>
      </p:sp>
      <p:sp>
        <p:nvSpPr>
          <p:cNvPr id="3" name="عنصر نائب للنص 2"/>
          <p:cNvSpPr>
            <a:spLocks noGrp="1"/>
          </p:cNvSpPr>
          <p:nvPr>
            <p:ph type="body" sz="quarter" idx="11"/>
          </p:nvPr>
        </p:nvSpPr>
        <p:spPr>
          <a:xfrm>
            <a:off x="1075765" y="2602847"/>
            <a:ext cx="1721223" cy="1390650"/>
          </a:xfrm>
        </p:spPr>
        <p:txBody>
          <a:bodyPr/>
          <a:lstStyle/>
          <a:p>
            <a:r>
              <a:rPr lang="ar-SY" dirty="0"/>
              <a:t>5</a:t>
            </a:r>
          </a:p>
        </p:txBody>
      </p:sp>
    </p:spTree>
    <p:extLst>
      <p:ext uri="{BB962C8B-B14F-4D97-AF65-F5344CB8AC3E}">
        <p14:creationId xmlns:p14="http://schemas.microsoft.com/office/powerpoint/2010/main" val="403985195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1046922" y="2414102"/>
            <a:ext cx="10187954" cy="4033839"/>
          </a:xfrm>
        </p:spPr>
        <p:txBody>
          <a:bodyPr/>
          <a:lstStyle/>
          <a:p>
            <a:pPr marL="342900" indent="-342900">
              <a:lnSpc>
                <a:spcPct val="200000"/>
              </a:lnSpc>
              <a:buFont typeface="Wingdings" panose="05000000000000000000" pitchFamily="2" charset="2"/>
              <a:buChar char="v"/>
            </a:pPr>
            <a:r>
              <a:rPr lang="ar-SY" dirty="0"/>
              <a:t>المبحث الأول: صور ونطاق التعويض</a:t>
            </a:r>
            <a:r>
              <a:rPr lang="en-US" dirty="0"/>
              <a:t>.</a:t>
            </a:r>
            <a:endParaRPr lang="ar-SY" dirty="0"/>
          </a:p>
          <a:p>
            <a:pPr marL="342900" indent="-342900">
              <a:lnSpc>
                <a:spcPct val="200000"/>
              </a:lnSpc>
              <a:buFont typeface="Wingdings" panose="05000000000000000000" pitchFamily="2" charset="2"/>
              <a:buChar char="v"/>
            </a:pPr>
            <a:endParaRPr lang="ar-SY" dirty="0"/>
          </a:p>
          <a:p>
            <a:pPr marL="342900" indent="-342900">
              <a:lnSpc>
                <a:spcPct val="200000"/>
              </a:lnSpc>
              <a:buFont typeface="Wingdings" panose="05000000000000000000" pitchFamily="2" charset="2"/>
              <a:buChar char="v"/>
            </a:pPr>
            <a:r>
              <a:rPr lang="ar-SY" dirty="0"/>
              <a:t>المبحث الثاني: اتفاقيات المسؤولية</a:t>
            </a:r>
            <a:r>
              <a:rPr lang="en-US" dirty="0"/>
              <a:t>.</a:t>
            </a:r>
            <a:endParaRPr lang="ar-SY" dirty="0"/>
          </a:p>
          <a:p>
            <a:pPr marL="342900" indent="-342900">
              <a:lnSpc>
                <a:spcPct val="200000"/>
              </a:lnSpc>
              <a:buFont typeface="Wingdings" panose="05000000000000000000" pitchFamily="2" charset="2"/>
              <a:buChar char="v"/>
            </a:pPr>
            <a:endParaRPr lang="ar-SY" dirty="0"/>
          </a:p>
        </p:txBody>
      </p:sp>
    </p:spTree>
    <p:extLst>
      <p:ext uri="{BB962C8B-B14F-4D97-AF65-F5344CB8AC3E}">
        <p14:creationId xmlns:p14="http://schemas.microsoft.com/office/powerpoint/2010/main" val="110584559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صور ونطاق التعويض</a:t>
            </a:r>
          </a:p>
        </p:txBody>
      </p:sp>
      <p:sp>
        <p:nvSpPr>
          <p:cNvPr id="3" name="عنصر نائب للنص 2"/>
          <p:cNvSpPr>
            <a:spLocks noGrp="1"/>
          </p:cNvSpPr>
          <p:nvPr>
            <p:ph type="body" sz="quarter" idx="11"/>
          </p:nvPr>
        </p:nvSpPr>
        <p:spPr/>
        <p:txBody>
          <a:bodyPr/>
          <a:lstStyle/>
          <a:p>
            <a:r>
              <a:rPr lang="ar-SY" dirty="0"/>
              <a:t>صور التعويض</a:t>
            </a:r>
          </a:p>
        </p:txBody>
      </p:sp>
      <p:sp>
        <p:nvSpPr>
          <p:cNvPr id="5" name="Rectangle: Rounded Corners 4">
            <a:extLst>
              <a:ext uri="{FF2B5EF4-FFF2-40B4-BE49-F238E27FC236}">
                <a16:creationId xmlns:a16="http://schemas.microsoft.com/office/drawing/2014/main" id="{240946F6-3C17-4071-8015-BD0F9CAB265D}"/>
              </a:ext>
            </a:extLst>
          </p:cNvPr>
          <p:cNvSpPr/>
          <p:nvPr/>
        </p:nvSpPr>
        <p:spPr>
          <a:xfrm>
            <a:off x="1258957" y="2650255"/>
            <a:ext cx="10271458" cy="3898271"/>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 إن التعويض الذي يحكم به القاضي غالباً ما يكون تعويضاً نقدياً، إلا أن ذلك لا يحول دون الحكم بالتعويض العيني. </a:t>
            </a:r>
          </a:p>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فالتعويض النقدي هو عبارة عن مبلغ من النقود يعطى للمضرور لجبر الضرر الذي لحق به جراء الفعل الضار.</a:t>
            </a:r>
          </a:p>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وبالنسبة للتعويض العيني، فيجوز للقاضي، تبعاً للظروف، وبناء على طلب المضرور، أن يكون الحكم بالتعويض عينياً، أي يحكم بإعادة الحال إلى ما كانت عليه قبل وقوع الضرر.</a:t>
            </a:r>
          </a:p>
          <a:p>
            <a:pPr algn="r" rtl="1"/>
            <a:endParaRPr lang="ar-SY" sz="2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49531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fontScale="47500" lnSpcReduction="20000"/>
          </a:bodyPr>
          <a:lstStyle/>
          <a:p>
            <a:pPr lvl="0">
              <a:buClr>
                <a:srgbClr val="D34817"/>
              </a:buClr>
            </a:pPr>
            <a:endParaRPr lang="ar-SY" dirty="0"/>
          </a:p>
          <a:p>
            <a:pPr lvl="0">
              <a:buClr>
                <a:srgbClr val="D34817"/>
              </a:buClr>
            </a:pPr>
            <a:r>
              <a:rPr lang="ar-SY" sz="5900" dirty="0"/>
              <a:t>صور ونطاق التعويض</a:t>
            </a:r>
          </a:p>
          <a:p>
            <a:endParaRPr lang="ar-SY" dirty="0"/>
          </a:p>
        </p:txBody>
      </p:sp>
      <p:sp>
        <p:nvSpPr>
          <p:cNvPr id="3" name="عنصر نائب للنص 2"/>
          <p:cNvSpPr>
            <a:spLocks noGrp="1"/>
          </p:cNvSpPr>
          <p:nvPr>
            <p:ph type="body" sz="quarter" idx="11"/>
          </p:nvPr>
        </p:nvSpPr>
        <p:spPr/>
        <p:txBody>
          <a:bodyPr/>
          <a:lstStyle/>
          <a:p>
            <a:r>
              <a:rPr lang="ar-SY" dirty="0"/>
              <a:t>نطاق التعويض</a:t>
            </a:r>
          </a:p>
        </p:txBody>
      </p:sp>
      <p:sp>
        <p:nvSpPr>
          <p:cNvPr id="5" name="Rectangle: Rounded Corners 4">
            <a:extLst>
              <a:ext uri="{FF2B5EF4-FFF2-40B4-BE49-F238E27FC236}">
                <a16:creationId xmlns:a16="http://schemas.microsoft.com/office/drawing/2014/main" id="{F8BAFAD1-CA5B-4B6A-8D78-F3E7DC461AC1}"/>
              </a:ext>
            </a:extLst>
          </p:cNvPr>
          <p:cNvSpPr/>
          <p:nvPr/>
        </p:nvSpPr>
        <p:spPr>
          <a:xfrm>
            <a:off x="1166191" y="2557489"/>
            <a:ext cx="10364224" cy="3898271"/>
          </a:xfrm>
          <a:prstGeom prst="roundRect">
            <a:avLst>
              <a:gd name="adj" fmla="val 9882"/>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يقدر التعويض النقدي بمقدار الضرر بشرط أن يكون ذلك الضرر مباشراً أي أن يكون نتيجة طبيعية للعمل غير المشروع، وبصرف النظر عما إذا كان الضرر متوقعاً أو غير متوقع.</a:t>
            </a:r>
          </a:p>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 والقاعدة في تقدير التعويض هي وجوب تحقيق التناسب بينه وبين الضرر دون الاعتداد بجسامة الخطأ، ويجب على القاضي أن يدخل في اعتباره عند تقدير التعويض مقدار الضرر الذي أصاب المضرور، وكذلك الظروف الملابسة. </a:t>
            </a:r>
          </a:p>
        </p:txBody>
      </p:sp>
    </p:spTree>
    <p:extLst>
      <p:ext uri="{BB962C8B-B14F-4D97-AF65-F5344CB8AC3E}">
        <p14:creationId xmlns:p14="http://schemas.microsoft.com/office/powerpoint/2010/main" val="384828350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اتفاقيات المسؤولية</a:t>
            </a:r>
          </a:p>
        </p:txBody>
      </p:sp>
      <p:sp>
        <p:nvSpPr>
          <p:cNvPr id="3" name="عنصر نائب للمحتوى 2"/>
          <p:cNvSpPr>
            <a:spLocks noGrp="1"/>
          </p:cNvSpPr>
          <p:nvPr>
            <p:ph sz="quarter" idx="12"/>
          </p:nvPr>
        </p:nvSpPr>
        <p:spPr>
          <a:xfrm>
            <a:off x="503583" y="1880234"/>
            <a:ext cx="11231978" cy="5056034"/>
          </a:xfrm>
        </p:spPr>
        <p:txBody>
          <a:bodyPr/>
          <a:lstStyle/>
          <a:p>
            <a:pPr marL="0" indent="0"/>
            <a:r>
              <a:rPr lang="ar-SY" dirty="0">
                <a:solidFill>
                  <a:srgbClr val="855D5D">
                    <a:lumMod val="50000"/>
                  </a:srgbClr>
                </a:solidFill>
              </a:rPr>
              <a:t>في نهاية هذا المبحث يجب على الطالب أن يكون قادراً على:</a:t>
            </a:r>
            <a:endParaRPr lang="ar-SY" dirty="0"/>
          </a:p>
        </p:txBody>
      </p:sp>
      <p:graphicFrame>
        <p:nvGraphicFramePr>
          <p:cNvPr id="4" name="Diagram 3">
            <a:extLst>
              <a:ext uri="{FF2B5EF4-FFF2-40B4-BE49-F238E27FC236}">
                <a16:creationId xmlns:a16="http://schemas.microsoft.com/office/drawing/2014/main" id="{6639DD8A-3921-4679-B030-D539C1D54AC2}"/>
              </a:ext>
            </a:extLst>
          </p:cNvPr>
          <p:cNvGraphicFramePr/>
          <p:nvPr>
            <p:extLst>
              <p:ext uri="{D42A27DB-BD31-4B8C-83A1-F6EECF244321}">
                <p14:modId xmlns:p14="http://schemas.microsoft.com/office/powerpoint/2010/main" val="2047503217"/>
              </p:ext>
            </p:extLst>
          </p:nvPr>
        </p:nvGraphicFramePr>
        <p:xfrm>
          <a:off x="1378226" y="2902226"/>
          <a:ext cx="10005391" cy="34481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367891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4876801" y="2167502"/>
            <a:ext cx="6424111" cy="4497230"/>
          </a:xfrm>
        </p:spPr>
        <p:txBody>
          <a:bodyPr>
            <a:normAutofit/>
          </a:bodyPr>
          <a:lstStyle/>
          <a:p>
            <a:r>
              <a:rPr lang="ar-SY" sz="2400" dirty="0"/>
              <a:t>أجب بـــ صح / خطأ:</a:t>
            </a:r>
          </a:p>
          <a:p>
            <a:r>
              <a:rPr lang="ar-SY" sz="2400" dirty="0"/>
              <a:t>1-	يقدر التعويض النقدي بمقدار الضرر المباشر وبصرف النظر عما إذا كان الضرر متوقعاً أو غير متوقع.</a:t>
            </a:r>
          </a:p>
          <a:p>
            <a:r>
              <a:rPr lang="ar-SY" sz="2400" dirty="0"/>
              <a:t>2-	يجوز للقاضي إنقاص التعويض بما يتناسب مع  تحسن وضع الضحية.</a:t>
            </a:r>
          </a:p>
          <a:p>
            <a:r>
              <a:rPr lang="ar-SY" sz="2400" dirty="0"/>
              <a:t>3-	في التأمين من المسؤولية إن المؤمن لا يريد حرمان المضرور من التعويض.</a:t>
            </a:r>
          </a:p>
        </p:txBody>
      </p:sp>
    </p:spTree>
    <p:extLst>
      <p:ext uri="{BB962C8B-B14F-4D97-AF65-F5344CB8AC3E}">
        <p14:creationId xmlns:p14="http://schemas.microsoft.com/office/powerpoint/2010/main" val="29975191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4518991" y="2286770"/>
            <a:ext cx="6702409" cy="4497230"/>
          </a:xfrm>
        </p:spPr>
        <p:txBody>
          <a:bodyPr>
            <a:normAutofit/>
          </a:bodyPr>
          <a:lstStyle/>
          <a:p>
            <a:r>
              <a:rPr lang="ar-SY" sz="2400" dirty="0"/>
              <a:t>حدّد الإجابة الصحيحة:</a:t>
            </a:r>
          </a:p>
          <a:p>
            <a:pPr marL="342900" indent="-342900">
              <a:buFontTx/>
              <a:buChar char="-"/>
            </a:pPr>
            <a:r>
              <a:rPr lang="ar-SY" sz="2400" dirty="0"/>
              <a:t>في المسؤولية التقصيرية:</a:t>
            </a:r>
          </a:p>
          <a:p>
            <a:pPr marL="457200" indent="-457200">
              <a:buFont typeface="+mj-lt"/>
              <a:buAutoNum type="alphaUcPeriod"/>
            </a:pPr>
            <a:r>
              <a:rPr lang="ar-SY" sz="2400" dirty="0"/>
              <a:t>يكون التعويض عن الضرر المباشر وغير المباشر.</a:t>
            </a:r>
          </a:p>
          <a:p>
            <a:pPr marL="457200" indent="-457200">
              <a:buFont typeface="+mj-lt"/>
              <a:buAutoNum type="alphaUcPeriod"/>
            </a:pPr>
            <a:r>
              <a:rPr lang="ar-SY" sz="2400" dirty="0"/>
              <a:t>كمال الأهلية شرط لقيام المسؤولية.</a:t>
            </a:r>
          </a:p>
          <a:p>
            <a:pPr marL="457200" indent="-457200">
              <a:buFont typeface="+mj-lt"/>
              <a:buAutoNum type="alphaUcPeriod"/>
            </a:pPr>
            <a:r>
              <a:rPr lang="ar-SY" sz="2400" dirty="0"/>
              <a:t>يكون التعويض عن الضرر المباشر المتوقع فقط.</a:t>
            </a:r>
          </a:p>
          <a:p>
            <a:pPr marL="457200" indent="-457200">
              <a:buFont typeface="+mj-lt"/>
              <a:buAutoNum type="alphaUcPeriod"/>
            </a:pPr>
            <a:r>
              <a:rPr lang="ar-SY" sz="2400" dirty="0"/>
              <a:t>جميع الإجابات السابقة خاطئة.</a:t>
            </a:r>
          </a:p>
        </p:txBody>
      </p:sp>
    </p:spTree>
    <p:extLst>
      <p:ext uri="{BB962C8B-B14F-4D97-AF65-F5344CB8AC3E}">
        <p14:creationId xmlns:p14="http://schemas.microsoft.com/office/powerpoint/2010/main" val="78720549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38205" y="1899852"/>
            <a:ext cx="7133213" cy="3745574"/>
          </a:xfrm>
        </p:spPr>
        <p:txBody>
          <a:bodyPr/>
          <a:lstStyle/>
          <a:p>
            <a:r>
              <a:rPr lang="ar-SY" dirty="0"/>
              <a:t>أجب عن الأسئلة التالية:</a:t>
            </a:r>
          </a:p>
          <a:p>
            <a:pPr marL="457200" indent="-457200">
              <a:buFont typeface="+mj-lt"/>
              <a:buAutoNum type="arabicParenR"/>
            </a:pPr>
            <a:r>
              <a:rPr lang="ar-SY" dirty="0"/>
              <a:t>حدد المقصود بالتعويض العيني موضحاً إجابتك بمثالٍ عليه، ثم بيّن متى يستطيع القاضي الحكم به؟</a:t>
            </a:r>
          </a:p>
          <a:p>
            <a:pPr marL="457200" indent="-457200">
              <a:buFont typeface="+mj-lt"/>
              <a:buAutoNum type="arabicParenR"/>
            </a:pPr>
            <a:r>
              <a:rPr lang="ar-SY" dirty="0"/>
              <a:t>ما الفرق بين التأمين من المسؤولية وشرط الإعفاء من المسؤولية؟</a:t>
            </a:r>
          </a:p>
        </p:txBody>
      </p:sp>
    </p:spTree>
    <p:extLst>
      <p:ext uri="{BB962C8B-B14F-4D97-AF65-F5344CB8AC3E}">
        <p14:creationId xmlns:p14="http://schemas.microsoft.com/office/powerpoint/2010/main" val="48130751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D8C6403A-684A-431F-8F36-A24C99E28661}">
  <ds:schemaRefs>
    <ds:schemaRef ds:uri="http://schemas.microsoft.com/sharepoint/v3/contenttype/forms"/>
  </ds:schemaRefs>
</ds:datastoreItem>
</file>

<file path=customXml/itemProps2.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0/xmlns/"/>
    <ds:schemaRef ds:uri="http://www.w3.org/2001/XMLSchema"/>
    <ds:schemaRef ds:uri="71af3243-3dd4-4a8d-8c0d-dd76da1f02a5"/>
    <ds:schemaRef ds:uri="16c05727-aa75-4e4a-9b5f-8a80a116589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2455B2D-BAB7-438A-85DA-0266A24CB79F}">
  <ds:schemaRefs>
    <ds:schemaRef ds:uri="http://schemas.microsoft.com/office/2006/metadata/properties"/>
    <ds:schemaRef ds:uri="http://www.w3.org/2000/xmlns/"/>
    <ds:schemaRef ds:uri="71af3243-3dd4-4a8d-8c0d-dd76da1f02a5"/>
    <ds:schemaRef ds:uri="http://www.w3.org/2001/XMLSchema-instance"/>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{EF5A84C8-6E47-4BA8-A626-2C183E30E3FB}tf11964407_win32</Template>
  <TotalTime>1801</TotalTime>
  <Words>432</Words>
  <Application>Microsoft Office PowerPoint</Application>
  <PresentationFormat>Widescreen</PresentationFormat>
  <Paragraphs>43</Paragraphs>
  <Slides>10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Arial</vt:lpstr>
      <vt:lpstr>Calibri</vt:lpstr>
      <vt:lpstr>Franklin Gothic Book</vt:lpstr>
      <vt:lpstr>Franklin Gothic Demi</vt:lpstr>
      <vt:lpstr>Gill Sans MT</vt:lpstr>
      <vt:lpstr>Simplified Arabic</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Meray</cp:lastModifiedBy>
  <cp:revision>286</cp:revision>
  <dcterms:created xsi:type="dcterms:W3CDTF">2020-10-27T07:33:32Z</dcterms:created>
  <dcterms:modified xsi:type="dcterms:W3CDTF">2022-08-29T08:34:27Z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