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6"/>
  </p:notesMasterIdLst>
  <p:handoutMasterIdLst>
    <p:handoutMasterId r:id="rId17"/>
  </p:handoutMasterIdLst>
  <p:sldIdLst>
    <p:sldId id="257" r:id="rId5"/>
    <p:sldId id="345" r:id="rId6"/>
    <p:sldId id="346" r:id="rId7"/>
    <p:sldId id="347" r:id="rId8"/>
    <p:sldId id="348" r:id="rId9"/>
    <p:sldId id="349" r:id="rId10"/>
    <p:sldId id="350" r:id="rId11"/>
    <p:sldId id="351" r:id="rId12"/>
    <p:sldId id="352" r:id="rId13"/>
    <p:sldId id="353" r:id="rId14"/>
    <p:sldId id="35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19" autoAdjust="0"/>
  </p:normalViewPr>
  <p:slideViewPr>
    <p:cSldViewPr snapToGrid="0">
      <p:cViewPr varScale="1">
        <p:scale>
          <a:sx n="72" d="100"/>
          <a:sy n="72" d="100"/>
        </p:scale>
        <p:origin x="660" y="96"/>
      </p:cViewPr>
      <p:guideLst/>
    </p:cSldViewPr>
  </p:slideViewPr>
  <p:notesTextViewPr>
    <p:cViewPr>
      <p:scale>
        <a:sx n="1" d="1"/>
        <a:sy n="1" d="1"/>
      </p:scale>
      <p:origin x="0" y="0"/>
    </p:cViewPr>
  </p:notesText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B4F3E8-5E30-4E9A-A464-F3E9D0685759}"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n-US"/>
        </a:p>
      </dgm:t>
    </dgm:pt>
    <dgm:pt modelId="{E1F52F12-FBA2-46EE-9B55-D59E8791D6B3}">
      <dgm:prSet custT="1"/>
      <dgm:spPr/>
      <dgm:t>
        <a:bodyPr/>
        <a:lstStyle/>
        <a:p>
          <a:pPr algn="justLow" rtl="1"/>
          <a:r>
            <a:rPr lang="ar-SY" sz="2200" dirty="0">
              <a:solidFill>
                <a:schemeClr val="tx1"/>
              </a:solidFill>
              <a:latin typeface="Arial" panose="020B0604020202020204" pitchFamily="34" charset="0"/>
              <a:cs typeface="Arial" panose="020B0604020202020204" pitchFamily="34" charset="0"/>
            </a:rPr>
            <a:t>1- إثراء المدين: يقصد بالإثراء كل فائدة أو منفعة يحصل عليها المدين.</a:t>
          </a:r>
        </a:p>
      </dgm:t>
    </dgm:pt>
    <dgm:pt modelId="{C608F117-0F1E-483A-8600-5B71700BBF16}" type="parTrans" cxnId="{A0CF5C6C-5ED7-4870-B16D-D8A061630688}">
      <dgm:prSet/>
      <dgm:spPr/>
      <dgm:t>
        <a:bodyPr/>
        <a:lstStyle/>
        <a:p>
          <a:pPr algn="justLow"/>
          <a:endParaRPr lang="en-US"/>
        </a:p>
      </dgm:t>
    </dgm:pt>
    <dgm:pt modelId="{4DCD811C-F8C4-451D-B039-BEC37C598092}" type="sibTrans" cxnId="{A0CF5C6C-5ED7-4870-B16D-D8A061630688}">
      <dgm:prSet/>
      <dgm:spPr/>
      <dgm:t>
        <a:bodyPr/>
        <a:lstStyle/>
        <a:p>
          <a:pPr algn="justLow"/>
          <a:endParaRPr lang="en-US"/>
        </a:p>
      </dgm:t>
    </dgm:pt>
    <dgm:pt modelId="{0A539F72-021E-47AE-8B1B-27788F2546C5}">
      <dgm:prSet custT="1"/>
      <dgm:spPr/>
      <dgm:t>
        <a:bodyPr/>
        <a:lstStyle/>
        <a:p>
          <a:pPr algn="justLow" rtl="1"/>
          <a:r>
            <a:rPr lang="ar-SY" sz="2200" dirty="0">
              <a:solidFill>
                <a:schemeClr val="tx1"/>
              </a:solidFill>
              <a:latin typeface="Arial" panose="020B0604020202020204" pitchFamily="34" charset="0"/>
              <a:cs typeface="Arial" panose="020B0604020202020204" pitchFamily="34" charset="0"/>
            </a:rPr>
            <a:t>2- افتقار الدائن: يقصد بالافتقار كل خسارة تلحق الدائن أو كل منفعة تفوته. </a:t>
          </a:r>
        </a:p>
      </dgm:t>
    </dgm:pt>
    <dgm:pt modelId="{6EF283A3-198E-46BD-B7DB-3834748AF94B}" type="parTrans" cxnId="{BDA75000-45D3-4D62-BD11-4EFA2A9DA148}">
      <dgm:prSet/>
      <dgm:spPr/>
      <dgm:t>
        <a:bodyPr/>
        <a:lstStyle/>
        <a:p>
          <a:pPr algn="justLow"/>
          <a:endParaRPr lang="en-US"/>
        </a:p>
      </dgm:t>
    </dgm:pt>
    <dgm:pt modelId="{6D32C1E1-8080-4BA6-85D9-4A2F5BE2FE30}" type="sibTrans" cxnId="{BDA75000-45D3-4D62-BD11-4EFA2A9DA148}">
      <dgm:prSet/>
      <dgm:spPr/>
      <dgm:t>
        <a:bodyPr/>
        <a:lstStyle/>
        <a:p>
          <a:pPr algn="justLow"/>
          <a:endParaRPr lang="en-US"/>
        </a:p>
      </dgm:t>
    </dgm:pt>
    <dgm:pt modelId="{F26C44C9-3139-4315-87D0-F59F140BD93E}">
      <dgm:prSet custT="1"/>
      <dgm:spPr/>
      <dgm:t>
        <a:bodyPr/>
        <a:lstStyle/>
        <a:p>
          <a:pPr algn="justLow" rtl="1"/>
          <a:r>
            <a:rPr lang="ar-SY" sz="2200">
              <a:solidFill>
                <a:schemeClr val="tx1"/>
              </a:solidFill>
              <a:latin typeface="Arial" panose="020B0604020202020204" pitchFamily="34" charset="0"/>
              <a:cs typeface="Arial" panose="020B0604020202020204" pitchFamily="34" charset="0"/>
            </a:rPr>
            <a:t>3- علاقة السببية بين الإثراء والافتقار.</a:t>
          </a:r>
          <a:endParaRPr lang="ar-SY" sz="2200" dirty="0">
            <a:solidFill>
              <a:schemeClr val="tx1"/>
            </a:solidFill>
            <a:latin typeface="Arial" panose="020B0604020202020204" pitchFamily="34" charset="0"/>
            <a:cs typeface="Arial" panose="020B0604020202020204" pitchFamily="34" charset="0"/>
          </a:endParaRPr>
        </a:p>
      </dgm:t>
    </dgm:pt>
    <dgm:pt modelId="{8D5343A1-827E-438C-B8C5-9FD594148D8C}" type="parTrans" cxnId="{0BC73984-79DE-44B6-A5F3-671B4488C350}">
      <dgm:prSet/>
      <dgm:spPr/>
      <dgm:t>
        <a:bodyPr/>
        <a:lstStyle/>
        <a:p>
          <a:pPr algn="justLow"/>
          <a:endParaRPr lang="en-US"/>
        </a:p>
      </dgm:t>
    </dgm:pt>
    <dgm:pt modelId="{BB868F4D-2823-4337-92A0-E62A6CB859D1}" type="sibTrans" cxnId="{0BC73984-79DE-44B6-A5F3-671B4488C350}">
      <dgm:prSet/>
      <dgm:spPr/>
      <dgm:t>
        <a:bodyPr/>
        <a:lstStyle/>
        <a:p>
          <a:pPr algn="justLow"/>
          <a:endParaRPr lang="en-US"/>
        </a:p>
      </dgm:t>
    </dgm:pt>
    <dgm:pt modelId="{B78895C1-A945-4E61-AA20-A5D999C2647E}">
      <dgm:prSet custT="1"/>
      <dgm:spPr/>
      <dgm:t>
        <a:bodyPr/>
        <a:lstStyle/>
        <a:p>
          <a:pPr algn="justLow" rtl="1"/>
          <a:r>
            <a:rPr lang="ar-SY" sz="2200" dirty="0">
              <a:solidFill>
                <a:schemeClr val="tx1"/>
              </a:solidFill>
              <a:latin typeface="Arial" panose="020B0604020202020204" pitchFamily="34" charset="0"/>
              <a:cs typeface="Arial" panose="020B0604020202020204" pitchFamily="34" charset="0"/>
            </a:rPr>
            <a:t>4- انعدام السبب القانوني للإثراء: يتعين لالتزام المثري بتعويض المفتقر ألا يكون لإثرائه سبب قانوني، أي ألا يكون لإثرائه حق يستند إليه، فالمقصود بالسبب القانوني للإثراء السبب المنشئ له سواء أكان عقداً أم إرادة منفردة أم عملاً غير مشروع أم نص القانون. </a:t>
          </a:r>
        </a:p>
      </dgm:t>
    </dgm:pt>
    <dgm:pt modelId="{3E640444-5F5A-4DF1-9009-8DEA9F2A8C09}" type="parTrans" cxnId="{03633724-D3DF-4618-9C0E-8C89364F430F}">
      <dgm:prSet/>
      <dgm:spPr/>
      <dgm:t>
        <a:bodyPr/>
        <a:lstStyle/>
        <a:p>
          <a:pPr algn="justLow"/>
          <a:endParaRPr lang="en-US"/>
        </a:p>
      </dgm:t>
    </dgm:pt>
    <dgm:pt modelId="{CFCF4E45-4327-4729-8C25-9F2FB3F48F97}" type="sibTrans" cxnId="{03633724-D3DF-4618-9C0E-8C89364F430F}">
      <dgm:prSet/>
      <dgm:spPr/>
      <dgm:t>
        <a:bodyPr/>
        <a:lstStyle/>
        <a:p>
          <a:pPr algn="justLow"/>
          <a:endParaRPr lang="en-US"/>
        </a:p>
      </dgm:t>
    </dgm:pt>
    <dgm:pt modelId="{CC43FAB9-B352-43C1-97AD-8D744420354A}" type="pres">
      <dgm:prSet presAssocID="{91B4F3E8-5E30-4E9A-A464-F3E9D0685759}" presName="linear" presStyleCnt="0">
        <dgm:presLayoutVars>
          <dgm:dir val="rev"/>
          <dgm:animLvl val="lvl"/>
          <dgm:resizeHandles val="exact"/>
        </dgm:presLayoutVars>
      </dgm:prSet>
      <dgm:spPr/>
    </dgm:pt>
    <dgm:pt modelId="{245B7168-08B7-499F-A448-75963A299710}" type="pres">
      <dgm:prSet presAssocID="{E1F52F12-FBA2-46EE-9B55-D59E8791D6B3}" presName="parentLin" presStyleCnt="0"/>
      <dgm:spPr/>
    </dgm:pt>
    <dgm:pt modelId="{B0009A98-E72B-4905-9F88-E2D56AD1FC9A}" type="pres">
      <dgm:prSet presAssocID="{E1F52F12-FBA2-46EE-9B55-D59E8791D6B3}" presName="parentLeftMargin" presStyleLbl="node1" presStyleIdx="0" presStyleCnt="4"/>
      <dgm:spPr/>
    </dgm:pt>
    <dgm:pt modelId="{772F7767-5F17-4D2F-AB84-6A5C2BCBE497}" type="pres">
      <dgm:prSet presAssocID="{E1F52F12-FBA2-46EE-9B55-D59E8791D6B3}" presName="parentText" presStyleLbl="node1" presStyleIdx="0" presStyleCnt="4" custScaleX="142857" custScaleY="62649">
        <dgm:presLayoutVars>
          <dgm:chMax val="0"/>
          <dgm:bulletEnabled val="1"/>
        </dgm:presLayoutVars>
      </dgm:prSet>
      <dgm:spPr/>
    </dgm:pt>
    <dgm:pt modelId="{DC486E3A-5204-4CC4-B60B-BB51F5CE1C09}" type="pres">
      <dgm:prSet presAssocID="{E1F52F12-FBA2-46EE-9B55-D59E8791D6B3}" presName="negativeSpace" presStyleCnt="0"/>
      <dgm:spPr/>
    </dgm:pt>
    <dgm:pt modelId="{7AA968BC-7D14-44DE-BF2A-7D4342BE6452}" type="pres">
      <dgm:prSet presAssocID="{E1F52F12-FBA2-46EE-9B55-D59E8791D6B3}" presName="childText" presStyleLbl="conFgAcc1" presStyleIdx="0" presStyleCnt="4">
        <dgm:presLayoutVars>
          <dgm:bulletEnabled val="1"/>
        </dgm:presLayoutVars>
      </dgm:prSet>
      <dgm:spPr/>
    </dgm:pt>
    <dgm:pt modelId="{7C31B636-4D68-45A8-B29D-2B9B1B11FFEA}" type="pres">
      <dgm:prSet presAssocID="{4DCD811C-F8C4-451D-B039-BEC37C598092}" presName="spaceBetweenRectangles" presStyleCnt="0"/>
      <dgm:spPr/>
    </dgm:pt>
    <dgm:pt modelId="{D79C044A-A3D5-438C-AE6F-6DA217B8BE7F}" type="pres">
      <dgm:prSet presAssocID="{0A539F72-021E-47AE-8B1B-27788F2546C5}" presName="parentLin" presStyleCnt="0"/>
      <dgm:spPr/>
    </dgm:pt>
    <dgm:pt modelId="{76463C65-240B-46E1-892A-8751C4184373}" type="pres">
      <dgm:prSet presAssocID="{0A539F72-021E-47AE-8B1B-27788F2546C5}" presName="parentLeftMargin" presStyleLbl="node1" presStyleIdx="0" presStyleCnt="4"/>
      <dgm:spPr/>
    </dgm:pt>
    <dgm:pt modelId="{8426501E-396A-4720-9EFA-BD00DB9893F4}" type="pres">
      <dgm:prSet presAssocID="{0A539F72-021E-47AE-8B1B-27788F2546C5}" presName="parentText" presStyleLbl="node1" presStyleIdx="1" presStyleCnt="4" custScaleX="142857" custScaleY="80984">
        <dgm:presLayoutVars>
          <dgm:chMax val="0"/>
          <dgm:bulletEnabled val="1"/>
        </dgm:presLayoutVars>
      </dgm:prSet>
      <dgm:spPr/>
    </dgm:pt>
    <dgm:pt modelId="{31949543-9061-4847-B9B2-396DDA58280D}" type="pres">
      <dgm:prSet presAssocID="{0A539F72-021E-47AE-8B1B-27788F2546C5}" presName="negativeSpace" presStyleCnt="0"/>
      <dgm:spPr/>
    </dgm:pt>
    <dgm:pt modelId="{E7E26E90-6AC3-4082-BE41-64ED16227BBE}" type="pres">
      <dgm:prSet presAssocID="{0A539F72-021E-47AE-8B1B-27788F2546C5}" presName="childText" presStyleLbl="conFgAcc1" presStyleIdx="1" presStyleCnt="4">
        <dgm:presLayoutVars>
          <dgm:bulletEnabled val="1"/>
        </dgm:presLayoutVars>
      </dgm:prSet>
      <dgm:spPr/>
    </dgm:pt>
    <dgm:pt modelId="{D152CC3D-3B84-49DA-A283-77A3021838A6}" type="pres">
      <dgm:prSet presAssocID="{6D32C1E1-8080-4BA6-85D9-4A2F5BE2FE30}" presName="spaceBetweenRectangles" presStyleCnt="0"/>
      <dgm:spPr/>
    </dgm:pt>
    <dgm:pt modelId="{9B9E9639-56A6-4870-AF09-385C306DEDBC}" type="pres">
      <dgm:prSet presAssocID="{F26C44C9-3139-4315-87D0-F59F140BD93E}" presName="parentLin" presStyleCnt="0"/>
      <dgm:spPr/>
    </dgm:pt>
    <dgm:pt modelId="{2A81F201-3F85-4C83-AC1B-5875788323C3}" type="pres">
      <dgm:prSet presAssocID="{F26C44C9-3139-4315-87D0-F59F140BD93E}" presName="parentLeftMargin" presStyleLbl="node1" presStyleIdx="1" presStyleCnt="4"/>
      <dgm:spPr/>
    </dgm:pt>
    <dgm:pt modelId="{1B125532-F9A0-4DAE-8F9C-16FF9E4868CC}" type="pres">
      <dgm:prSet presAssocID="{F26C44C9-3139-4315-87D0-F59F140BD93E}" presName="parentText" presStyleLbl="node1" presStyleIdx="2" presStyleCnt="4" custScaleX="142857" custScaleY="74565">
        <dgm:presLayoutVars>
          <dgm:chMax val="0"/>
          <dgm:bulletEnabled val="1"/>
        </dgm:presLayoutVars>
      </dgm:prSet>
      <dgm:spPr/>
    </dgm:pt>
    <dgm:pt modelId="{0FE124BE-0F6B-48BE-A06C-28C416337CFE}" type="pres">
      <dgm:prSet presAssocID="{F26C44C9-3139-4315-87D0-F59F140BD93E}" presName="negativeSpace" presStyleCnt="0"/>
      <dgm:spPr/>
    </dgm:pt>
    <dgm:pt modelId="{B09806ED-8B18-4C55-9A08-1032411F3058}" type="pres">
      <dgm:prSet presAssocID="{F26C44C9-3139-4315-87D0-F59F140BD93E}" presName="childText" presStyleLbl="conFgAcc1" presStyleIdx="2" presStyleCnt="4">
        <dgm:presLayoutVars>
          <dgm:bulletEnabled val="1"/>
        </dgm:presLayoutVars>
      </dgm:prSet>
      <dgm:spPr/>
    </dgm:pt>
    <dgm:pt modelId="{C2C9D1DF-3FDA-4971-A6A0-03388F77A00F}" type="pres">
      <dgm:prSet presAssocID="{BB868F4D-2823-4337-92A0-E62A6CB859D1}" presName="spaceBetweenRectangles" presStyleCnt="0"/>
      <dgm:spPr/>
    </dgm:pt>
    <dgm:pt modelId="{C808B8D5-3EB1-4F89-9994-AF64A52A81A1}" type="pres">
      <dgm:prSet presAssocID="{B78895C1-A945-4E61-AA20-A5D999C2647E}" presName="parentLin" presStyleCnt="0"/>
      <dgm:spPr/>
    </dgm:pt>
    <dgm:pt modelId="{C0D69E72-A9C4-40C1-83B4-36697D66B57D}" type="pres">
      <dgm:prSet presAssocID="{B78895C1-A945-4E61-AA20-A5D999C2647E}" presName="parentLeftMargin" presStyleLbl="node1" presStyleIdx="2" presStyleCnt="4"/>
      <dgm:spPr/>
    </dgm:pt>
    <dgm:pt modelId="{656673CE-B116-4AF4-8870-459B6E1E486E}" type="pres">
      <dgm:prSet presAssocID="{B78895C1-A945-4E61-AA20-A5D999C2647E}" presName="parentText" presStyleLbl="node1" presStyleIdx="3" presStyleCnt="4" custScaleX="152699" custScaleY="162863">
        <dgm:presLayoutVars>
          <dgm:chMax val="0"/>
          <dgm:bulletEnabled val="1"/>
        </dgm:presLayoutVars>
      </dgm:prSet>
      <dgm:spPr/>
    </dgm:pt>
    <dgm:pt modelId="{90F96244-8B38-474E-A7D4-D81FA0A29F61}" type="pres">
      <dgm:prSet presAssocID="{B78895C1-A945-4E61-AA20-A5D999C2647E}" presName="negativeSpace" presStyleCnt="0"/>
      <dgm:spPr/>
    </dgm:pt>
    <dgm:pt modelId="{92E51E9F-AF2B-44D3-8F1F-AB4ADE3071D7}" type="pres">
      <dgm:prSet presAssocID="{B78895C1-A945-4E61-AA20-A5D999C2647E}" presName="childText" presStyleLbl="conFgAcc1" presStyleIdx="3" presStyleCnt="4">
        <dgm:presLayoutVars>
          <dgm:bulletEnabled val="1"/>
        </dgm:presLayoutVars>
      </dgm:prSet>
      <dgm:spPr/>
    </dgm:pt>
  </dgm:ptLst>
  <dgm:cxnLst>
    <dgm:cxn modelId="{BDA75000-45D3-4D62-BD11-4EFA2A9DA148}" srcId="{91B4F3E8-5E30-4E9A-A464-F3E9D0685759}" destId="{0A539F72-021E-47AE-8B1B-27788F2546C5}" srcOrd="1" destOrd="0" parTransId="{6EF283A3-198E-46BD-B7DB-3834748AF94B}" sibTransId="{6D32C1E1-8080-4BA6-85D9-4A2F5BE2FE30}"/>
    <dgm:cxn modelId="{F148390B-AB7E-4CAC-90BD-E298A46C17B2}" type="presOf" srcId="{F26C44C9-3139-4315-87D0-F59F140BD93E}" destId="{1B125532-F9A0-4DAE-8F9C-16FF9E4868CC}" srcOrd="1" destOrd="0" presId="urn:microsoft.com/office/officeart/2005/8/layout/list1"/>
    <dgm:cxn modelId="{F3D65F11-E1B1-4032-A251-6E57F5F9C630}" type="presOf" srcId="{B78895C1-A945-4E61-AA20-A5D999C2647E}" destId="{656673CE-B116-4AF4-8870-459B6E1E486E}" srcOrd="1" destOrd="0" presId="urn:microsoft.com/office/officeart/2005/8/layout/list1"/>
    <dgm:cxn modelId="{03633724-D3DF-4618-9C0E-8C89364F430F}" srcId="{91B4F3E8-5E30-4E9A-A464-F3E9D0685759}" destId="{B78895C1-A945-4E61-AA20-A5D999C2647E}" srcOrd="3" destOrd="0" parTransId="{3E640444-5F5A-4DF1-9009-8DEA9F2A8C09}" sibTransId="{CFCF4E45-4327-4729-8C25-9F2FB3F48F97}"/>
    <dgm:cxn modelId="{DBC36334-0EC4-45EC-B98F-AAB520C625B2}" type="presOf" srcId="{E1F52F12-FBA2-46EE-9B55-D59E8791D6B3}" destId="{772F7767-5F17-4D2F-AB84-6A5C2BCBE497}" srcOrd="1" destOrd="0" presId="urn:microsoft.com/office/officeart/2005/8/layout/list1"/>
    <dgm:cxn modelId="{A0CF5C6C-5ED7-4870-B16D-D8A061630688}" srcId="{91B4F3E8-5E30-4E9A-A464-F3E9D0685759}" destId="{E1F52F12-FBA2-46EE-9B55-D59E8791D6B3}" srcOrd="0" destOrd="0" parTransId="{C608F117-0F1E-483A-8600-5B71700BBF16}" sibTransId="{4DCD811C-F8C4-451D-B039-BEC37C598092}"/>
    <dgm:cxn modelId="{C338D67E-3802-4FB6-863A-131265AC1789}" type="presOf" srcId="{B78895C1-A945-4E61-AA20-A5D999C2647E}" destId="{C0D69E72-A9C4-40C1-83B4-36697D66B57D}" srcOrd="0" destOrd="0" presId="urn:microsoft.com/office/officeart/2005/8/layout/list1"/>
    <dgm:cxn modelId="{0BC73984-79DE-44B6-A5F3-671B4488C350}" srcId="{91B4F3E8-5E30-4E9A-A464-F3E9D0685759}" destId="{F26C44C9-3139-4315-87D0-F59F140BD93E}" srcOrd="2" destOrd="0" parTransId="{8D5343A1-827E-438C-B8C5-9FD594148D8C}" sibTransId="{BB868F4D-2823-4337-92A0-E62A6CB859D1}"/>
    <dgm:cxn modelId="{1C2CE784-BDDE-4824-9E5C-25CCFAF29E4F}" type="presOf" srcId="{91B4F3E8-5E30-4E9A-A464-F3E9D0685759}" destId="{CC43FAB9-B352-43C1-97AD-8D744420354A}" srcOrd="0" destOrd="0" presId="urn:microsoft.com/office/officeart/2005/8/layout/list1"/>
    <dgm:cxn modelId="{EB691EB0-C85E-4B68-843A-7CD69D353A96}" type="presOf" srcId="{0A539F72-021E-47AE-8B1B-27788F2546C5}" destId="{76463C65-240B-46E1-892A-8751C4184373}" srcOrd="0" destOrd="0" presId="urn:microsoft.com/office/officeart/2005/8/layout/list1"/>
    <dgm:cxn modelId="{5216CBCA-DE66-4003-9FA0-406E464D5DA4}" type="presOf" srcId="{E1F52F12-FBA2-46EE-9B55-D59E8791D6B3}" destId="{B0009A98-E72B-4905-9F88-E2D56AD1FC9A}" srcOrd="0" destOrd="0" presId="urn:microsoft.com/office/officeart/2005/8/layout/list1"/>
    <dgm:cxn modelId="{4A5B4FD5-EAA6-4181-87B8-E00F37167195}" type="presOf" srcId="{F26C44C9-3139-4315-87D0-F59F140BD93E}" destId="{2A81F201-3F85-4C83-AC1B-5875788323C3}" srcOrd="0" destOrd="0" presId="urn:microsoft.com/office/officeart/2005/8/layout/list1"/>
    <dgm:cxn modelId="{F8704FDA-C8A7-4944-AE97-3F438810C59D}" type="presOf" srcId="{0A539F72-021E-47AE-8B1B-27788F2546C5}" destId="{8426501E-396A-4720-9EFA-BD00DB9893F4}" srcOrd="1" destOrd="0" presId="urn:microsoft.com/office/officeart/2005/8/layout/list1"/>
    <dgm:cxn modelId="{58BC9A0F-E770-482A-B58D-419F6BC4B07A}" type="presParOf" srcId="{CC43FAB9-B352-43C1-97AD-8D744420354A}" destId="{245B7168-08B7-499F-A448-75963A299710}" srcOrd="0" destOrd="0" presId="urn:microsoft.com/office/officeart/2005/8/layout/list1"/>
    <dgm:cxn modelId="{04646EEA-296B-4D18-84B1-E8CC57FE0729}" type="presParOf" srcId="{245B7168-08B7-499F-A448-75963A299710}" destId="{B0009A98-E72B-4905-9F88-E2D56AD1FC9A}" srcOrd="0" destOrd="0" presId="urn:microsoft.com/office/officeart/2005/8/layout/list1"/>
    <dgm:cxn modelId="{6E692F0F-7E70-4102-B02F-98662BE3D212}" type="presParOf" srcId="{245B7168-08B7-499F-A448-75963A299710}" destId="{772F7767-5F17-4D2F-AB84-6A5C2BCBE497}" srcOrd="1" destOrd="0" presId="urn:microsoft.com/office/officeart/2005/8/layout/list1"/>
    <dgm:cxn modelId="{A6D6D3AA-F1F4-440A-9DC8-273B430E5736}" type="presParOf" srcId="{CC43FAB9-B352-43C1-97AD-8D744420354A}" destId="{DC486E3A-5204-4CC4-B60B-BB51F5CE1C09}" srcOrd="1" destOrd="0" presId="urn:microsoft.com/office/officeart/2005/8/layout/list1"/>
    <dgm:cxn modelId="{E095D73C-7AE9-4BDE-811F-4F1534B8A484}" type="presParOf" srcId="{CC43FAB9-B352-43C1-97AD-8D744420354A}" destId="{7AA968BC-7D14-44DE-BF2A-7D4342BE6452}" srcOrd="2" destOrd="0" presId="urn:microsoft.com/office/officeart/2005/8/layout/list1"/>
    <dgm:cxn modelId="{989AB6B9-1850-45CB-8173-424540B0B74F}" type="presParOf" srcId="{CC43FAB9-B352-43C1-97AD-8D744420354A}" destId="{7C31B636-4D68-45A8-B29D-2B9B1B11FFEA}" srcOrd="3" destOrd="0" presId="urn:microsoft.com/office/officeart/2005/8/layout/list1"/>
    <dgm:cxn modelId="{2242E18C-DDF7-44BA-8312-5027D0E741CC}" type="presParOf" srcId="{CC43FAB9-B352-43C1-97AD-8D744420354A}" destId="{D79C044A-A3D5-438C-AE6F-6DA217B8BE7F}" srcOrd="4" destOrd="0" presId="urn:microsoft.com/office/officeart/2005/8/layout/list1"/>
    <dgm:cxn modelId="{564C4469-E5B0-4185-966F-3F20AB4BBAB3}" type="presParOf" srcId="{D79C044A-A3D5-438C-AE6F-6DA217B8BE7F}" destId="{76463C65-240B-46E1-892A-8751C4184373}" srcOrd="0" destOrd="0" presId="urn:microsoft.com/office/officeart/2005/8/layout/list1"/>
    <dgm:cxn modelId="{686E3A2E-A29E-48BC-A450-F116B32067EE}" type="presParOf" srcId="{D79C044A-A3D5-438C-AE6F-6DA217B8BE7F}" destId="{8426501E-396A-4720-9EFA-BD00DB9893F4}" srcOrd="1" destOrd="0" presId="urn:microsoft.com/office/officeart/2005/8/layout/list1"/>
    <dgm:cxn modelId="{EF548BC6-7270-4993-AD10-03E086D8D185}" type="presParOf" srcId="{CC43FAB9-B352-43C1-97AD-8D744420354A}" destId="{31949543-9061-4847-B9B2-396DDA58280D}" srcOrd="5" destOrd="0" presId="urn:microsoft.com/office/officeart/2005/8/layout/list1"/>
    <dgm:cxn modelId="{C5C41273-EAB9-44F4-A491-D6ED6F7F7086}" type="presParOf" srcId="{CC43FAB9-B352-43C1-97AD-8D744420354A}" destId="{E7E26E90-6AC3-4082-BE41-64ED16227BBE}" srcOrd="6" destOrd="0" presId="urn:microsoft.com/office/officeart/2005/8/layout/list1"/>
    <dgm:cxn modelId="{A62C099A-F722-4016-BA67-21C04310CE04}" type="presParOf" srcId="{CC43FAB9-B352-43C1-97AD-8D744420354A}" destId="{D152CC3D-3B84-49DA-A283-77A3021838A6}" srcOrd="7" destOrd="0" presId="urn:microsoft.com/office/officeart/2005/8/layout/list1"/>
    <dgm:cxn modelId="{0B559245-F4EF-40BB-953A-E5D540BC7AC7}" type="presParOf" srcId="{CC43FAB9-B352-43C1-97AD-8D744420354A}" destId="{9B9E9639-56A6-4870-AF09-385C306DEDBC}" srcOrd="8" destOrd="0" presId="urn:microsoft.com/office/officeart/2005/8/layout/list1"/>
    <dgm:cxn modelId="{D9DBA187-2943-4B57-B29E-F95030176FAF}" type="presParOf" srcId="{9B9E9639-56A6-4870-AF09-385C306DEDBC}" destId="{2A81F201-3F85-4C83-AC1B-5875788323C3}" srcOrd="0" destOrd="0" presId="urn:microsoft.com/office/officeart/2005/8/layout/list1"/>
    <dgm:cxn modelId="{2DB4876E-AB4D-4227-8F3D-72E48BEFBBC3}" type="presParOf" srcId="{9B9E9639-56A6-4870-AF09-385C306DEDBC}" destId="{1B125532-F9A0-4DAE-8F9C-16FF9E4868CC}" srcOrd="1" destOrd="0" presId="urn:microsoft.com/office/officeart/2005/8/layout/list1"/>
    <dgm:cxn modelId="{3DD05BED-EB4E-4C4C-BE18-C77B6F5230C9}" type="presParOf" srcId="{CC43FAB9-B352-43C1-97AD-8D744420354A}" destId="{0FE124BE-0F6B-48BE-A06C-28C416337CFE}" srcOrd="9" destOrd="0" presId="urn:microsoft.com/office/officeart/2005/8/layout/list1"/>
    <dgm:cxn modelId="{EF233A17-95AE-4AFC-AE16-403D245DAB50}" type="presParOf" srcId="{CC43FAB9-B352-43C1-97AD-8D744420354A}" destId="{B09806ED-8B18-4C55-9A08-1032411F3058}" srcOrd="10" destOrd="0" presId="urn:microsoft.com/office/officeart/2005/8/layout/list1"/>
    <dgm:cxn modelId="{E8838C9F-0E22-4535-B6B8-8F31C4E95036}" type="presParOf" srcId="{CC43FAB9-B352-43C1-97AD-8D744420354A}" destId="{C2C9D1DF-3FDA-4971-A6A0-03388F77A00F}" srcOrd="11" destOrd="0" presId="urn:microsoft.com/office/officeart/2005/8/layout/list1"/>
    <dgm:cxn modelId="{FF6F6970-78A4-4855-84E9-CA951F460D07}" type="presParOf" srcId="{CC43FAB9-B352-43C1-97AD-8D744420354A}" destId="{C808B8D5-3EB1-4F89-9994-AF64A52A81A1}" srcOrd="12" destOrd="0" presId="urn:microsoft.com/office/officeart/2005/8/layout/list1"/>
    <dgm:cxn modelId="{C9F34707-BFF6-48D1-B422-1302C4497437}" type="presParOf" srcId="{C808B8D5-3EB1-4F89-9994-AF64A52A81A1}" destId="{C0D69E72-A9C4-40C1-83B4-36697D66B57D}" srcOrd="0" destOrd="0" presId="urn:microsoft.com/office/officeart/2005/8/layout/list1"/>
    <dgm:cxn modelId="{67A9B9FA-A948-414B-AB31-7F3B77F5F92C}" type="presParOf" srcId="{C808B8D5-3EB1-4F89-9994-AF64A52A81A1}" destId="{656673CE-B116-4AF4-8870-459B6E1E486E}" srcOrd="1" destOrd="0" presId="urn:microsoft.com/office/officeart/2005/8/layout/list1"/>
    <dgm:cxn modelId="{9500DA66-E48E-4E5C-A6FC-D1591C4FFFFA}" type="presParOf" srcId="{CC43FAB9-B352-43C1-97AD-8D744420354A}" destId="{90F96244-8B38-474E-A7D4-D81FA0A29F61}" srcOrd="13" destOrd="0" presId="urn:microsoft.com/office/officeart/2005/8/layout/list1"/>
    <dgm:cxn modelId="{EB825E0E-D1D5-44D8-B37B-4DE8E2302D83}" type="presParOf" srcId="{CC43FAB9-B352-43C1-97AD-8D744420354A}" destId="{92E51E9F-AF2B-44D3-8F1F-AB4ADE3071D7}"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CABAC91-FED3-4578-AEC0-EB8A1D24C345}"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n-US"/>
        </a:p>
      </dgm:t>
    </dgm:pt>
    <dgm:pt modelId="{56964575-F88E-44B2-B5AF-BD9C1B873D19}">
      <dgm:prSet custT="1"/>
      <dgm:spPr/>
      <dgm:t>
        <a:bodyPr/>
        <a:lstStyle/>
        <a:p>
          <a:pPr algn="justLow" rtl="1"/>
          <a:r>
            <a:rPr lang="ar-SY" sz="2200" dirty="0">
              <a:solidFill>
                <a:schemeClr val="tx1"/>
              </a:solidFill>
              <a:latin typeface="Arial" panose="020B0604020202020204" pitchFamily="34" charset="0"/>
              <a:cs typeface="Arial" panose="020B0604020202020204" pitchFamily="34" charset="0"/>
            </a:rPr>
            <a:t>1- انتفاء الصفة الاحتياطية عن دعوى الإثراء: أجاز المشرع السوري اللجوء إلى دعوى الإثراء سواء كانت هي الدعوى الوحيدة التي يستطيع المفتقر أن يرجع بها على المثري أو كان هناك دعاوى أخرى يستطيع الرجوع بها عليه. </a:t>
          </a:r>
        </a:p>
      </dgm:t>
    </dgm:pt>
    <dgm:pt modelId="{D640ECBE-2FFF-48FC-89BA-E038CF04825F}" type="parTrans" cxnId="{A4778791-ED85-4451-9CCE-1960EDBF9E40}">
      <dgm:prSet/>
      <dgm:spPr/>
      <dgm:t>
        <a:bodyPr/>
        <a:lstStyle/>
        <a:p>
          <a:pPr algn="justLow"/>
          <a:endParaRPr lang="en-US"/>
        </a:p>
      </dgm:t>
    </dgm:pt>
    <dgm:pt modelId="{256878DA-B0CB-4CBE-A14D-EDA6AA9DF6DD}" type="sibTrans" cxnId="{A4778791-ED85-4451-9CCE-1960EDBF9E40}">
      <dgm:prSet/>
      <dgm:spPr/>
      <dgm:t>
        <a:bodyPr/>
        <a:lstStyle/>
        <a:p>
          <a:pPr algn="justLow"/>
          <a:endParaRPr lang="en-US"/>
        </a:p>
      </dgm:t>
    </dgm:pt>
    <dgm:pt modelId="{7CECEDEB-69B9-454F-AA2E-1F9940213EBA}">
      <dgm:prSet custT="1"/>
      <dgm:spPr/>
      <dgm:t>
        <a:bodyPr/>
        <a:lstStyle/>
        <a:p>
          <a:pPr algn="justLow" rtl="1"/>
          <a:r>
            <a:rPr lang="ar-SY" sz="2200" dirty="0">
              <a:solidFill>
                <a:schemeClr val="tx1"/>
              </a:solidFill>
              <a:latin typeface="Arial" panose="020B0604020202020204" pitchFamily="34" charset="0"/>
              <a:cs typeface="Arial" panose="020B0604020202020204" pitchFamily="34" charset="0"/>
            </a:rPr>
            <a:t>2- عدم اشتراط بقاء الإثراء قائماً وقت رفع الدعوى: يستطيع المفتقر أن يرجع بدعوى الإثراء بلا سبب سواء كانت قيمة الإثراء لا تزال قائمة عند المثري وقت الرجوع، أو كانت قد زالت لأن مصدر الالتزام بالتعويض هو واقعة الإثراء فيوجد الالتزام بمجرد تحقق هذه الواقعة ولا أثر لزوال الإثراء بعد ذلك. </a:t>
          </a:r>
        </a:p>
      </dgm:t>
    </dgm:pt>
    <dgm:pt modelId="{51E6D14D-F0CC-4811-A192-2B803A3C4AC8}" type="parTrans" cxnId="{CE841CAF-3BDB-4205-BDC8-C9F1AAD77BCB}">
      <dgm:prSet/>
      <dgm:spPr/>
      <dgm:t>
        <a:bodyPr/>
        <a:lstStyle/>
        <a:p>
          <a:pPr algn="justLow"/>
          <a:endParaRPr lang="en-US"/>
        </a:p>
      </dgm:t>
    </dgm:pt>
    <dgm:pt modelId="{0FF7A062-6BDE-4BAA-BABC-2AFB2D9CF01D}" type="sibTrans" cxnId="{CE841CAF-3BDB-4205-BDC8-C9F1AAD77BCB}">
      <dgm:prSet/>
      <dgm:spPr/>
      <dgm:t>
        <a:bodyPr/>
        <a:lstStyle/>
        <a:p>
          <a:pPr algn="justLow"/>
          <a:endParaRPr lang="en-US"/>
        </a:p>
      </dgm:t>
    </dgm:pt>
    <dgm:pt modelId="{92866FE1-3469-4393-9BD5-C2F3B8B777C6}" type="pres">
      <dgm:prSet presAssocID="{8CABAC91-FED3-4578-AEC0-EB8A1D24C345}" presName="linear" presStyleCnt="0">
        <dgm:presLayoutVars>
          <dgm:animLvl val="lvl"/>
          <dgm:resizeHandles val="exact"/>
        </dgm:presLayoutVars>
      </dgm:prSet>
      <dgm:spPr/>
    </dgm:pt>
    <dgm:pt modelId="{EA2C28AD-948A-4412-8890-5D26AA9453B5}" type="pres">
      <dgm:prSet presAssocID="{56964575-F88E-44B2-B5AF-BD9C1B873D19}" presName="parentText" presStyleLbl="node1" presStyleIdx="0" presStyleCnt="2">
        <dgm:presLayoutVars>
          <dgm:chMax val="0"/>
          <dgm:bulletEnabled val="1"/>
        </dgm:presLayoutVars>
      </dgm:prSet>
      <dgm:spPr/>
    </dgm:pt>
    <dgm:pt modelId="{DD404483-804E-4F97-AB84-4C4BD209850B}" type="pres">
      <dgm:prSet presAssocID="{256878DA-B0CB-4CBE-A14D-EDA6AA9DF6DD}" presName="spacer" presStyleCnt="0"/>
      <dgm:spPr/>
    </dgm:pt>
    <dgm:pt modelId="{13F95887-EF38-4E88-BEB5-088466647ED5}" type="pres">
      <dgm:prSet presAssocID="{7CECEDEB-69B9-454F-AA2E-1F9940213EBA}" presName="parentText" presStyleLbl="node1" presStyleIdx="1" presStyleCnt="2">
        <dgm:presLayoutVars>
          <dgm:chMax val="0"/>
          <dgm:bulletEnabled val="1"/>
        </dgm:presLayoutVars>
      </dgm:prSet>
      <dgm:spPr/>
    </dgm:pt>
  </dgm:ptLst>
  <dgm:cxnLst>
    <dgm:cxn modelId="{68EC9F1E-E4BD-4C1B-8CF0-BFA3932348E2}" type="presOf" srcId="{56964575-F88E-44B2-B5AF-BD9C1B873D19}" destId="{EA2C28AD-948A-4412-8890-5D26AA9453B5}" srcOrd="0" destOrd="0" presId="urn:microsoft.com/office/officeart/2005/8/layout/vList2"/>
    <dgm:cxn modelId="{87033F5F-BA89-4552-8FC8-BC6193C8AAC4}" type="presOf" srcId="{7CECEDEB-69B9-454F-AA2E-1F9940213EBA}" destId="{13F95887-EF38-4E88-BEB5-088466647ED5}" srcOrd="0" destOrd="0" presId="urn:microsoft.com/office/officeart/2005/8/layout/vList2"/>
    <dgm:cxn modelId="{A4778791-ED85-4451-9CCE-1960EDBF9E40}" srcId="{8CABAC91-FED3-4578-AEC0-EB8A1D24C345}" destId="{56964575-F88E-44B2-B5AF-BD9C1B873D19}" srcOrd="0" destOrd="0" parTransId="{D640ECBE-2FFF-48FC-89BA-E038CF04825F}" sibTransId="{256878DA-B0CB-4CBE-A14D-EDA6AA9DF6DD}"/>
    <dgm:cxn modelId="{E24FE994-61FE-4271-B0F1-94D8CE46BBA4}" type="presOf" srcId="{8CABAC91-FED3-4578-AEC0-EB8A1D24C345}" destId="{92866FE1-3469-4393-9BD5-C2F3B8B777C6}" srcOrd="0" destOrd="0" presId="urn:microsoft.com/office/officeart/2005/8/layout/vList2"/>
    <dgm:cxn modelId="{CE841CAF-3BDB-4205-BDC8-C9F1AAD77BCB}" srcId="{8CABAC91-FED3-4578-AEC0-EB8A1D24C345}" destId="{7CECEDEB-69B9-454F-AA2E-1F9940213EBA}" srcOrd="1" destOrd="0" parTransId="{51E6D14D-F0CC-4811-A192-2B803A3C4AC8}" sibTransId="{0FF7A062-6BDE-4BAA-BABC-2AFB2D9CF01D}"/>
    <dgm:cxn modelId="{6174628D-6841-47DD-A779-34A442AE4E23}" type="presParOf" srcId="{92866FE1-3469-4393-9BD5-C2F3B8B777C6}" destId="{EA2C28AD-948A-4412-8890-5D26AA9453B5}" srcOrd="0" destOrd="0" presId="urn:microsoft.com/office/officeart/2005/8/layout/vList2"/>
    <dgm:cxn modelId="{EFDFD3F3-9F1B-4E9F-B718-FD1C70425F8F}" type="presParOf" srcId="{92866FE1-3469-4393-9BD5-C2F3B8B777C6}" destId="{DD404483-804E-4F97-AB84-4C4BD209850B}" srcOrd="1" destOrd="0" presId="urn:microsoft.com/office/officeart/2005/8/layout/vList2"/>
    <dgm:cxn modelId="{BB57E7DA-4CF5-4248-A920-C5D5BDFEBF22}" type="presParOf" srcId="{92866FE1-3469-4393-9BD5-C2F3B8B777C6}" destId="{13F95887-EF38-4E88-BEB5-088466647ED5}"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CE38C35-F6B6-4FEE-930E-940D2E467372}"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n-US"/>
        </a:p>
      </dgm:t>
    </dgm:pt>
    <dgm:pt modelId="{C7CE10A7-FB25-49A9-A8B7-F4ACE59F3C56}">
      <dgm:prSet custT="1"/>
      <dgm:spPr/>
      <dgm:t>
        <a:bodyPr/>
        <a:lstStyle/>
        <a:p>
          <a:pPr algn="justLow" rtl="1"/>
          <a:r>
            <a:rPr lang="ar-SY" sz="2200" dirty="0">
              <a:solidFill>
                <a:schemeClr val="tx1"/>
              </a:solidFill>
              <a:latin typeface="Arial" panose="020B0604020202020204" pitchFamily="34" charset="0"/>
              <a:cs typeface="Arial" panose="020B0604020202020204" pitchFamily="34" charset="0"/>
            </a:rPr>
            <a:t>1- الأهلية الواجبة في طرفي الدعوى: لم تشترط المادة 180 من القانون المدني السوري في المدعي، أي المفتقر أو في المدعى عليه أي المثري، أية أهلية، فيستطيع ناقص الأهلية أن يكون مدعياً أو مدعى عليه في دعوى الإثراء. </a:t>
          </a:r>
        </a:p>
      </dgm:t>
    </dgm:pt>
    <dgm:pt modelId="{59851B2A-E559-476D-9A4E-3920543939D2}" type="parTrans" cxnId="{E7FF884A-5D25-49A2-A485-9EE45914D377}">
      <dgm:prSet/>
      <dgm:spPr/>
      <dgm:t>
        <a:bodyPr/>
        <a:lstStyle/>
        <a:p>
          <a:pPr algn="justLow"/>
          <a:endParaRPr lang="en-US"/>
        </a:p>
      </dgm:t>
    </dgm:pt>
    <dgm:pt modelId="{1F68F6AE-BC16-4A80-B600-9A10A487C133}" type="sibTrans" cxnId="{E7FF884A-5D25-49A2-A485-9EE45914D377}">
      <dgm:prSet/>
      <dgm:spPr/>
      <dgm:t>
        <a:bodyPr/>
        <a:lstStyle/>
        <a:p>
          <a:pPr algn="justLow"/>
          <a:endParaRPr lang="en-US"/>
        </a:p>
      </dgm:t>
    </dgm:pt>
    <dgm:pt modelId="{3E90AEF4-8B73-41DC-B385-AEA4B90C14D5}">
      <dgm:prSet custT="1"/>
      <dgm:spPr/>
      <dgm:t>
        <a:bodyPr/>
        <a:lstStyle/>
        <a:p>
          <a:pPr algn="justLow" rtl="1"/>
          <a:r>
            <a:rPr lang="ar-SY" sz="2200">
              <a:solidFill>
                <a:schemeClr val="tx1"/>
              </a:solidFill>
              <a:latin typeface="Arial" panose="020B0604020202020204" pitchFamily="34" charset="0"/>
              <a:cs typeface="Arial" panose="020B0604020202020204" pitchFamily="34" charset="0"/>
            </a:rPr>
            <a:t>2- تقادم دعوى الإثراء: وفقاً للمادة 181 من القانون المدني السوري تسقط دعوى الإثراء بلا سبب بمضي ثلاث سنوات من اليوم الذي يعلم فيه المضرور بحقه في التعويض أو بانقضاء خمس عشرة سنة من اليوم الذي نشأ فيه هذا الحق. </a:t>
          </a:r>
          <a:endParaRPr lang="ar-SY" sz="2200" dirty="0">
            <a:solidFill>
              <a:schemeClr val="tx1"/>
            </a:solidFill>
            <a:latin typeface="Arial" panose="020B0604020202020204" pitchFamily="34" charset="0"/>
            <a:cs typeface="Arial" panose="020B0604020202020204" pitchFamily="34" charset="0"/>
          </a:endParaRPr>
        </a:p>
      </dgm:t>
    </dgm:pt>
    <dgm:pt modelId="{02E37C4F-CD5E-4258-869E-B98B8F884366}" type="parTrans" cxnId="{6F76DB7F-CD9B-4AF4-AC51-A5F3C672EEDF}">
      <dgm:prSet/>
      <dgm:spPr/>
      <dgm:t>
        <a:bodyPr/>
        <a:lstStyle/>
        <a:p>
          <a:pPr algn="justLow"/>
          <a:endParaRPr lang="en-US"/>
        </a:p>
      </dgm:t>
    </dgm:pt>
    <dgm:pt modelId="{8FA51160-AD06-42B5-9BED-129EE1661904}" type="sibTrans" cxnId="{6F76DB7F-CD9B-4AF4-AC51-A5F3C672EEDF}">
      <dgm:prSet/>
      <dgm:spPr/>
      <dgm:t>
        <a:bodyPr/>
        <a:lstStyle/>
        <a:p>
          <a:pPr algn="justLow"/>
          <a:endParaRPr lang="en-US"/>
        </a:p>
      </dgm:t>
    </dgm:pt>
    <dgm:pt modelId="{6493835C-27FE-4940-99BA-C358638A05BD}" type="pres">
      <dgm:prSet presAssocID="{CCE38C35-F6B6-4FEE-930E-940D2E467372}" presName="linear" presStyleCnt="0">
        <dgm:presLayoutVars>
          <dgm:animLvl val="lvl"/>
          <dgm:resizeHandles val="exact"/>
        </dgm:presLayoutVars>
      </dgm:prSet>
      <dgm:spPr/>
    </dgm:pt>
    <dgm:pt modelId="{77BB728F-A562-4A3E-9180-CF7E8AD6D23F}" type="pres">
      <dgm:prSet presAssocID="{C7CE10A7-FB25-49A9-A8B7-F4ACE59F3C56}" presName="parentText" presStyleLbl="node1" presStyleIdx="0" presStyleCnt="2">
        <dgm:presLayoutVars>
          <dgm:chMax val="0"/>
          <dgm:bulletEnabled val="1"/>
        </dgm:presLayoutVars>
      </dgm:prSet>
      <dgm:spPr/>
    </dgm:pt>
    <dgm:pt modelId="{67CA0A41-8B8E-44FC-ABCA-3DD3DA3DA2DD}" type="pres">
      <dgm:prSet presAssocID="{1F68F6AE-BC16-4A80-B600-9A10A487C133}" presName="spacer" presStyleCnt="0"/>
      <dgm:spPr/>
    </dgm:pt>
    <dgm:pt modelId="{AF15D216-34F2-486E-B33E-B642BA6FF045}" type="pres">
      <dgm:prSet presAssocID="{3E90AEF4-8B73-41DC-B385-AEA4B90C14D5}" presName="parentText" presStyleLbl="node1" presStyleIdx="1" presStyleCnt="2">
        <dgm:presLayoutVars>
          <dgm:chMax val="0"/>
          <dgm:bulletEnabled val="1"/>
        </dgm:presLayoutVars>
      </dgm:prSet>
      <dgm:spPr/>
    </dgm:pt>
  </dgm:ptLst>
  <dgm:cxnLst>
    <dgm:cxn modelId="{7E86521B-91D5-49D0-AC14-061BF5B11166}" type="presOf" srcId="{C7CE10A7-FB25-49A9-A8B7-F4ACE59F3C56}" destId="{77BB728F-A562-4A3E-9180-CF7E8AD6D23F}" srcOrd="0" destOrd="0" presId="urn:microsoft.com/office/officeart/2005/8/layout/vList2"/>
    <dgm:cxn modelId="{E7FF884A-5D25-49A2-A485-9EE45914D377}" srcId="{CCE38C35-F6B6-4FEE-930E-940D2E467372}" destId="{C7CE10A7-FB25-49A9-A8B7-F4ACE59F3C56}" srcOrd="0" destOrd="0" parTransId="{59851B2A-E559-476D-9A4E-3920543939D2}" sibTransId="{1F68F6AE-BC16-4A80-B600-9A10A487C133}"/>
    <dgm:cxn modelId="{6F76DB7F-CD9B-4AF4-AC51-A5F3C672EEDF}" srcId="{CCE38C35-F6B6-4FEE-930E-940D2E467372}" destId="{3E90AEF4-8B73-41DC-B385-AEA4B90C14D5}" srcOrd="1" destOrd="0" parTransId="{02E37C4F-CD5E-4258-869E-B98B8F884366}" sibTransId="{8FA51160-AD06-42B5-9BED-129EE1661904}"/>
    <dgm:cxn modelId="{2B4593A5-8755-4499-98DA-E5F2F3E29238}" type="presOf" srcId="{CCE38C35-F6B6-4FEE-930E-940D2E467372}" destId="{6493835C-27FE-4940-99BA-C358638A05BD}" srcOrd="0" destOrd="0" presId="urn:microsoft.com/office/officeart/2005/8/layout/vList2"/>
    <dgm:cxn modelId="{0E0F8CD5-30F9-4C0C-B391-D43131608563}" type="presOf" srcId="{3E90AEF4-8B73-41DC-B385-AEA4B90C14D5}" destId="{AF15D216-34F2-486E-B33E-B642BA6FF045}" srcOrd="0" destOrd="0" presId="urn:microsoft.com/office/officeart/2005/8/layout/vList2"/>
    <dgm:cxn modelId="{0E4AC65D-4A63-4FCF-89F1-1341ADA84C12}" type="presParOf" srcId="{6493835C-27FE-4940-99BA-C358638A05BD}" destId="{77BB728F-A562-4A3E-9180-CF7E8AD6D23F}" srcOrd="0" destOrd="0" presId="urn:microsoft.com/office/officeart/2005/8/layout/vList2"/>
    <dgm:cxn modelId="{1FB4B348-F879-487C-9215-7D8D5FE5D14C}" type="presParOf" srcId="{6493835C-27FE-4940-99BA-C358638A05BD}" destId="{67CA0A41-8B8E-44FC-ABCA-3DD3DA3DA2DD}" srcOrd="1" destOrd="0" presId="urn:microsoft.com/office/officeart/2005/8/layout/vList2"/>
    <dgm:cxn modelId="{93CA7368-50A4-48B6-B34A-F0306156F222}" type="presParOf" srcId="{6493835C-27FE-4940-99BA-C358638A05BD}" destId="{AF15D216-34F2-486E-B33E-B642BA6FF045}"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E2F5524-AF55-4B41-B5B9-38B4519C2FF0}"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n-US"/>
        </a:p>
      </dgm:t>
    </dgm:pt>
    <dgm:pt modelId="{886F21C4-D630-4A3B-BBA0-382B7E457B65}">
      <dgm:prSet custT="1"/>
      <dgm:spPr/>
      <dgm:t>
        <a:bodyPr/>
        <a:lstStyle/>
        <a:p>
          <a:pPr algn="justLow" rtl="1"/>
          <a:r>
            <a:rPr lang="ar-SY" sz="2200">
              <a:solidFill>
                <a:schemeClr val="tx1"/>
              </a:solidFill>
              <a:latin typeface="Arial" panose="020B0604020202020204" pitchFamily="34" charset="0"/>
              <a:cs typeface="Arial" panose="020B0604020202020204" pitchFamily="34" charset="0"/>
            </a:rPr>
            <a:t>1- تقدير التعويض: يقدر التعويض الذي يلتزم به المثري تجاه المفتقر بأقل القيمتين قيمة الإثراء وقيمة الافتقار، فليس للمفتقر أن يطالب بأكثر مما افتقر، كما لا يلزم المثري بأكثر مما أثرى، لأنه لا يلتزم لأنه أخطأ وإنما لأنه أثرى، فلو ألزمناه بأكثر مما أثرى لترتب على ذلك افتقاره.</a:t>
          </a:r>
          <a:endParaRPr lang="ar-SY" sz="2200" dirty="0">
            <a:solidFill>
              <a:schemeClr val="tx1"/>
            </a:solidFill>
            <a:latin typeface="Arial" panose="020B0604020202020204" pitchFamily="34" charset="0"/>
            <a:cs typeface="Arial" panose="020B0604020202020204" pitchFamily="34" charset="0"/>
          </a:endParaRPr>
        </a:p>
      </dgm:t>
    </dgm:pt>
    <dgm:pt modelId="{7301833F-CE0B-425F-B39A-DD7E45D4905C}" type="parTrans" cxnId="{34F185D4-E63D-4DD9-8997-3DAC51046BC3}">
      <dgm:prSet/>
      <dgm:spPr/>
      <dgm:t>
        <a:bodyPr/>
        <a:lstStyle/>
        <a:p>
          <a:pPr algn="justLow"/>
          <a:endParaRPr lang="en-US"/>
        </a:p>
      </dgm:t>
    </dgm:pt>
    <dgm:pt modelId="{3505DCD3-2366-46BA-945B-3873587A66DE}" type="sibTrans" cxnId="{34F185D4-E63D-4DD9-8997-3DAC51046BC3}">
      <dgm:prSet/>
      <dgm:spPr/>
      <dgm:t>
        <a:bodyPr/>
        <a:lstStyle/>
        <a:p>
          <a:pPr algn="justLow"/>
          <a:endParaRPr lang="en-US"/>
        </a:p>
      </dgm:t>
    </dgm:pt>
    <dgm:pt modelId="{9F73487B-16E9-43BB-9F60-CCE4C24F68F8}">
      <dgm:prSet custT="1"/>
      <dgm:spPr/>
      <dgm:t>
        <a:bodyPr/>
        <a:lstStyle/>
        <a:p>
          <a:pPr algn="justLow" rtl="1"/>
          <a:r>
            <a:rPr lang="ar-SY" sz="2200" dirty="0">
              <a:solidFill>
                <a:schemeClr val="tx1"/>
              </a:solidFill>
              <a:latin typeface="Arial" panose="020B0604020202020204" pitchFamily="34" charset="0"/>
              <a:cs typeface="Arial" panose="020B0604020202020204" pitchFamily="34" charset="0"/>
            </a:rPr>
            <a:t>2- وقت تقدير التعويض: تقدر قيمة الإثراء وقت حدوثه، أي وقت دخوله في ذمة المثري، وليس وقت رفع الدعوى أو وقت صدور الحكم. أما فيما يتعلق بوقت تقدير قيمة الافتقار، فقد انقسمت الآراء ما بين وقت حدوثه، كما في تقدير الإثراء، وبين وقت صدور الحكم بالتعويض قياساً على القاعدة العامة في تحديد وقت تقدير التعويض المترتب على العمل غير المشروع.  </a:t>
          </a:r>
        </a:p>
      </dgm:t>
    </dgm:pt>
    <dgm:pt modelId="{CC4E30D0-77F4-40AE-8F13-D4FA3BF0C0AE}" type="parTrans" cxnId="{38054D2F-6818-4AB7-A19D-5E4A3ED38EA6}">
      <dgm:prSet/>
      <dgm:spPr/>
      <dgm:t>
        <a:bodyPr/>
        <a:lstStyle/>
        <a:p>
          <a:pPr algn="justLow"/>
          <a:endParaRPr lang="en-US"/>
        </a:p>
      </dgm:t>
    </dgm:pt>
    <dgm:pt modelId="{F3841C07-B7DD-4216-AB35-5F2F7B29AAA7}" type="sibTrans" cxnId="{38054D2F-6818-4AB7-A19D-5E4A3ED38EA6}">
      <dgm:prSet/>
      <dgm:spPr/>
      <dgm:t>
        <a:bodyPr/>
        <a:lstStyle/>
        <a:p>
          <a:pPr algn="justLow"/>
          <a:endParaRPr lang="en-US"/>
        </a:p>
      </dgm:t>
    </dgm:pt>
    <dgm:pt modelId="{F4B6893E-AF08-4FC1-AFFD-92179DEB3219}" type="pres">
      <dgm:prSet presAssocID="{AE2F5524-AF55-4B41-B5B9-38B4519C2FF0}" presName="linear" presStyleCnt="0">
        <dgm:presLayoutVars>
          <dgm:animLvl val="lvl"/>
          <dgm:resizeHandles val="exact"/>
        </dgm:presLayoutVars>
      </dgm:prSet>
      <dgm:spPr/>
    </dgm:pt>
    <dgm:pt modelId="{DDDED640-43C8-40CC-A7E0-655F4D6538D6}" type="pres">
      <dgm:prSet presAssocID="{886F21C4-D630-4A3B-BBA0-382B7E457B65}" presName="parentText" presStyleLbl="node1" presStyleIdx="0" presStyleCnt="2">
        <dgm:presLayoutVars>
          <dgm:chMax val="0"/>
          <dgm:bulletEnabled val="1"/>
        </dgm:presLayoutVars>
      </dgm:prSet>
      <dgm:spPr/>
    </dgm:pt>
    <dgm:pt modelId="{36511062-7EE7-498E-BB53-4400CBEB229D}" type="pres">
      <dgm:prSet presAssocID="{3505DCD3-2366-46BA-945B-3873587A66DE}" presName="spacer" presStyleCnt="0"/>
      <dgm:spPr/>
    </dgm:pt>
    <dgm:pt modelId="{C2F64078-8409-4A23-8E9A-56DC8DEA45D9}" type="pres">
      <dgm:prSet presAssocID="{9F73487B-16E9-43BB-9F60-CCE4C24F68F8}" presName="parentText" presStyleLbl="node1" presStyleIdx="1" presStyleCnt="2">
        <dgm:presLayoutVars>
          <dgm:chMax val="0"/>
          <dgm:bulletEnabled val="1"/>
        </dgm:presLayoutVars>
      </dgm:prSet>
      <dgm:spPr/>
    </dgm:pt>
  </dgm:ptLst>
  <dgm:cxnLst>
    <dgm:cxn modelId="{A394101A-4F4F-46A1-9405-2E320AC5C87D}" type="presOf" srcId="{886F21C4-D630-4A3B-BBA0-382B7E457B65}" destId="{DDDED640-43C8-40CC-A7E0-655F4D6538D6}" srcOrd="0" destOrd="0" presId="urn:microsoft.com/office/officeart/2005/8/layout/vList2"/>
    <dgm:cxn modelId="{38054D2F-6818-4AB7-A19D-5E4A3ED38EA6}" srcId="{AE2F5524-AF55-4B41-B5B9-38B4519C2FF0}" destId="{9F73487B-16E9-43BB-9F60-CCE4C24F68F8}" srcOrd="1" destOrd="0" parTransId="{CC4E30D0-77F4-40AE-8F13-D4FA3BF0C0AE}" sibTransId="{F3841C07-B7DD-4216-AB35-5F2F7B29AAA7}"/>
    <dgm:cxn modelId="{B99E8890-324C-4A47-9EFF-FC11D95DBEA1}" type="presOf" srcId="{9F73487B-16E9-43BB-9F60-CCE4C24F68F8}" destId="{C2F64078-8409-4A23-8E9A-56DC8DEA45D9}" srcOrd="0" destOrd="0" presId="urn:microsoft.com/office/officeart/2005/8/layout/vList2"/>
    <dgm:cxn modelId="{DDD1DBBF-3EB2-4BE6-AC68-3AC22985F8B3}" type="presOf" srcId="{AE2F5524-AF55-4B41-B5B9-38B4519C2FF0}" destId="{F4B6893E-AF08-4FC1-AFFD-92179DEB3219}" srcOrd="0" destOrd="0" presId="urn:microsoft.com/office/officeart/2005/8/layout/vList2"/>
    <dgm:cxn modelId="{34F185D4-E63D-4DD9-8997-3DAC51046BC3}" srcId="{AE2F5524-AF55-4B41-B5B9-38B4519C2FF0}" destId="{886F21C4-D630-4A3B-BBA0-382B7E457B65}" srcOrd="0" destOrd="0" parTransId="{7301833F-CE0B-425F-B39A-DD7E45D4905C}" sibTransId="{3505DCD3-2366-46BA-945B-3873587A66DE}"/>
    <dgm:cxn modelId="{B9C364E5-D20C-4E1D-93E0-56B1C09FBB3F}" type="presParOf" srcId="{F4B6893E-AF08-4FC1-AFFD-92179DEB3219}" destId="{DDDED640-43C8-40CC-A7E0-655F4D6538D6}" srcOrd="0" destOrd="0" presId="urn:microsoft.com/office/officeart/2005/8/layout/vList2"/>
    <dgm:cxn modelId="{7D73FDEE-0C4E-45D3-BD1F-B98EE07C6582}" type="presParOf" srcId="{F4B6893E-AF08-4FC1-AFFD-92179DEB3219}" destId="{36511062-7EE7-498E-BB53-4400CBEB229D}" srcOrd="1" destOrd="0" presId="urn:microsoft.com/office/officeart/2005/8/layout/vList2"/>
    <dgm:cxn modelId="{B2CB5228-CDEA-49AC-B40C-005927BAB8C8}" type="presParOf" srcId="{F4B6893E-AF08-4FC1-AFFD-92179DEB3219}" destId="{C2F64078-8409-4A23-8E9A-56DC8DEA45D9}"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A968BC-7D14-44DE-BF2A-7D4342BE6452}">
      <dsp:nvSpPr>
        <dsp:cNvPr id="0" name=""/>
        <dsp:cNvSpPr/>
      </dsp:nvSpPr>
      <dsp:spPr>
        <a:xfrm>
          <a:off x="0" y="97099"/>
          <a:ext cx="10527476" cy="529200"/>
        </a:xfrm>
        <a:prstGeom prst="rect">
          <a:avLst/>
        </a:prstGeom>
        <a:solidFill>
          <a:schemeClr val="lt1">
            <a:alpha val="90000"/>
            <a:hueOff val="0"/>
            <a:satOff val="0"/>
            <a:lumOff val="0"/>
            <a:alphaOff val="0"/>
          </a:schemeClr>
        </a:solidFill>
        <a:ln w="2222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72F7767-5F17-4D2F-AB84-6A5C2BCBE497}">
      <dsp:nvSpPr>
        <dsp:cNvPr id="0" name=""/>
        <dsp:cNvSpPr/>
      </dsp:nvSpPr>
      <dsp:spPr>
        <a:xfrm>
          <a:off x="2580" y="18685"/>
          <a:ext cx="10023709" cy="388373"/>
        </a:xfrm>
        <a:prstGeom prst="roundRect">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8539" tIns="0" rIns="278539" bIns="0" numCol="1" spcCol="1270" anchor="ctr" anchorCtr="0">
          <a:noAutofit/>
        </a:bodyPr>
        <a:lstStyle/>
        <a:p>
          <a:pPr marL="0" lvl="0" indent="0" algn="justLow" defTabSz="977900" rtl="1">
            <a:lnSpc>
              <a:spcPct val="90000"/>
            </a:lnSpc>
            <a:spcBef>
              <a:spcPct val="0"/>
            </a:spcBef>
            <a:spcAft>
              <a:spcPct val="35000"/>
            </a:spcAft>
            <a:buNone/>
          </a:pPr>
          <a:r>
            <a:rPr lang="ar-SY" sz="2200" kern="1200" dirty="0">
              <a:solidFill>
                <a:schemeClr val="tx1"/>
              </a:solidFill>
              <a:latin typeface="Arial" panose="020B0604020202020204" pitchFamily="34" charset="0"/>
              <a:cs typeface="Arial" panose="020B0604020202020204" pitchFamily="34" charset="0"/>
            </a:rPr>
            <a:t>1- إثراء المدين: يقصد بالإثراء كل فائدة أو منفعة يحصل عليها المدين.</a:t>
          </a:r>
        </a:p>
      </dsp:txBody>
      <dsp:txXfrm>
        <a:off x="21539" y="37644"/>
        <a:ext cx="9985791" cy="350455"/>
      </dsp:txXfrm>
    </dsp:sp>
    <dsp:sp modelId="{E7E26E90-6AC3-4082-BE41-64ED16227BBE}">
      <dsp:nvSpPr>
        <dsp:cNvPr id="0" name=""/>
        <dsp:cNvSpPr/>
      </dsp:nvSpPr>
      <dsp:spPr>
        <a:xfrm>
          <a:off x="0" y="931775"/>
          <a:ext cx="10527476" cy="529200"/>
        </a:xfrm>
        <a:prstGeom prst="rect">
          <a:avLst/>
        </a:prstGeom>
        <a:solidFill>
          <a:schemeClr val="lt1">
            <a:alpha val="90000"/>
            <a:hueOff val="0"/>
            <a:satOff val="0"/>
            <a:lumOff val="0"/>
            <a:alphaOff val="0"/>
          </a:schemeClr>
        </a:solidFill>
        <a:ln w="22225" cap="rnd" cmpd="sng" algn="ctr">
          <a:solidFill>
            <a:schemeClr val="accent3">
              <a:hueOff val="-471397"/>
              <a:satOff val="2142"/>
              <a:lumOff val="-2484"/>
              <a:alphaOff val="0"/>
            </a:schemeClr>
          </a:solidFill>
          <a:prstDash val="solid"/>
        </a:ln>
        <a:effectLst/>
      </dsp:spPr>
      <dsp:style>
        <a:lnRef idx="2">
          <a:scrgbClr r="0" g="0" b="0"/>
        </a:lnRef>
        <a:fillRef idx="1">
          <a:scrgbClr r="0" g="0" b="0"/>
        </a:fillRef>
        <a:effectRef idx="0">
          <a:scrgbClr r="0" g="0" b="0"/>
        </a:effectRef>
        <a:fontRef idx="minor"/>
      </dsp:style>
    </dsp:sp>
    <dsp:sp modelId="{8426501E-396A-4720-9EFA-BD00DB9893F4}">
      <dsp:nvSpPr>
        <dsp:cNvPr id="0" name=""/>
        <dsp:cNvSpPr/>
      </dsp:nvSpPr>
      <dsp:spPr>
        <a:xfrm>
          <a:off x="2580" y="739699"/>
          <a:ext cx="10023709" cy="502036"/>
        </a:xfrm>
        <a:prstGeom prst="roundRect">
          <a:avLst/>
        </a:prstGeom>
        <a:solidFill>
          <a:schemeClr val="accent3">
            <a:hueOff val="-471397"/>
            <a:satOff val="2142"/>
            <a:lumOff val="-2484"/>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8539" tIns="0" rIns="278539" bIns="0" numCol="1" spcCol="1270" anchor="ctr" anchorCtr="0">
          <a:noAutofit/>
        </a:bodyPr>
        <a:lstStyle/>
        <a:p>
          <a:pPr marL="0" lvl="0" indent="0" algn="justLow" defTabSz="977900" rtl="1">
            <a:lnSpc>
              <a:spcPct val="90000"/>
            </a:lnSpc>
            <a:spcBef>
              <a:spcPct val="0"/>
            </a:spcBef>
            <a:spcAft>
              <a:spcPct val="35000"/>
            </a:spcAft>
            <a:buNone/>
          </a:pPr>
          <a:r>
            <a:rPr lang="ar-SY" sz="2200" kern="1200" dirty="0">
              <a:solidFill>
                <a:schemeClr val="tx1"/>
              </a:solidFill>
              <a:latin typeface="Arial" panose="020B0604020202020204" pitchFamily="34" charset="0"/>
              <a:cs typeface="Arial" panose="020B0604020202020204" pitchFamily="34" charset="0"/>
            </a:rPr>
            <a:t>2- افتقار الدائن: يقصد بالافتقار كل خسارة تلحق الدائن أو كل منفعة تفوته. </a:t>
          </a:r>
        </a:p>
      </dsp:txBody>
      <dsp:txXfrm>
        <a:off x="27087" y="764206"/>
        <a:ext cx="9974695" cy="453022"/>
      </dsp:txXfrm>
    </dsp:sp>
    <dsp:sp modelId="{B09806ED-8B18-4C55-9A08-1032411F3058}">
      <dsp:nvSpPr>
        <dsp:cNvPr id="0" name=""/>
        <dsp:cNvSpPr/>
      </dsp:nvSpPr>
      <dsp:spPr>
        <a:xfrm>
          <a:off x="0" y="1726658"/>
          <a:ext cx="10527476" cy="529200"/>
        </a:xfrm>
        <a:prstGeom prst="rect">
          <a:avLst/>
        </a:prstGeom>
        <a:solidFill>
          <a:schemeClr val="lt1">
            <a:alpha val="90000"/>
            <a:hueOff val="0"/>
            <a:satOff val="0"/>
            <a:lumOff val="0"/>
            <a:alphaOff val="0"/>
          </a:schemeClr>
        </a:solidFill>
        <a:ln w="22225" cap="rnd" cmpd="sng" algn="ctr">
          <a:solidFill>
            <a:schemeClr val="accent3">
              <a:hueOff val="-942795"/>
              <a:satOff val="4283"/>
              <a:lumOff val="-4967"/>
              <a:alphaOff val="0"/>
            </a:schemeClr>
          </a:solidFill>
          <a:prstDash val="solid"/>
        </a:ln>
        <a:effectLst/>
      </dsp:spPr>
      <dsp:style>
        <a:lnRef idx="2">
          <a:scrgbClr r="0" g="0" b="0"/>
        </a:lnRef>
        <a:fillRef idx="1">
          <a:scrgbClr r="0" g="0" b="0"/>
        </a:fillRef>
        <a:effectRef idx="0">
          <a:scrgbClr r="0" g="0" b="0"/>
        </a:effectRef>
        <a:fontRef idx="minor"/>
      </dsp:style>
    </dsp:sp>
    <dsp:sp modelId="{1B125532-F9A0-4DAE-8F9C-16FF9E4868CC}">
      <dsp:nvSpPr>
        <dsp:cNvPr id="0" name=""/>
        <dsp:cNvSpPr/>
      </dsp:nvSpPr>
      <dsp:spPr>
        <a:xfrm>
          <a:off x="2580" y="1574375"/>
          <a:ext cx="10023709" cy="462243"/>
        </a:xfrm>
        <a:prstGeom prst="roundRect">
          <a:avLst/>
        </a:prstGeom>
        <a:solidFill>
          <a:schemeClr val="accent3">
            <a:hueOff val="-942795"/>
            <a:satOff val="4283"/>
            <a:lumOff val="-4967"/>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8539" tIns="0" rIns="278539" bIns="0" numCol="1" spcCol="1270" anchor="ctr" anchorCtr="0">
          <a:noAutofit/>
        </a:bodyPr>
        <a:lstStyle/>
        <a:p>
          <a:pPr marL="0" lvl="0" indent="0" algn="justLow"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3- علاقة السببية بين الإثراء والافتقار.</a:t>
          </a:r>
          <a:endParaRPr lang="ar-SY" sz="2200" kern="1200" dirty="0">
            <a:solidFill>
              <a:schemeClr val="tx1"/>
            </a:solidFill>
            <a:latin typeface="Arial" panose="020B0604020202020204" pitchFamily="34" charset="0"/>
            <a:cs typeface="Arial" panose="020B0604020202020204" pitchFamily="34" charset="0"/>
          </a:endParaRPr>
        </a:p>
      </dsp:txBody>
      <dsp:txXfrm>
        <a:off x="25145" y="1596940"/>
        <a:ext cx="9978579" cy="417113"/>
      </dsp:txXfrm>
    </dsp:sp>
    <dsp:sp modelId="{92E51E9F-AF2B-44D3-8F1F-AB4ADE3071D7}">
      <dsp:nvSpPr>
        <dsp:cNvPr id="0" name=""/>
        <dsp:cNvSpPr/>
      </dsp:nvSpPr>
      <dsp:spPr>
        <a:xfrm>
          <a:off x="0" y="3068919"/>
          <a:ext cx="10527476" cy="529200"/>
        </a:xfrm>
        <a:prstGeom prst="rect">
          <a:avLst/>
        </a:prstGeom>
        <a:solidFill>
          <a:schemeClr val="lt1">
            <a:alpha val="90000"/>
            <a:hueOff val="0"/>
            <a:satOff val="0"/>
            <a:lumOff val="0"/>
            <a:alphaOff val="0"/>
          </a:schemeClr>
        </a:solidFill>
        <a:ln w="22225" cap="rnd" cmpd="sng" algn="ctr">
          <a:solidFill>
            <a:schemeClr val="accent3">
              <a:hueOff val="-1414192"/>
              <a:satOff val="6425"/>
              <a:lumOff val="-7451"/>
              <a:alphaOff val="0"/>
            </a:schemeClr>
          </a:solidFill>
          <a:prstDash val="solid"/>
        </a:ln>
        <a:effectLst/>
      </dsp:spPr>
      <dsp:style>
        <a:lnRef idx="2">
          <a:scrgbClr r="0" g="0" b="0"/>
        </a:lnRef>
        <a:fillRef idx="1">
          <a:scrgbClr r="0" g="0" b="0"/>
        </a:fillRef>
        <a:effectRef idx="0">
          <a:scrgbClr r="0" g="0" b="0"/>
        </a:effectRef>
        <a:fontRef idx="minor"/>
      </dsp:style>
    </dsp:sp>
    <dsp:sp modelId="{656673CE-B116-4AF4-8870-459B6E1E486E}">
      <dsp:nvSpPr>
        <dsp:cNvPr id="0" name=""/>
        <dsp:cNvSpPr/>
      </dsp:nvSpPr>
      <dsp:spPr>
        <a:xfrm>
          <a:off x="2188" y="2369258"/>
          <a:ext cx="10054943" cy="1009620"/>
        </a:xfrm>
        <a:prstGeom prst="roundRect">
          <a:avLst/>
        </a:prstGeom>
        <a:solidFill>
          <a:schemeClr val="accent3">
            <a:hueOff val="-1414192"/>
            <a:satOff val="6425"/>
            <a:lumOff val="-7451"/>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8539" tIns="0" rIns="278539" bIns="0" numCol="1" spcCol="1270" anchor="ctr" anchorCtr="0">
          <a:noAutofit/>
        </a:bodyPr>
        <a:lstStyle/>
        <a:p>
          <a:pPr marL="0" lvl="0" indent="0" algn="justLow" defTabSz="977900" rtl="1">
            <a:lnSpc>
              <a:spcPct val="90000"/>
            </a:lnSpc>
            <a:spcBef>
              <a:spcPct val="0"/>
            </a:spcBef>
            <a:spcAft>
              <a:spcPct val="35000"/>
            </a:spcAft>
            <a:buNone/>
          </a:pPr>
          <a:r>
            <a:rPr lang="ar-SY" sz="2200" kern="1200" dirty="0">
              <a:solidFill>
                <a:schemeClr val="tx1"/>
              </a:solidFill>
              <a:latin typeface="Arial" panose="020B0604020202020204" pitchFamily="34" charset="0"/>
              <a:cs typeface="Arial" panose="020B0604020202020204" pitchFamily="34" charset="0"/>
            </a:rPr>
            <a:t>4- انعدام السبب القانوني للإثراء: يتعين لالتزام المثري بتعويض المفتقر ألا يكون لإثرائه سبب قانوني، أي ألا يكون لإثرائه حق يستند إليه، فالمقصود بالسبب القانوني للإثراء السبب المنشئ له سواء أكان عقداً أم إرادة منفردة أم عملاً غير مشروع أم نص القانون. </a:t>
          </a:r>
        </a:p>
      </dsp:txBody>
      <dsp:txXfrm>
        <a:off x="51474" y="2418544"/>
        <a:ext cx="9956371" cy="9110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2C28AD-948A-4412-8890-5D26AA9453B5}">
      <dsp:nvSpPr>
        <dsp:cNvPr id="0" name=""/>
        <dsp:cNvSpPr/>
      </dsp:nvSpPr>
      <dsp:spPr>
        <a:xfrm>
          <a:off x="0" y="405388"/>
          <a:ext cx="10403980" cy="1216800"/>
        </a:xfrm>
        <a:prstGeom prst="roundRect">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None/>
          </a:pPr>
          <a:r>
            <a:rPr lang="ar-SY" sz="2200" kern="1200" dirty="0">
              <a:solidFill>
                <a:schemeClr val="tx1"/>
              </a:solidFill>
              <a:latin typeface="Arial" panose="020B0604020202020204" pitchFamily="34" charset="0"/>
              <a:cs typeface="Arial" panose="020B0604020202020204" pitchFamily="34" charset="0"/>
            </a:rPr>
            <a:t>1- انتفاء الصفة الاحتياطية عن دعوى الإثراء: أجاز المشرع السوري اللجوء إلى دعوى الإثراء سواء كانت هي الدعوى الوحيدة التي يستطيع المفتقر أن يرجع بها على المثري أو كان هناك دعاوى أخرى يستطيع الرجوع بها عليه. </a:t>
          </a:r>
        </a:p>
      </dsp:txBody>
      <dsp:txXfrm>
        <a:off x="59399" y="464787"/>
        <a:ext cx="10285182" cy="1098002"/>
      </dsp:txXfrm>
    </dsp:sp>
    <dsp:sp modelId="{13F95887-EF38-4E88-BEB5-088466647ED5}">
      <dsp:nvSpPr>
        <dsp:cNvPr id="0" name=""/>
        <dsp:cNvSpPr/>
      </dsp:nvSpPr>
      <dsp:spPr>
        <a:xfrm>
          <a:off x="0" y="1809388"/>
          <a:ext cx="10403980" cy="1216800"/>
        </a:xfrm>
        <a:prstGeom prst="roundRect">
          <a:avLst/>
        </a:prstGeom>
        <a:solidFill>
          <a:schemeClr val="accent3">
            <a:hueOff val="-1414192"/>
            <a:satOff val="6425"/>
            <a:lumOff val="-7451"/>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None/>
          </a:pPr>
          <a:r>
            <a:rPr lang="ar-SY" sz="2200" kern="1200" dirty="0">
              <a:solidFill>
                <a:schemeClr val="tx1"/>
              </a:solidFill>
              <a:latin typeface="Arial" panose="020B0604020202020204" pitchFamily="34" charset="0"/>
              <a:cs typeface="Arial" panose="020B0604020202020204" pitchFamily="34" charset="0"/>
            </a:rPr>
            <a:t>2- عدم اشتراط بقاء الإثراء قائماً وقت رفع الدعوى: يستطيع المفتقر أن يرجع بدعوى الإثراء بلا سبب سواء كانت قيمة الإثراء لا تزال قائمة عند المثري وقت الرجوع، أو كانت قد زالت لأن مصدر الالتزام بالتعويض هو واقعة الإثراء فيوجد الالتزام بمجرد تحقق هذه الواقعة ولا أثر لزوال الإثراء بعد ذلك. </a:t>
          </a:r>
        </a:p>
      </dsp:txBody>
      <dsp:txXfrm>
        <a:off x="59399" y="1868787"/>
        <a:ext cx="10285182" cy="10980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BB728F-A562-4A3E-9180-CF7E8AD6D23F}">
      <dsp:nvSpPr>
        <dsp:cNvPr id="0" name=""/>
        <dsp:cNvSpPr/>
      </dsp:nvSpPr>
      <dsp:spPr>
        <a:xfrm>
          <a:off x="0" y="678201"/>
          <a:ext cx="10350972" cy="1216800"/>
        </a:xfrm>
        <a:prstGeom prst="roundRect">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None/>
          </a:pPr>
          <a:r>
            <a:rPr lang="ar-SY" sz="2200" kern="1200" dirty="0">
              <a:solidFill>
                <a:schemeClr val="tx1"/>
              </a:solidFill>
              <a:latin typeface="Arial" panose="020B0604020202020204" pitchFamily="34" charset="0"/>
              <a:cs typeface="Arial" panose="020B0604020202020204" pitchFamily="34" charset="0"/>
            </a:rPr>
            <a:t>1- الأهلية الواجبة في طرفي الدعوى: لم تشترط المادة 180 من القانون المدني السوري في المدعي، أي المفتقر أو في المدعى عليه أي المثري، أية أهلية، فيستطيع ناقص الأهلية أن يكون مدعياً أو مدعى عليه في دعوى الإثراء. </a:t>
          </a:r>
        </a:p>
      </dsp:txBody>
      <dsp:txXfrm>
        <a:off x="59399" y="737600"/>
        <a:ext cx="10232174" cy="1098002"/>
      </dsp:txXfrm>
    </dsp:sp>
    <dsp:sp modelId="{AF15D216-34F2-486E-B33E-B642BA6FF045}">
      <dsp:nvSpPr>
        <dsp:cNvPr id="0" name=""/>
        <dsp:cNvSpPr/>
      </dsp:nvSpPr>
      <dsp:spPr>
        <a:xfrm>
          <a:off x="0" y="2082201"/>
          <a:ext cx="10350972" cy="1216800"/>
        </a:xfrm>
        <a:prstGeom prst="roundRect">
          <a:avLst/>
        </a:prstGeom>
        <a:solidFill>
          <a:schemeClr val="accent3">
            <a:hueOff val="-1414192"/>
            <a:satOff val="6425"/>
            <a:lumOff val="-7451"/>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2- تقادم دعوى الإثراء: وفقاً للمادة 181 من القانون المدني السوري تسقط دعوى الإثراء بلا سبب بمضي ثلاث سنوات من اليوم الذي يعلم فيه المضرور بحقه في التعويض أو بانقضاء خمس عشرة سنة من اليوم الذي نشأ فيه هذا الحق. </a:t>
          </a:r>
          <a:endParaRPr lang="ar-SY" sz="2200" kern="1200" dirty="0">
            <a:solidFill>
              <a:schemeClr val="tx1"/>
            </a:solidFill>
            <a:latin typeface="Arial" panose="020B0604020202020204" pitchFamily="34" charset="0"/>
            <a:cs typeface="Arial" panose="020B0604020202020204" pitchFamily="34" charset="0"/>
          </a:endParaRPr>
        </a:p>
      </dsp:txBody>
      <dsp:txXfrm>
        <a:off x="59399" y="2141600"/>
        <a:ext cx="10232174" cy="10980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DED640-43C8-40CC-A7E0-655F4D6538D6}">
      <dsp:nvSpPr>
        <dsp:cNvPr id="0" name=""/>
        <dsp:cNvSpPr/>
      </dsp:nvSpPr>
      <dsp:spPr>
        <a:xfrm>
          <a:off x="0" y="395360"/>
          <a:ext cx="10345129" cy="1482974"/>
        </a:xfrm>
        <a:prstGeom prst="roundRect">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1- تقدير التعويض: يقدر التعويض الذي يلتزم به المثري تجاه المفتقر بأقل القيمتين قيمة الإثراء وقيمة الافتقار، فليس للمفتقر أن يطالب بأكثر مما افتقر، كما لا يلزم المثري بأكثر مما أثرى، لأنه لا يلتزم لأنه أخطأ وإنما لأنه أثرى، فلو ألزمناه بأكثر مما أثرى لترتب على ذلك افتقاره.</a:t>
          </a:r>
          <a:endParaRPr lang="ar-SY" sz="2200" kern="1200" dirty="0">
            <a:solidFill>
              <a:schemeClr val="tx1"/>
            </a:solidFill>
            <a:latin typeface="Arial" panose="020B0604020202020204" pitchFamily="34" charset="0"/>
            <a:cs typeface="Arial" panose="020B0604020202020204" pitchFamily="34" charset="0"/>
          </a:endParaRPr>
        </a:p>
      </dsp:txBody>
      <dsp:txXfrm>
        <a:off x="72393" y="467753"/>
        <a:ext cx="10200343" cy="1338188"/>
      </dsp:txXfrm>
    </dsp:sp>
    <dsp:sp modelId="{C2F64078-8409-4A23-8E9A-56DC8DEA45D9}">
      <dsp:nvSpPr>
        <dsp:cNvPr id="0" name=""/>
        <dsp:cNvSpPr/>
      </dsp:nvSpPr>
      <dsp:spPr>
        <a:xfrm>
          <a:off x="0" y="2065535"/>
          <a:ext cx="10345129" cy="1482974"/>
        </a:xfrm>
        <a:prstGeom prst="roundRect">
          <a:avLst/>
        </a:prstGeom>
        <a:solidFill>
          <a:schemeClr val="accent3">
            <a:hueOff val="-1414192"/>
            <a:satOff val="6425"/>
            <a:lumOff val="-7451"/>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None/>
          </a:pPr>
          <a:r>
            <a:rPr lang="ar-SY" sz="2200" kern="1200" dirty="0">
              <a:solidFill>
                <a:schemeClr val="tx1"/>
              </a:solidFill>
              <a:latin typeface="Arial" panose="020B0604020202020204" pitchFamily="34" charset="0"/>
              <a:cs typeface="Arial" panose="020B0604020202020204" pitchFamily="34" charset="0"/>
            </a:rPr>
            <a:t>2- وقت تقدير التعويض: تقدر قيمة الإثراء وقت حدوثه، أي وقت دخوله في ذمة المثري، وليس وقت رفع الدعوى أو وقت صدور الحكم. أما فيما يتعلق بوقت تقدير قيمة الافتقار، فقد انقسمت الآراء ما بين وقت حدوثه، كما في تقدير الإثراء، وبين وقت صدور الحكم بالتعويض قياساً على القاعدة العامة في تحديد وقت تقدير التعويض المترتب على العمل غير المشروع.  </a:t>
          </a:r>
        </a:p>
      </dsp:txBody>
      <dsp:txXfrm>
        <a:off x="72393" y="2137928"/>
        <a:ext cx="10200343" cy="133818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02/02/1444</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02/02/1444</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8/29/2022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8104642" y="1413690"/>
            <a:ext cx="3822505" cy="3852199"/>
          </a:xfrm>
        </p:spPr>
        <p:txBody>
          <a:bodyPr>
            <a:normAutofit/>
          </a:bodyPr>
          <a:lstStyle/>
          <a:p>
            <a:r>
              <a:rPr lang="ar-SA" dirty="0"/>
              <a:t>القانون المدني 2</a:t>
            </a:r>
            <a:endParaRPr lang="en-US" dirty="0"/>
          </a:p>
          <a:p>
            <a:r>
              <a:rPr lang="en-US" dirty="0"/>
              <a:t>Civil Law 2</a:t>
            </a:r>
          </a:p>
          <a:p>
            <a:endParaRPr lang="ar-SY" sz="1800" dirty="0"/>
          </a:p>
          <a:p>
            <a:r>
              <a:rPr lang="en-US" sz="3200" dirty="0">
                <a:effectLst/>
                <a:latin typeface="Simplified Arabic" panose="02020603050405020304" pitchFamily="18" charset="-78"/>
                <a:ea typeface="Batang" panose="02030600000101010101" pitchFamily="18" charset="-127"/>
              </a:rPr>
              <a:t>CIV306</a:t>
            </a:r>
          </a:p>
          <a:p>
            <a:endParaRPr lang="en-US" sz="1800" dirty="0"/>
          </a:p>
          <a:p>
            <a:r>
              <a:rPr lang="ar-SY" dirty="0"/>
              <a:t>السنة: الثانية</a:t>
            </a:r>
          </a:p>
        </p:txBody>
      </p:sp>
      <p:sp>
        <p:nvSpPr>
          <p:cNvPr id="3" name="عنصر نائب للنص 2"/>
          <p:cNvSpPr>
            <a:spLocks noGrp="1"/>
          </p:cNvSpPr>
          <p:nvPr>
            <p:ph type="body" sz="quarter" idx="11"/>
          </p:nvPr>
        </p:nvSpPr>
        <p:spPr>
          <a:xfrm>
            <a:off x="8881967" y="5444310"/>
            <a:ext cx="3045180" cy="1283278"/>
          </a:xfrm>
        </p:spPr>
        <p:txBody>
          <a:bodyPr/>
          <a:lstStyle/>
          <a:p>
            <a:r>
              <a:rPr lang="en-US" dirty="0"/>
              <a:t>    </a:t>
            </a:r>
            <a:r>
              <a:rPr lang="ar-SA" dirty="0"/>
              <a:t>د. أحمد عبد الدائم                   د. عبد الكريم ظلّام</a:t>
            </a:r>
            <a:endParaRPr lang="en-US" dirty="0"/>
          </a:p>
        </p:txBody>
      </p:sp>
    </p:spTree>
    <p:extLst>
      <p:ext uri="{BB962C8B-B14F-4D97-AF65-F5344CB8AC3E}">
        <p14:creationId xmlns:p14="http://schemas.microsoft.com/office/powerpoint/2010/main" val="307012764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r>
              <a:rPr lang="ar-SY" dirty="0"/>
              <a:t>أجب عن الأسئلة التالية:</a:t>
            </a:r>
          </a:p>
          <a:p>
            <a:pPr marL="457200" indent="-457200">
              <a:buFont typeface="+mj-lt"/>
              <a:buAutoNum type="arabicParenR"/>
            </a:pPr>
            <a:r>
              <a:rPr lang="ar-SY" dirty="0"/>
              <a:t>متى تتقادم دعوى الإثراء بلا سبب؟</a:t>
            </a:r>
          </a:p>
          <a:p>
            <a:pPr marL="457200" indent="-457200">
              <a:buFont typeface="+mj-lt"/>
              <a:buAutoNum type="arabicParenR"/>
            </a:pPr>
            <a:r>
              <a:rPr lang="ar-SY" dirty="0"/>
              <a:t>من مزايا دعوى الإثراء بلا سبب في القانون السوري انتفاء الصفة الاحتياطية عنها، اشرح ذلك.</a:t>
            </a:r>
          </a:p>
        </p:txBody>
      </p:sp>
    </p:spTree>
    <p:extLst>
      <p:ext uri="{BB962C8B-B14F-4D97-AF65-F5344CB8AC3E}">
        <p14:creationId xmlns:p14="http://schemas.microsoft.com/office/powerpoint/2010/main" val="235837252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199C10B-784F-4DBE-BA63-B8392FB24DF0}"/>
              </a:ext>
            </a:extLst>
          </p:cNvPr>
          <p:cNvSpPr>
            <a:spLocks noGrp="1"/>
          </p:cNvSpPr>
          <p:nvPr>
            <p:ph sz="quarter" idx="12"/>
          </p:nvPr>
        </p:nvSpPr>
        <p:spPr>
          <a:xfrm>
            <a:off x="942109" y="1979221"/>
            <a:ext cx="10386290" cy="4116780"/>
          </a:xfrm>
        </p:spPr>
        <p:txBody>
          <a:bodyPr/>
          <a:lstStyle/>
          <a:p>
            <a:r>
              <a:rPr lang="ar-SY" dirty="0"/>
              <a:t>تم التعرف في هذا الفصل على :</a:t>
            </a:r>
          </a:p>
          <a:p>
            <a:pPr marL="342900" indent="-342900">
              <a:lnSpc>
                <a:spcPct val="200000"/>
              </a:lnSpc>
              <a:buFont typeface="Wingdings" panose="05000000000000000000" pitchFamily="2" charset="2"/>
              <a:buChar char="Ø"/>
            </a:pPr>
            <a:r>
              <a:rPr lang="ar-SY" dirty="0"/>
              <a:t>تحقق الإثراء بلا سبب.</a:t>
            </a:r>
          </a:p>
          <a:p>
            <a:pPr marL="342900" indent="-342900">
              <a:lnSpc>
                <a:spcPct val="200000"/>
              </a:lnSpc>
              <a:buFont typeface="Wingdings" panose="05000000000000000000" pitchFamily="2" charset="2"/>
              <a:buChar char="Ø"/>
            </a:pPr>
            <a:endParaRPr lang="ar-SY" dirty="0"/>
          </a:p>
          <a:p>
            <a:pPr marL="342900" indent="-342900">
              <a:lnSpc>
                <a:spcPct val="200000"/>
              </a:lnSpc>
              <a:buFont typeface="Wingdings" panose="05000000000000000000" pitchFamily="2" charset="2"/>
              <a:buChar char="Ø"/>
            </a:pPr>
            <a:r>
              <a:rPr lang="ar-SY" dirty="0"/>
              <a:t>أحكام الإثراء بلا سبب.</a:t>
            </a:r>
          </a:p>
          <a:p>
            <a:endParaRPr lang="ar-SY" dirty="0"/>
          </a:p>
          <a:p>
            <a:endParaRPr lang="en-US" dirty="0"/>
          </a:p>
        </p:txBody>
      </p:sp>
    </p:spTree>
    <p:extLst>
      <p:ext uri="{BB962C8B-B14F-4D97-AF65-F5344CB8AC3E}">
        <p14:creationId xmlns:p14="http://schemas.microsoft.com/office/powerpoint/2010/main" val="139062594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sz="3200" dirty="0"/>
              <a:t> القاعدة العامة في الإثراء بلا سبب</a:t>
            </a:r>
          </a:p>
        </p:txBody>
      </p:sp>
      <p:sp>
        <p:nvSpPr>
          <p:cNvPr id="3" name="عنصر نائب للنص 2"/>
          <p:cNvSpPr>
            <a:spLocks noGrp="1"/>
          </p:cNvSpPr>
          <p:nvPr>
            <p:ph type="body" sz="quarter" idx="11"/>
          </p:nvPr>
        </p:nvSpPr>
        <p:spPr>
          <a:xfrm>
            <a:off x="1223682" y="2643188"/>
            <a:ext cx="1479177" cy="1390650"/>
          </a:xfrm>
        </p:spPr>
        <p:txBody>
          <a:bodyPr/>
          <a:lstStyle/>
          <a:p>
            <a:r>
              <a:rPr lang="ar-SY" dirty="0"/>
              <a:t>9</a:t>
            </a:r>
          </a:p>
        </p:txBody>
      </p:sp>
    </p:spTree>
    <p:extLst>
      <p:ext uri="{BB962C8B-B14F-4D97-AF65-F5344CB8AC3E}">
        <p14:creationId xmlns:p14="http://schemas.microsoft.com/office/powerpoint/2010/main" val="186333090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1440873" y="2546623"/>
            <a:ext cx="9659072" cy="3514438"/>
          </a:xfrm>
        </p:spPr>
        <p:txBody>
          <a:bodyPr/>
          <a:lstStyle/>
          <a:p>
            <a:pPr marL="342900" indent="-342900">
              <a:lnSpc>
                <a:spcPct val="200000"/>
              </a:lnSpc>
              <a:buFont typeface="Wingdings" panose="05000000000000000000" pitchFamily="2" charset="2"/>
              <a:buChar char="v"/>
            </a:pPr>
            <a:r>
              <a:rPr lang="ar-SY" dirty="0"/>
              <a:t>المبحث الأول: تحقق الإثراء بلا سبب</a:t>
            </a:r>
            <a:r>
              <a:rPr lang="en-US" dirty="0"/>
              <a:t>.</a:t>
            </a:r>
            <a:endParaRPr lang="ar-SY" dirty="0"/>
          </a:p>
          <a:p>
            <a:pPr marL="342900" indent="-342900">
              <a:lnSpc>
                <a:spcPct val="200000"/>
              </a:lnSpc>
              <a:buFont typeface="Wingdings" panose="05000000000000000000" pitchFamily="2" charset="2"/>
              <a:buChar char="v"/>
            </a:pPr>
            <a:endParaRPr lang="ar-SY" dirty="0"/>
          </a:p>
          <a:p>
            <a:pPr marL="342900" indent="-342900">
              <a:lnSpc>
                <a:spcPct val="200000"/>
              </a:lnSpc>
              <a:buFont typeface="Wingdings" panose="05000000000000000000" pitchFamily="2" charset="2"/>
              <a:buChar char="v"/>
            </a:pPr>
            <a:r>
              <a:rPr lang="ar-SY" dirty="0"/>
              <a:t>المبحث الثاني: أحكام الإثراء بلا سبب</a:t>
            </a:r>
            <a:r>
              <a:rPr lang="en-US" dirty="0"/>
              <a:t>.</a:t>
            </a:r>
            <a:endParaRPr lang="ar-SY" dirty="0"/>
          </a:p>
          <a:p>
            <a:endParaRPr lang="ar-SY" dirty="0"/>
          </a:p>
        </p:txBody>
      </p:sp>
    </p:spTree>
    <p:extLst>
      <p:ext uri="{BB962C8B-B14F-4D97-AF65-F5344CB8AC3E}">
        <p14:creationId xmlns:p14="http://schemas.microsoft.com/office/powerpoint/2010/main" val="382325864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تحقق الإثراء بلا سبب</a:t>
            </a:r>
          </a:p>
        </p:txBody>
      </p:sp>
      <p:sp>
        <p:nvSpPr>
          <p:cNvPr id="3" name="عنصر نائب للنص 2"/>
          <p:cNvSpPr>
            <a:spLocks noGrp="1"/>
          </p:cNvSpPr>
          <p:nvPr>
            <p:ph type="body" sz="quarter" idx="11"/>
          </p:nvPr>
        </p:nvSpPr>
        <p:spPr/>
        <p:txBody>
          <a:bodyPr/>
          <a:lstStyle/>
          <a:p>
            <a:r>
              <a:rPr lang="ar-SY" dirty="0"/>
              <a:t>أركان الإثراء بلا سبب</a:t>
            </a:r>
          </a:p>
        </p:txBody>
      </p:sp>
      <p:sp>
        <p:nvSpPr>
          <p:cNvPr id="4" name="عنصر نائب للمحتوى 3"/>
          <p:cNvSpPr>
            <a:spLocks noGrp="1"/>
          </p:cNvSpPr>
          <p:nvPr>
            <p:ph sz="quarter" idx="12"/>
          </p:nvPr>
        </p:nvSpPr>
        <p:spPr/>
        <p:txBody>
          <a:bodyPr/>
          <a:lstStyle/>
          <a:p>
            <a:r>
              <a:rPr lang="ar-SY" dirty="0"/>
              <a:t>هناك أربعة أركان لقيام الإثراء بلا سبب، وهي: </a:t>
            </a:r>
          </a:p>
        </p:txBody>
      </p:sp>
      <p:graphicFrame>
        <p:nvGraphicFramePr>
          <p:cNvPr id="5" name="Diagram 4">
            <a:extLst>
              <a:ext uri="{FF2B5EF4-FFF2-40B4-BE49-F238E27FC236}">
                <a16:creationId xmlns:a16="http://schemas.microsoft.com/office/drawing/2014/main" id="{F3DB8553-E7A0-463E-9092-1E13D5F3D05D}"/>
              </a:ext>
            </a:extLst>
          </p:cNvPr>
          <p:cNvGraphicFramePr/>
          <p:nvPr>
            <p:extLst>
              <p:ext uri="{D42A27DB-BD31-4B8C-83A1-F6EECF244321}">
                <p14:modId xmlns:p14="http://schemas.microsoft.com/office/powerpoint/2010/main" val="2235485572"/>
              </p:ext>
            </p:extLst>
          </p:nvPr>
        </p:nvGraphicFramePr>
        <p:xfrm>
          <a:off x="1122218" y="2964872"/>
          <a:ext cx="10527476" cy="3616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4708107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47500" lnSpcReduction="20000"/>
          </a:bodyPr>
          <a:lstStyle/>
          <a:p>
            <a:endParaRPr lang="ar-SY" dirty="0"/>
          </a:p>
          <a:p>
            <a:r>
              <a:rPr lang="ar-SY" sz="5900" dirty="0"/>
              <a:t>تحقق الإثراء بلا سبب</a:t>
            </a:r>
          </a:p>
          <a:p>
            <a:endParaRPr lang="ar-SY" dirty="0"/>
          </a:p>
        </p:txBody>
      </p:sp>
      <p:sp>
        <p:nvSpPr>
          <p:cNvPr id="3" name="عنصر نائب للنص 2"/>
          <p:cNvSpPr>
            <a:spLocks noGrp="1"/>
          </p:cNvSpPr>
          <p:nvPr>
            <p:ph type="body" sz="quarter" idx="11"/>
          </p:nvPr>
        </p:nvSpPr>
        <p:spPr/>
        <p:txBody>
          <a:bodyPr/>
          <a:lstStyle/>
          <a:p>
            <a:r>
              <a:rPr lang="ar-SY" dirty="0"/>
              <a:t>مزايا دعوى الإثراء في القانون السوري</a:t>
            </a:r>
          </a:p>
        </p:txBody>
      </p:sp>
      <p:sp>
        <p:nvSpPr>
          <p:cNvPr id="4" name="عنصر نائب للمحتوى 3"/>
          <p:cNvSpPr>
            <a:spLocks noGrp="1"/>
          </p:cNvSpPr>
          <p:nvPr>
            <p:ph sz="quarter" idx="12"/>
          </p:nvPr>
        </p:nvSpPr>
        <p:spPr>
          <a:xfrm>
            <a:off x="163748" y="2438220"/>
            <a:ext cx="11366667" cy="4336108"/>
          </a:xfrm>
        </p:spPr>
        <p:txBody>
          <a:bodyPr/>
          <a:lstStyle/>
          <a:p>
            <a:r>
              <a:rPr lang="ar-SY" dirty="0"/>
              <a:t>وهذه المزايا هي:</a:t>
            </a:r>
          </a:p>
        </p:txBody>
      </p:sp>
      <p:graphicFrame>
        <p:nvGraphicFramePr>
          <p:cNvPr id="5" name="Diagram 4">
            <a:extLst>
              <a:ext uri="{FF2B5EF4-FFF2-40B4-BE49-F238E27FC236}">
                <a16:creationId xmlns:a16="http://schemas.microsoft.com/office/drawing/2014/main" id="{AE6C8E13-7BD7-4F74-9861-7B693671342E}"/>
              </a:ext>
            </a:extLst>
          </p:cNvPr>
          <p:cNvGraphicFramePr/>
          <p:nvPr>
            <p:extLst>
              <p:ext uri="{D42A27DB-BD31-4B8C-83A1-F6EECF244321}">
                <p14:modId xmlns:p14="http://schemas.microsoft.com/office/powerpoint/2010/main" val="725858520"/>
              </p:ext>
            </p:extLst>
          </p:nvPr>
        </p:nvGraphicFramePr>
        <p:xfrm>
          <a:off x="1179443" y="3087757"/>
          <a:ext cx="10403980" cy="34315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6226498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47500" lnSpcReduction="20000"/>
          </a:bodyPr>
          <a:lstStyle/>
          <a:p>
            <a:endParaRPr lang="ar-SY" dirty="0"/>
          </a:p>
          <a:p>
            <a:r>
              <a:rPr lang="ar-SY" sz="5900" dirty="0"/>
              <a:t>أحكام الإثراء بلا سبب</a:t>
            </a:r>
          </a:p>
          <a:p>
            <a:endParaRPr lang="ar-SY" dirty="0"/>
          </a:p>
        </p:txBody>
      </p:sp>
      <p:sp>
        <p:nvSpPr>
          <p:cNvPr id="3" name="عنصر نائب للنص 2"/>
          <p:cNvSpPr>
            <a:spLocks noGrp="1"/>
          </p:cNvSpPr>
          <p:nvPr>
            <p:ph type="body" sz="quarter" idx="11"/>
          </p:nvPr>
        </p:nvSpPr>
        <p:spPr/>
        <p:txBody>
          <a:bodyPr/>
          <a:lstStyle/>
          <a:p>
            <a:r>
              <a:rPr lang="ar-SY" dirty="0"/>
              <a:t>الدعوى</a:t>
            </a:r>
          </a:p>
        </p:txBody>
      </p:sp>
      <p:graphicFrame>
        <p:nvGraphicFramePr>
          <p:cNvPr id="5" name="Diagram 4">
            <a:extLst>
              <a:ext uri="{FF2B5EF4-FFF2-40B4-BE49-F238E27FC236}">
                <a16:creationId xmlns:a16="http://schemas.microsoft.com/office/drawing/2014/main" id="{2AFAE270-46F2-47FF-8377-AFFAC551945C}"/>
              </a:ext>
            </a:extLst>
          </p:cNvPr>
          <p:cNvGraphicFramePr/>
          <p:nvPr>
            <p:extLst>
              <p:ext uri="{D42A27DB-BD31-4B8C-83A1-F6EECF244321}">
                <p14:modId xmlns:p14="http://schemas.microsoft.com/office/powerpoint/2010/main" val="1535442529"/>
              </p:ext>
            </p:extLst>
          </p:nvPr>
        </p:nvGraphicFramePr>
        <p:xfrm>
          <a:off x="1179443" y="2438220"/>
          <a:ext cx="10350972" cy="39772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8276006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47500" lnSpcReduction="20000"/>
          </a:bodyPr>
          <a:lstStyle/>
          <a:p>
            <a:endParaRPr lang="ar-SY" dirty="0"/>
          </a:p>
          <a:p>
            <a:r>
              <a:rPr lang="ar-SY" sz="5900" dirty="0"/>
              <a:t>أحكام الإثراء بلا سبب</a:t>
            </a:r>
          </a:p>
          <a:p>
            <a:endParaRPr lang="ar-SY" dirty="0"/>
          </a:p>
        </p:txBody>
      </p:sp>
      <p:sp>
        <p:nvSpPr>
          <p:cNvPr id="3" name="عنصر نائب للنص 2"/>
          <p:cNvSpPr>
            <a:spLocks noGrp="1"/>
          </p:cNvSpPr>
          <p:nvPr>
            <p:ph type="body" sz="quarter" idx="11"/>
          </p:nvPr>
        </p:nvSpPr>
        <p:spPr/>
        <p:txBody>
          <a:bodyPr/>
          <a:lstStyle/>
          <a:p>
            <a:r>
              <a:rPr lang="ar-SY" dirty="0"/>
              <a:t>التعويض</a:t>
            </a:r>
          </a:p>
        </p:txBody>
      </p:sp>
      <p:graphicFrame>
        <p:nvGraphicFramePr>
          <p:cNvPr id="5" name="Diagram 4">
            <a:extLst>
              <a:ext uri="{FF2B5EF4-FFF2-40B4-BE49-F238E27FC236}">
                <a16:creationId xmlns:a16="http://schemas.microsoft.com/office/drawing/2014/main" id="{12C9F624-3E44-4684-8422-266E3450726D}"/>
              </a:ext>
            </a:extLst>
          </p:cNvPr>
          <p:cNvGraphicFramePr/>
          <p:nvPr>
            <p:extLst>
              <p:ext uri="{D42A27DB-BD31-4B8C-83A1-F6EECF244321}">
                <p14:modId xmlns:p14="http://schemas.microsoft.com/office/powerpoint/2010/main" val="74120317"/>
              </p:ext>
            </p:extLst>
          </p:nvPr>
        </p:nvGraphicFramePr>
        <p:xfrm>
          <a:off x="1224019" y="2604655"/>
          <a:ext cx="10345129" cy="39438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946545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4985829" y="2427030"/>
            <a:ext cx="6384536" cy="3956903"/>
          </a:xfrm>
        </p:spPr>
        <p:txBody>
          <a:bodyPr>
            <a:normAutofit/>
          </a:bodyPr>
          <a:lstStyle/>
          <a:p>
            <a:r>
              <a:rPr lang="ar-SY" sz="2400" dirty="0"/>
              <a:t>أجب بـــ صح / خطأ:</a:t>
            </a:r>
          </a:p>
          <a:p>
            <a:r>
              <a:rPr lang="ar-SY" sz="2400" dirty="0"/>
              <a:t>1-	الإثراء قد يكون إيجابياً أو سلبياً، كما قد يكون مباشراً أو غير مباشرٍ. </a:t>
            </a:r>
          </a:p>
          <a:p>
            <a:r>
              <a:rPr lang="ar-SY" sz="2400" dirty="0"/>
              <a:t>2-	يقصد بالافتقار كل خسارة تلحق الدائن فقط.</a:t>
            </a:r>
          </a:p>
          <a:p>
            <a:r>
              <a:rPr lang="ar-SY" sz="2400" dirty="0"/>
              <a:t>3-	يقدر التعويض الذي يلتزم به المثري تجاه المفتقر بأكثر القيمتين قيمة الإثراء وقيمة الافتقار.</a:t>
            </a:r>
          </a:p>
        </p:txBody>
      </p:sp>
    </p:spTree>
    <p:extLst>
      <p:ext uri="{BB962C8B-B14F-4D97-AF65-F5344CB8AC3E}">
        <p14:creationId xmlns:p14="http://schemas.microsoft.com/office/powerpoint/2010/main" val="241373014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4918364" y="2360770"/>
            <a:ext cx="6420496" cy="3970757"/>
          </a:xfrm>
        </p:spPr>
        <p:txBody>
          <a:bodyPr>
            <a:normAutofit/>
          </a:bodyPr>
          <a:lstStyle/>
          <a:p>
            <a:r>
              <a:rPr lang="ar-SY" sz="2400" dirty="0"/>
              <a:t>حدّد الإجابة الخاطئة:</a:t>
            </a:r>
          </a:p>
          <a:p>
            <a:pPr marL="342900" indent="-342900">
              <a:buFontTx/>
              <a:buChar char="-"/>
            </a:pPr>
            <a:r>
              <a:rPr lang="ar-SY" sz="2400" dirty="0"/>
              <a:t>إثراء المدين في الإثراء بلا سبب:</a:t>
            </a:r>
          </a:p>
          <a:p>
            <a:pPr marL="457200" indent="-457200">
              <a:buFont typeface="+mj-lt"/>
              <a:buAutoNum type="alphaUcPeriod"/>
            </a:pPr>
            <a:r>
              <a:rPr lang="ar-SY" sz="2400" dirty="0"/>
              <a:t>لا يكون إلاّ بإضافة قيمة مالية إلى ذمته.</a:t>
            </a:r>
          </a:p>
          <a:p>
            <a:pPr marL="457200" indent="-457200">
              <a:buFont typeface="+mj-lt"/>
              <a:buAutoNum type="alphaUcPeriod"/>
            </a:pPr>
            <a:r>
              <a:rPr lang="ar-SY" sz="2400" dirty="0"/>
              <a:t>قد يكون إيجابياً.</a:t>
            </a:r>
          </a:p>
          <a:p>
            <a:pPr marL="457200" indent="-457200">
              <a:buFont typeface="+mj-lt"/>
              <a:buAutoNum type="alphaUcPeriod"/>
            </a:pPr>
            <a:r>
              <a:rPr lang="ar-SY" sz="2400" dirty="0"/>
              <a:t>قد يكون مباشراً.</a:t>
            </a:r>
          </a:p>
          <a:p>
            <a:pPr marL="457200" indent="-457200">
              <a:buFont typeface="+mj-lt"/>
              <a:buAutoNum type="alphaUcPeriod"/>
            </a:pPr>
            <a:r>
              <a:rPr lang="ar-SY" sz="2400" dirty="0"/>
              <a:t>قد يكون سلبياً.</a:t>
            </a:r>
          </a:p>
        </p:txBody>
      </p:sp>
    </p:spTree>
    <p:extLst>
      <p:ext uri="{BB962C8B-B14F-4D97-AF65-F5344CB8AC3E}">
        <p14:creationId xmlns:p14="http://schemas.microsoft.com/office/powerpoint/2010/main" val="194607005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8C6403A-684A-431F-8F36-A24C99E28661}">
  <ds:schemaRefs>
    <ds:schemaRef ds:uri="http://schemas.microsoft.com/sharepoint/v3/contenttype/forms"/>
  </ds:schemaRefs>
</ds:datastoreItem>
</file>

<file path=customXml/itemProps2.xml><?xml version="1.0" encoding="utf-8"?>
<ds:datastoreItem xmlns:ds="http://schemas.openxmlformats.org/officeDocument/2006/customXml" ds:itemID="{F2455B2D-BAB7-438A-85DA-0266A24CB79F}">
  <ds:schemaRefs>
    <ds:schemaRef ds:uri="http://schemas.microsoft.com/office/2006/metadata/properties"/>
    <ds:schemaRef ds:uri="http://www.w3.org/2000/xmlns/"/>
    <ds:schemaRef ds:uri="71af3243-3dd4-4a8d-8c0d-dd76da1f02a5"/>
    <ds:schemaRef ds:uri="http://www.w3.org/2001/XMLSchema-instance"/>
    <ds:schemaRef ds:uri="http://schemas.microsoft.com/office/infopath/2007/PartnerControls"/>
  </ds:schemaRefs>
</ds:datastoreItem>
</file>

<file path=customXml/itemProps3.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0/xmlns/"/>
    <ds:schemaRef ds:uri="http://www.w3.org/2001/XMLSchema"/>
    <ds:schemaRef ds:uri="71af3243-3dd4-4a8d-8c0d-dd76da1f02a5"/>
    <ds:schemaRef ds:uri="16c05727-aa75-4e4a-9b5f-8a80a116589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1789</TotalTime>
  <Words>596</Words>
  <Application>Microsoft Office PowerPoint</Application>
  <PresentationFormat>Widescreen</PresentationFormat>
  <Paragraphs>52</Paragraphs>
  <Slides>11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Calibri</vt:lpstr>
      <vt:lpstr>Franklin Gothic Book</vt:lpstr>
      <vt:lpstr>Franklin Gothic Demi</vt:lpstr>
      <vt:lpstr>Gill Sans MT</vt:lpstr>
      <vt:lpstr>Simplified Arabic</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Meray</cp:lastModifiedBy>
  <cp:revision>285</cp:revision>
  <dcterms:created xsi:type="dcterms:W3CDTF">2020-10-27T07:33:32Z</dcterms:created>
  <dcterms:modified xsi:type="dcterms:W3CDTF">2022-08-29T08:56:30Z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