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autoAdjust="0"/>
    <p:restoredTop sz="94293" autoAdjust="0"/>
  </p:normalViewPr>
  <p:slideViewPr>
    <p:cSldViewPr snapToGrid="0">
      <p:cViewPr varScale="1">
        <p:scale>
          <a:sx n="82" d="100"/>
          <a:sy n="82" d="100"/>
        </p:scale>
        <p:origin x="744"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D386EB-AA52-40C1-B278-2B80E7BDE68C}"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69A5DCB6-0F71-411C-9BB5-D42602E7091A}">
      <dgm:prSet phldrT="[Text]" custT="1"/>
      <dgm:spPr/>
      <dgm:t>
        <a:bodyPr/>
        <a:lstStyle/>
        <a:p>
          <a:pPr algn="just" rtl="1">
            <a:lnSpc>
              <a:spcPct val="100000"/>
            </a:lnSpc>
          </a:pPr>
          <a:r>
            <a:rPr lang="ar-SY" sz="2200" b="0" dirty="0" smtClean="0">
              <a:solidFill>
                <a:schemeClr val="tx1"/>
              </a:solidFill>
            </a:rPr>
            <a:t>الفئة الأولى: القطاعات الجوية </a:t>
          </a:r>
          <a:r>
            <a:rPr lang="en-US" sz="2200" b="0" dirty="0" smtClean="0">
              <a:solidFill>
                <a:schemeClr val="tx1"/>
              </a:solidFill>
            </a:rPr>
            <a:t>(Air Segments)</a:t>
          </a:r>
          <a:r>
            <a:rPr lang="ar-SY" sz="2200" b="0" dirty="0" smtClean="0">
              <a:solidFill>
                <a:schemeClr val="tx1"/>
              </a:solidFill>
            </a:rPr>
            <a:t>.</a:t>
          </a:r>
          <a:endParaRPr lang="en-US" sz="2200" b="0" dirty="0">
            <a:solidFill>
              <a:schemeClr val="tx1"/>
            </a:solidFill>
          </a:endParaRPr>
        </a:p>
      </dgm:t>
    </dgm:pt>
    <dgm:pt modelId="{48395971-241F-4F20-8CAC-ECF81B72FF51}" type="parTrans" cxnId="{9432C6E9-5FBF-4EEA-8EB8-3F0E6CA495B3}">
      <dgm:prSet/>
      <dgm:spPr/>
      <dgm:t>
        <a:bodyPr/>
        <a:lstStyle/>
        <a:p>
          <a:pPr algn="just" rtl="1">
            <a:lnSpc>
              <a:spcPct val="100000"/>
            </a:lnSpc>
          </a:pPr>
          <a:endParaRPr lang="en-US" sz="2200" b="0">
            <a:solidFill>
              <a:schemeClr val="tx1"/>
            </a:solidFill>
          </a:endParaRPr>
        </a:p>
      </dgm:t>
    </dgm:pt>
    <dgm:pt modelId="{6EAEFAC6-851F-4B66-9093-DF4735B6D932}" type="sibTrans" cxnId="{9432C6E9-5FBF-4EEA-8EB8-3F0E6CA495B3}">
      <dgm:prSet/>
      <dgm:spPr/>
      <dgm:t>
        <a:bodyPr/>
        <a:lstStyle/>
        <a:p>
          <a:pPr algn="just" rtl="1">
            <a:lnSpc>
              <a:spcPct val="100000"/>
            </a:lnSpc>
          </a:pPr>
          <a:endParaRPr lang="en-US" sz="2200" b="0">
            <a:solidFill>
              <a:schemeClr val="tx1"/>
            </a:solidFill>
          </a:endParaRPr>
        </a:p>
      </dgm:t>
    </dgm:pt>
    <dgm:pt modelId="{15E14E6D-D190-449C-9248-4A33FF7C7007}">
      <dgm:prSet custT="1"/>
      <dgm:spPr/>
      <dgm:t>
        <a:bodyPr/>
        <a:lstStyle/>
        <a:p>
          <a:pPr algn="just" rtl="1">
            <a:lnSpc>
              <a:spcPct val="100000"/>
            </a:lnSpc>
          </a:pPr>
          <a:r>
            <a:rPr lang="ar-LB" sz="2200" b="0" dirty="0" smtClean="0">
              <a:solidFill>
                <a:schemeClr val="tx1"/>
              </a:solidFill>
            </a:rPr>
            <a:t>الفئة الثانية</a:t>
          </a:r>
          <a:r>
            <a:rPr lang="ar-SY" sz="2200" b="0" dirty="0" smtClean="0">
              <a:solidFill>
                <a:schemeClr val="tx1"/>
              </a:solidFill>
            </a:rPr>
            <a:t>: قطاعات الفنادق </a:t>
          </a:r>
          <a:r>
            <a:rPr lang="en-US" sz="2200" b="0" dirty="0" smtClean="0">
              <a:solidFill>
                <a:schemeClr val="tx1"/>
              </a:solidFill>
            </a:rPr>
            <a:t>(Hotel Segments)</a:t>
          </a:r>
          <a:r>
            <a:rPr lang="ar-SY" sz="2200" b="0" dirty="0" smtClean="0">
              <a:solidFill>
                <a:schemeClr val="tx1"/>
              </a:solidFill>
            </a:rPr>
            <a:t>.</a:t>
          </a:r>
          <a:endParaRPr lang="en-US" sz="2200" b="0" dirty="0">
            <a:solidFill>
              <a:schemeClr val="tx1"/>
            </a:solidFill>
          </a:endParaRPr>
        </a:p>
      </dgm:t>
    </dgm:pt>
    <dgm:pt modelId="{8A4D4AEE-CEA1-4D53-8CF1-C518FF71387B}" type="parTrans" cxnId="{CCD3C0AC-3941-4B75-9241-4CDC89214568}">
      <dgm:prSet/>
      <dgm:spPr/>
      <dgm:t>
        <a:bodyPr/>
        <a:lstStyle/>
        <a:p>
          <a:pPr algn="just" rtl="1">
            <a:lnSpc>
              <a:spcPct val="100000"/>
            </a:lnSpc>
          </a:pPr>
          <a:endParaRPr lang="en-US" sz="2200" b="0">
            <a:solidFill>
              <a:schemeClr val="tx1"/>
            </a:solidFill>
          </a:endParaRPr>
        </a:p>
      </dgm:t>
    </dgm:pt>
    <dgm:pt modelId="{37A2C4F8-013D-4E57-BFD0-22D1606E6A48}" type="sibTrans" cxnId="{CCD3C0AC-3941-4B75-9241-4CDC89214568}">
      <dgm:prSet/>
      <dgm:spPr/>
      <dgm:t>
        <a:bodyPr/>
        <a:lstStyle/>
        <a:p>
          <a:pPr algn="just" rtl="1">
            <a:lnSpc>
              <a:spcPct val="100000"/>
            </a:lnSpc>
          </a:pPr>
          <a:endParaRPr lang="en-US" sz="2200" b="0">
            <a:solidFill>
              <a:schemeClr val="tx1"/>
            </a:solidFill>
          </a:endParaRPr>
        </a:p>
      </dgm:t>
    </dgm:pt>
    <dgm:pt modelId="{45A0D176-3AF5-4202-B16F-7B7E00F4C9DC}">
      <dgm:prSet custT="1"/>
      <dgm:spPr/>
      <dgm:t>
        <a:bodyPr/>
        <a:lstStyle/>
        <a:p>
          <a:pPr algn="just" rtl="1">
            <a:lnSpc>
              <a:spcPct val="100000"/>
            </a:lnSpc>
          </a:pPr>
          <a:r>
            <a:rPr lang="ar-LB" sz="2200" b="0" dirty="0" smtClean="0">
              <a:solidFill>
                <a:schemeClr val="tx1"/>
              </a:solidFill>
            </a:rPr>
            <a:t>الفئة الثالثة</a:t>
          </a:r>
          <a:r>
            <a:rPr lang="ar-SY" sz="2200" b="0" dirty="0" smtClean="0">
              <a:solidFill>
                <a:schemeClr val="tx1"/>
              </a:solidFill>
            </a:rPr>
            <a:t>: قطاعات السيارات </a:t>
          </a:r>
          <a:r>
            <a:rPr lang="en-US" sz="2200" b="0" dirty="0" smtClean="0">
              <a:solidFill>
                <a:schemeClr val="tx1"/>
              </a:solidFill>
            </a:rPr>
            <a:t>(Car Segments)</a:t>
          </a:r>
          <a:r>
            <a:rPr lang="ar-SY" sz="2200" b="0" dirty="0" smtClean="0">
              <a:solidFill>
                <a:schemeClr val="tx1"/>
              </a:solidFill>
            </a:rPr>
            <a:t>.</a:t>
          </a:r>
          <a:endParaRPr lang="en-US" sz="2200" b="0" dirty="0">
            <a:solidFill>
              <a:schemeClr val="tx1"/>
            </a:solidFill>
          </a:endParaRPr>
        </a:p>
      </dgm:t>
    </dgm:pt>
    <dgm:pt modelId="{60A890BC-DDEF-4058-A308-8AF62713C9C3}" type="parTrans" cxnId="{40C7F183-D1F2-459D-AE08-5080D80725BC}">
      <dgm:prSet/>
      <dgm:spPr/>
      <dgm:t>
        <a:bodyPr/>
        <a:lstStyle/>
        <a:p>
          <a:pPr algn="just" rtl="1">
            <a:lnSpc>
              <a:spcPct val="100000"/>
            </a:lnSpc>
          </a:pPr>
          <a:endParaRPr lang="en-US" sz="2200" b="0">
            <a:solidFill>
              <a:schemeClr val="tx1"/>
            </a:solidFill>
          </a:endParaRPr>
        </a:p>
      </dgm:t>
    </dgm:pt>
    <dgm:pt modelId="{7CF34E8C-24CF-4B17-BB1B-5A3C5B1A4508}" type="sibTrans" cxnId="{40C7F183-D1F2-459D-AE08-5080D80725BC}">
      <dgm:prSet/>
      <dgm:spPr/>
      <dgm:t>
        <a:bodyPr/>
        <a:lstStyle/>
        <a:p>
          <a:pPr algn="just" rtl="1">
            <a:lnSpc>
              <a:spcPct val="100000"/>
            </a:lnSpc>
          </a:pPr>
          <a:endParaRPr lang="en-US" sz="2200" b="0">
            <a:solidFill>
              <a:schemeClr val="tx1"/>
            </a:solidFill>
          </a:endParaRPr>
        </a:p>
      </dgm:t>
    </dgm:pt>
    <dgm:pt modelId="{780C7CBE-20FF-42B2-9712-958DF33A79C8}">
      <dgm:prSet custT="1"/>
      <dgm:spPr/>
      <dgm:t>
        <a:bodyPr/>
        <a:lstStyle/>
        <a:p>
          <a:pPr algn="just" rtl="1">
            <a:lnSpc>
              <a:spcPct val="100000"/>
            </a:lnSpc>
          </a:pPr>
          <a:r>
            <a:rPr lang="ar-LB" sz="2200" b="0" dirty="0" smtClean="0">
              <a:solidFill>
                <a:schemeClr val="tx1"/>
              </a:solidFill>
            </a:rPr>
            <a:t>الفئة الرابعة</a:t>
          </a:r>
          <a:r>
            <a:rPr lang="ar-SY" sz="2200" b="0" dirty="0" smtClean="0">
              <a:solidFill>
                <a:schemeClr val="tx1"/>
              </a:solidFill>
            </a:rPr>
            <a:t>: قطاعات الجولات </a:t>
          </a:r>
          <a:r>
            <a:rPr lang="en-US" sz="2200" b="0" dirty="0" smtClean="0">
              <a:solidFill>
                <a:schemeClr val="tx1"/>
              </a:solidFill>
            </a:rPr>
            <a:t>(Tour Segments)</a:t>
          </a:r>
          <a:r>
            <a:rPr lang="ar-SY" sz="2200" b="0" dirty="0" smtClean="0">
              <a:solidFill>
                <a:schemeClr val="tx1"/>
              </a:solidFill>
            </a:rPr>
            <a:t> .</a:t>
          </a:r>
          <a:endParaRPr lang="en-US" sz="2200" b="0" dirty="0">
            <a:solidFill>
              <a:schemeClr val="tx1"/>
            </a:solidFill>
          </a:endParaRPr>
        </a:p>
      </dgm:t>
    </dgm:pt>
    <dgm:pt modelId="{F57D596B-6E19-4B22-B93D-73AA20292DA6}" type="parTrans" cxnId="{3D670A5A-B3C4-41C9-B44D-4A2D385FD137}">
      <dgm:prSet/>
      <dgm:spPr/>
      <dgm:t>
        <a:bodyPr/>
        <a:lstStyle/>
        <a:p>
          <a:pPr algn="just" rtl="1">
            <a:lnSpc>
              <a:spcPct val="100000"/>
            </a:lnSpc>
          </a:pPr>
          <a:endParaRPr lang="en-US" sz="2200" b="0">
            <a:solidFill>
              <a:schemeClr val="tx1"/>
            </a:solidFill>
          </a:endParaRPr>
        </a:p>
      </dgm:t>
    </dgm:pt>
    <dgm:pt modelId="{EFC296A2-77AF-4CB0-8DE9-9D4BDAD0D413}" type="sibTrans" cxnId="{3D670A5A-B3C4-41C9-B44D-4A2D385FD137}">
      <dgm:prSet/>
      <dgm:spPr/>
      <dgm:t>
        <a:bodyPr/>
        <a:lstStyle/>
        <a:p>
          <a:pPr algn="just" rtl="1">
            <a:lnSpc>
              <a:spcPct val="100000"/>
            </a:lnSpc>
          </a:pPr>
          <a:endParaRPr lang="en-US" sz="2200" b="0">
            <a:solidFill>
              <a:schemeClr val="tx1"/>
            </a:solidFill>
          </a:endParaRPr>
        </a:p>
      </dgm:t>
    </dgm:pt>
    <dgm:pt modelId="{BB176FD8-ABE4-4DCF-B77A-611A30BBC884}">
      <dgm:prSet custT="1"/>
      <dgm:spPr/>
      <dgm:t>
        <a:bodyPr/>
        <a:lstStyle/>
        <a:p>
          <a:pPr algn="just" rtl="1">
            <a:lnSpc>
              <a:spcPct val="100000"/>
            </a:lnSpc>
          </a:pPr>
          <a:r>
            <a:rPr lang="ar-LB" sz="2200" b="0" dirty="0" smtClean="0">
              <a:solidFill>
                <a:schemeClr val="tx1"/>
              </a:solidFill>
            </a:rPr>
            <a:t>الفئة الخامسة</a:t>
          </a:r>
          <a:r>
            <a:rPr lang="ar-SY" sz="2200" b="0" dirty="0" smtClean="0">
              <a:solidFill>
                <a:schemeClr val="tx1"/>
              </a:solidFill>
            </a:rPr>
            <a:t>: قطاعات الخدمات الخاصة</a:t>
          </a:r>
          <a:r>
            <a:rPr lang="ar-SY" sz="2200" b="0" dirty="0" smtClean="0">
              <a:solidFill>
                <a:schemeClr val="tx1"/>
              </a:solidFill>
            </a:rPr>
            <a:t> </a:t>
          </a:r>
          <a:r>
            <a:rPr lang="en-US" sz="2200" b="0" dirty="0" smtClean="0">
              <a:solidFill>
                <a:schemeClr val="tx1"/>
              </a:solidFill>
            </a:rPr>
            <a:t> </a:t>
          </a:r>
          <a:r>
            <a:rPr lang="en-US" sz="2200" b="0" dirty="0" smtClean="0">
              <a:solidFill>
                <a:schemeClr val="tx1"/>
              </a:solidFill>
            </a:rPr>
            <a:t>(SSRs)</a:t>
          </a:r>
          <a:r>
            <a:rPr lang="ar-SY" sz="2200" b="0" dirty="0" smtClean="0">
              <a:solidFill>
                <a:schemeClr val="tx1"/>
              </a:solidFill>
            </a:rPr>
            <a:t>.</a:t>
          </a:r>
          <a:endParaRPr lang="en-US" sz="2200" b="0" dirty="0">
            <a:solidFill>
              <a:schemeClr val="tx1"/>
            </a:solidFill>
          </a:endParaRPr>
        </a:p>
      </dgm:t>
    </dgm:pt>
    <dgm:pt modelId="{F9C6B134-7904-4BD5-B90A-7ECEEAA5D0D2}" type="parTrans" cxnId="{20859596-3F52-4CF4-8B0C-F7D14F56DB9C}">
      <dgm:prSet/>
      <dgm:spPr/>
      <dgm:t>
        <a:bodyPr/>
        <a:lstStyle/>
        <a:p>
          <a:pPr algn="just" rtl="1">
            <a:lnSpc>
              <a:spcPct val="100000"/>
            </a:lnSpc>
          </a:pPr>
          <a:endParaRPr lang="en-US" sz="2200" b="0">
            <a:solidFill>
              <a:schemeClr val="tx1"/>
            </a:solidFill>
          </a:endParaRPr>
        </a:p>
      </dgm:t>
    </dgm:pt>
    <dgm:pt modelId="{165706E8-EEE7-427F-8F1F-BCE5DC434041}" type="sibTrans" cxnId="{20859596-3F52-4CF4-8B0C-F7D14F56DB9C}">
      <dgm:prSet/>
      <dgm:spPr/>
      <dgm:t>
        <a:bodyPr/>
        <a:lstStyle/>
        <a:p>
          <a:pPr algn="just" rtl="1">
            <a:lnSpc>
              <a:spcPct val="100000"/>
            </a:lnSpc>
          </a:pPr>
          <a:endParaRPr lang="en-US" sz="2200" b="0">
            <a:solidFill>
              <a:schemeClr val="tx1"/>
            </a:solidFill>
          </a:endParaRPr>
        </a:p>
      </dgm:t>
    </dgm:pt>
    <dgm:pt modelId="{DD8E0548-4275-4633-9DE2-40EDF172C458}">
      <dgm:prSet custT="1"/>
      <dgm:spPr/>
      <dgm:t>
        <a:bodyPr/>
        <a:lstStyle/>
        <a:p>
          <a:pPr algn="just" rtl="1">
            <a:lnSpc>
              <a:spcPct val="100000"/>
            </a:lnSpc>
          </a:pPr>
          <a:r>
            <a:rPr lang="ar-SY" sz="2200" b="0" dirty="0" smtClean="0">
              <a:solidFill>
                <a:schemeClr val="tx1"/>
              </a:solidFill>
            </a:rPr>
            <a:t>إنشاء كيوز خاص بموظف الحجز </a:t>
          </a:r>
          <a:r>
            <a:rPr lang="en-US" sz="2200" b="0" dirty="0" smtClean="0">
              <a:solidFill>
                <a:schemeClr val="tx1"/>
              </a:solidFill>
            </a:rPr>
            <a:t>Queues Create </a:t>
          </a:r>
          <a:r>
            <a:rPr lang="ar-SY" sz="2200" b="0" dirty="0" smtClean="0">
              <a:solidFill>
                <a:schemeClr val="tx1"/>
              </a:solidFill>
            </a:rPr>
            <a:t>.</a:t>
          </a:r>
          <a:endParaRPr lang="en-US" sz="2200" b="0" dirty="0" smtClean="0">
            <a:solidFill>
              <a:schemeClr val="tx1"/>
            </a:solidFill>
          </a:endParaRPr>
        </a:p>
      </dgm:t>
    </dgm:pt>
    <dgm:pt modelId="{655197F5-E896-485D-8F67-F0D410711E2C}" type="parTrans" cxnId="{AB806077-EC97-475F-AF70-83F252631726}">
      <dgm:prSet/>
      <dgm:spPr/>
      <dgm:t>
        <a:bodyPr/>
        <a:lstStyle/>
        <a:p>
          <a:pPr algn="just" rtl="1">
            <a:lnSpc>
              <a:spcPct val="100000"/>
            </a:lnSpc>
          </a:pPr>
          <a:endParaRPr lang="en-US" sz="2200" b="0">
            <a:solidFill>
              <a:schemeClr val="tx1"/>
            </a:solidFill>
          </a:endParaRPr>
        </a:p>
      </dgm:t>
    </dgm:pt>
    <dgm:pt modelId="{5FC80BBC-FD96-421C-B017-47D6EA882C7F}" type="sibTrans" cxnId="{AB806077-EC97-475F-AF70-83F252631726}">
      <dgm:prSet/>
      <dgm:spPr/>
      <dgm:t>
        <a:bodyPr/>
        <a:lstStyle/>
        <a:p>
          <a:pPr algn="just" rtl="1">
            <a:lnSpc>
              <a:spcPct val="100000"/>
            </a:lnSpc>
          </a:pPr>
          <a:endParaRPr lang="en-US" sz="2200" b="0">
            <a:solidFill>
              <a:schemeClr val="tx1"/>
            </a:solidFill>
          </a:endParaRPr>
        </a:p>
      </dgm:t>
    </dgm:pt>
    <dgm:pt modelId="{ED84C50B-8139-4D32-A2A4-9BCBB83CFEAD}" type="pres">
      <dgm:prSet presAssocID="{51D386EB-AA52-40C1-B278-2B80E7BDE68C}" presName="Name0" presStyleCnt="0">
        <dgm:presLayoutVars>
          <dgm:chMax val="7"/>
          <dgm:chPref val="7"/>
          <dgm:dir val="rev"/>
        </dgm:presLayoutVars>
      </dgm:prSet>
      <dgm:spPr/>
    </dgm:pt>
    <dgm:pt modelId="{7D916522-74BC-411C-BB6D-E7D91A7ACB68}" type="pres">
      <dgm:prSet presAssocID="{51D386EB-AA52-40C1-B278-2B80E7BDE68C}" presName="Name1" presStyleCnt="0"/>
      <dgm:spPr/>
    </dgm:pt>
    <dgm:pt modelId="{8A06D239-81A2-42F5-8F93-0A67A993FFCE}" type="pres">
      <dgm:prSet presAssocID="{51D386EB-AA52-40C1-B278-2B80E7BDE68C}" presName="cycle" presStyleCnt="0"/>
      <dgm:spPr/>
    </dgm:pt>
    <dgm:pt modelId="{6F072BD1-4BBE-477C-8AB0-CC1124CFCECF}" type="pres">
      <dgm:prSet presAssocID="{51D386EB-AA52-40C1-B278-2B80E7BDE68C}" presName="srcNode" presStyleLbl="node1" presStyleIdx="0" presStyleCnt="6"/>
      <dgm:spPr/>
    </dgm:pt>
    <dgm:pt modelId="{4C49BBE6-92D7-4B77-A1D7-AA57AB8BEF05}" type="pres">
      <dgm:prSet presAssocID="{51D386EB-AA52-40C1-B278-2B80E7BDE68C}" presName="conn" presStyleLbl="parChTrans1D2" presStyleIdx="0" presStyleCnt="1"/>
      <dgm:spPr/>
    </dgm:pt>
    <dgm:pt modelId="{2D5988F3-4025-47AE-9679-3FE2CD82BE7C}" type="pres">
      <dgm:prSet presAssocID="{51D386EB-AA52-40C1-B278-2B80E7BDE68C}" presName="extraNode" presStyleLbl="node1" presStyleIdx="0" presStyleCnt="6"/>
      <dgm:spPr/>
    </dgm:pt>
    <dgm:pt modelId="{E4482741-37AD-4619-B587-F8BAC769B92E}" type="pres">
      <dgm:prSet presAssocID="{51D386EB-AA52-40C1-B278-2B80E7BDE68C}" presName="dstNode" presStyleLbl="node1" presStyleIdx="0" presStyleCnt="6"/>
      <dgm:spPr/>
    </dgm:pt>
    <dgm:pt modelId="{4304FDDC-D918-4C40-BFE3-A160909C7354}" type="pres">
      <dgm:prSet presAssocID="{69A5DCB6-0F71-411C-9BB5-D42602E7091A}" presName="text_1" presStyleLbl="node1" presStyleIdx="0" presStyleCnt="6">
        <dgm:presLayoutVars>
          <dgm:bulletEnabled val="1"/>
        </dgm:presLayoutVars>
      </dgm:prSet>
      <dgm:spPr/>
      <dgm:t>
        <a:bodyPr/>
        <a:lstStyle/>
        <a:p>
          <a:endParaRPr lang="en-US"/>
        </a:p>
      </dgm:t>
    </dgm:pt>
    <dgm:pt modelId="{DE658A6A-7E68-4A75-8CCB-5E4E3DD14C23}" type="pres">
      <dgm:prSet presAssocID="{69A5DCB6-0F71-411C-9BB5-D42602E7091A}" presName="accent_1" presStyleCnt="0"/>
      <dgm:spPr/>
    </dgm:pt>
    <dgm:pt modelId="{1C6FB7D2-3157-47D1-9EA0-0F289B7A7658}" type="pres">
      <dgm:prSet presAssocID="{69A5DCB6-0F71-411C-9BB5-D42602E7091A}" presName="accentRepeatNode" presStyleLbl="solidFgAcc1" presStyleIdx="0" presStyleCnt="6"/>
      <dgm:spPr/>
    </dgm:pt>
    <dgm:pt modelId="{B3D0C3C2-C117-4DC9-9EAF-E19CCDC0DD65}" type="pres">
      <dgm:prSet presAssocID="{15E14E6D-D190-449C-9248-4A33FF7C7007}" presName="text_2" presStyleLbl="node1" presStyleIdx="1" presStyleCnt="6">
        <dgm:presLayoutVars>
          <dgm:bulletEnabled val="1"/>
        </dgm:presLayoutVars>
      </dgm:prSet>
      <dgm:spPr/>
      <dgm:t>
        <a:bodyPr/>
        <a:lstStyle/>
        <a:p>
          <a:endParaRPr lang="en-US"/>
        </a:p>
      </dgm:t>
    </dgm:pt>
    <dgm:pt modelId="{40EC15FE-9058-45A6-896A-378A3CCD236E}" type="pres">
      <dgm:prSet presAssocID="{15E14E6D-D190-449C-9248-4A33FF7C7007}" presName="accent_2" presStyleCnt="0"/>
      <dgm:spPr/>
    </dgm:pt>
    <dgm:pt modelId="{8C1274EF-1809-4591-8E33-28294A862BE5}" type="pres">
      <dgm:prSet presAssocID="{15E14E6D-D190-449C-9248-4A33FF7C7007}" presName="accentRepeatNode" presStyleLbl="solidFgAcc1" presStyleIdx="1" presStyleCnt="6"/>
      <dgm:spPr/>
    </dgm:pt>
    <dgm:pt modelId="{8ECBF93C-1064-4FB1-92CD-7640A6EF03EF}" type="pres">
      <dgm:prSet presAssocID="{45A0D176-3AF5-4202-B16F-7B7E00F4C9DC}" presName="text_3" presStyleLbl="node1" presStyleIdx="2" presStyleCnt="6">
        <dgm:presLayoutVars>
          <dgm:bulletEnabled val="1"/>
        </dgm:presLayoutVars>
      </dgm:prSet>
      <dgm:spPr/>
      <dgm:t>
        <a:bodyPr/>
        <a:lstStyle/>
        <a:p>
          <a:endParaRPr lang="en-US"/>
        </a:p>
      </dgm:t>
    </dgm:pt>
    <dgm:pt modelId="{B31AEFE7-AD5E-4425-AE87-56754D696E17}" type="pres">
      <dgm:prSet presAssocID="{45A0D176-3AF5-4202-B16F-7B7E00F4C9DC}" presName="accent_3" presStyleCnt="0"/>
      <dgm:spPr/>
    </dgm:pt>
    <dgm:pt modelId="{10568040-661A-41CD-BAD4-F9066F650C4D}" type="pres">
      <dgm:prSet presAssocID="{45A0D176-3AF5-4202-B16F-7B7E00F4C9DC}" presName="accentRepeatNode" presStyleLbl="solidFgAcc1" presStyleIdx="2" presStyleCnt="6"/>
      <dgm:spPr/>
    </dgm:pt>
    <dgm:pt modelId="{0FF2F0BF-40C1-4659-ACC8-0FDD47C7DF72}" type="pres">
      <dgm:prSet presAssocID="{780C7CBE-20FF-42B2-9712-958DF33A79C8}" presName="text_4" presStyleLbl="node1" presStyleIdx="3" presStyleCnt="6">
        <dgm:presLayoutVars>
          <dgm:bulletEnabled val="1"/>
        </dgm:presLayoutVars>
      </dgm:prSet>
      <dgm:spPr/>
      <dgm:t>
        <a:bodyPr/>
        <a:lstStyle/>
        <a:p>
          <a:endParaRPr lang="en-US"/>
        </a:p>
      </dgm:t>
    </dgm:pt>
    <dgm:pt modelId="{D5D4F81B-B981-4C22-A3B3-01B1B0A8FBFA}" type="pres">
      <dgm:prSet presAssocID="{780C7CBE-20FF-42B2-9712-958DF33A79C8}" presName="accent_4" presStyleCnt="0"/>
      <dgm:spPr/>
    </dgm:pt>
    <dgm:pt modelId="{DD7164C9-FB07-4A69-852A-BDCD0DAA0DAB}" type="pres">
      <dgm:prSet presAssocID="{780C7CBE-20FF-42B2-9712-958DF33A79C8}" presName="accentRepeatNode" presStyleLbl="solidFgAcc1" presStyleIdx="3" presStyleCnt="6"/>
      <dgm:spPr/>
    </dgm:pt>
    <dgm:pt modelId="{3CB5D4DE-ED69-49A0-86C5-D0E583B2BA91}" type="pres">
      <dgm:prSet presAssocID="{BB176FD8-ABE4-4DCF-B77A-611A30BBC884}" presName="text_5" presStyleLbl="node1" presStyleIdx="4" presStyleCnt="6">
        <dgm:presLayoutVars>
          <dgm:bulletEnabled val="1"/>
        </dgm:presLayoutVars>
      </dgm:prSet>
      <dgm:spPr/>
      <dgm:t>
        <a:bodyPr/>
        <a:lstStyle/>
        <a:p>
          <a:endParaRPr lang="en-US"/>
        </a:p>
      </dgm:t>
    </dgm:pt>
    <dgm:pt modelId="{A7AB64C4-D54D-4721-B3E1-D08C79CAED6A}" type="pres">
      <dgm:prSet presAssocID="{BB176FD8-ABE4-4DCF-B77A-611A30BBC884}" presName="accent_5" presStyleCnt="0"/>
      <dgm:spPr/>
    </dgm:pt>
    <dgm:pt modelId="{DE7548EE-EF22-4F8F-A9A1-39402E0115E9}" type="pres">
      <dgm:prSet presAssocID="{BB176FD8-ABE4-4DCF-B77A-611A30BBC884}" presName="accentRepeatNode" presStyleLbl="solidFgAcc1" presStyleIdx="4" presStyleCnt="6"/>
      <dgm:spPr/>
    </dgm:pt>
    <dgm:pt modelId="{8063DF85-FA55-4291-8BF2-83B12D51F333}" type="pres">
      <dgm:prSet presAssocID="{DD8E0548-4275-4633-9DE2-40EDF172C458}" presName="text_6" presStyleLbl="node1" presStyleIdx="5" presStyleCnt="6">
        <dgm:presLayoutVars>
          <dgm:bulletEnabled val="1"/>
        </dgm:presLayoutVars>
      </dgm:prSet>
      <dgm:spPr/>
      <dgm:t>
        <a:bodyPr/>
        <a:lstStyle/>
        <a:p>
          <a:endParaRPr lang="en-US"/>
        </a:p>
      </dgm:t>
    </dgm:pt>
    <dgm:pt modelId="{042172EA-3F61-48F9-A0DB-899D62323BC4}" type="pres">
      <dgm:prSet presAssocID="{DD8E0548-4275-4633-9DE2-40EDF172C458}" presName="accent_6" presStyleCnt="0"/>
      <dgm:spPr/>
    </dgm:pt>
    <dgm:pt modelId="{B26663D4-8427-488F-9684-089D532E718B}" type="pres">
      <dgm:prSet presAssocID="{DD8E0548-4275-4633-9DE2-40EDF172C458}" presName="accentRepeatNode" presStyleLbl="solidFgAcc1" presStyleIdx="5" presStyleCnt="6"/>
      <dgm:spPr/>
    </dgm:pt>
  </dgm:ptLst>
  <dgm:cxnLst>
    <dgm:cxn modelId="{DC4C4486-86CA-4460-A59A-F4C07B105955}" type="presOf" srcId="{15E14E6D-D190-449C-9248-4A33FF7C7007}" destId="{B3D0C3C2-C117-4DC9-9EAF-E19CCDC0DD65}" srcOrd="0" destOrd="0" presId="urn:microsoft.com/office/officeart/2008/layout/VerticalCurvedList"/>
    <dgm:cxn modelId="{653C869D-DA6B-4603-AB4D-8896C4F6EF97}" type="presOf" srcId="{6EAEFAC6-851F-4B66-9093-DF4735B6D932}" destId="{4C49BBE6-92D7-4B77-A1D7-AA57AB8BEF05}" srcOrd="0" destOrd="0" presId="urn:microsoft.com/office/officeart/2008/layout/VerticalCurvedList"/>
    <dgm:cxn modelId="{12886778-7D96-4B07-B628-9E9F2A6D5D69}" type="presOf" srcId="{780C7CBE-20FF-42B2-9712-958DF33A79C8}" destId="{0FF2F0BF-40C1-4659-ACC8-0FDD47C7DF72}" srcOrd="0" destOrd="0" presId="urn:microsoft.com/office/officeart/2008/layout/VerticalCurvedList"/>
    <dgm:cxn modelId="{9432C6E9-5FBF-4EEA-8EB8-3F0E6CA495B3}" srcId="{51D386EB-AA52-40C1-B278-2B80E7BDE68C}" destId="{69A5DCB6-0F71-411C-9BB5-D42602E7091A}" srcOrd="0" destOrd="0" parTransId="{48395971-241F-4F20-8CAC-ECF81B72FF51}" sibTransId="{6EAEFAC6-851F-4B66-9093-DF4735B6D932}"/>
    <dgm:cxn modelId="{57982A10-7480-4A84-BEA1-A3F18266435E}" type="presOf" srcId="{51D386EB-AA52-40C1-B278-2B80E7BDE68C}" destId="{ED84C50B-8139-4D32-A2A4-9BCBB83CFEAD}" srcOrd="0" destOrd="0" presId="urn:microsoft.com/office/officeart/2008/layout/VerticalCurvedList"/>
    <dgm:cxn modelId="{AB806077-EC97-475F-AF70-83F252631726}" srcId="{51D386EB-AA52-40C1-B278-2B80E7BDE68C}" destId="{DD8E0548-4275-4633-9DE2-40EDF172C458}" srcOrd="5" destOrd="0" parTransId="{655197F5-E896-485D-8F67-F0D410711E2C}" sibTransId="{5FC80BBC-FD96-421C-B017-47D6EA882C7F}"/>
    <dgm:cxn modelId="{40C7F183-D1F2-459D-AE08-5080D80725BC}" srcId="{51D386EB-AA52-40C1-B278-2B80E7BDE68C}" destId="{45A0D176-3AF5-4202-B16F-7B7E00F4C9DC}" srcOrd="2" destOrd="0" parTransId="{60A890BC-DDEF-4058-A308-8AF62713C9C3}" sibTransId="{7CF34E8C-24CF-4B17-BB1B-5A3C5B1A4508}"/>
    <dgm:cxn modelId="{603532CB-66DC-4536-90B9-ECC38C8BA226}" type="presOf" srcId="{45A0D176-3AF5-4202-B16F-7B7E00F4C9DC}" destId="{8ECBF93C-1064-4FB1-92CD-7640A6EF03EF}" srcOrd="0" destOrd="0" presId="urn:microsoft.com/office/officeart/2008/layout/VerticalCurvedList"/>
    <dgm:cxn modelId="{46E2DB75-B210-4D38-83C7-F6C36C3DBF7F}" type="presOf" srcId="{69A5DCB6-0F71-411C-9BB5-D42602E7091A}" destId="{4304FDDC-D918-4C40-BFE3-A160909C7354}" srcOrd="0" destOrd="0" presId="urn:microsoft.com/office/officeart/2008/layout/VerticalCurvedList"/>
    <dgm:cxn modelId="{CCD3C0AC-3941-4B75-9241-4CDC89214568}" srcId="{51D386EB-AA52-40C1-B278-2B80E7BDE68C}" destId="{15E14E6D-D190-449C-9248-4A33FF7C7007}" srcOrd="1" destOrd="0" parTransId="{8A4D4AEE-CEA1-4D53-8CF1-C518FF71387B}" sibTransId="{37A2C4F8-013D-4E57-BFD0-22D1606E6A48}"/>
    <dgm:cxn modelId="{3D670A5A-B3C4-41C9-B44D-4A2D385FD137}" srcId="{51D386EB-AA52-40C1-B278-2B80E7BDE68C}" destId="{780C7CBE-20FF-42B2-9712-958DF33A79C8}" srcOrd="3" destOrd="0" parTransId="{F57D596B-6E19-4B22-B93D-73AA20292DA6}" sibTransId="{EFC296A2-77AF-4CB0-8DE9-9D4BDAD0D413}"/>
    <dgm:cxn modelId="{6EBF8982-2741-4C7E-8A8D-070A7E453D95}" type="presOf" srcId="{BB176FD8-ABE4-4DCF-B77A-611A30BBC884}" destId="{3CB5D4DE-ED69-49A0-86C5-D0E583B2BA91}" srcOrd="0" destOrd="0" presId="urn:microsoft.com/office/officeart/2008/layout/VerticalCurvedList"/>
    <dgm:cxn modelId="{E7138B1B-A7CA-4D7B-BECB-72417CF633F1}" type="presOf" srcId="{DD8E0548-4275-4633-9DE2-40EDF172C458}" destId="{8063DF85-FA55-4291-8BF2-83B12D51F333}" srcOrd="0" destOrd="0" presId="urn:microsoft.com/office/officeart/2008/layout/VerticalCurvedList"/>
    <dgm:cxn modelId="{20859596-3F52-4CF4-8B0C-F7D14F56DB9C}" srcId="{51D386EB-AA52-40C1-B278-2B80E7BDE68C}" destId="{BB176FD8-ABE4-4DCF-B77A-611A30BBC884}" srcOrd="4" destOrd="0" parTransId="{F9C6B134-7904-4BD5-B90A-7ECEEAA5D0D2}" sibTransId="{165706E8-EEE7-427F-8F1F-BCE5DC434041}"/>
    <dgm:cxn modelId="{28B7EEDE-F86B-4B29-824C-1157500A698C}" type="presParOf" srcId="{ED84C50B-8139-4D32-A2A4-9BCBB83CFEAD}" destId="{7D916522-74BC-411C-BB6D-E7D91A7ACB68}" srcOrd="0" destOrd="0" presId="urn:microsoft.com/office/officeart/2008/layout/VerticalCurvedList"/>
    <dgm:cxn modelId="{D4E0DB29-37EA-4BE9-8814-10AD09AC004A}" type="presParOf" srcId="{7D916522-74BC-411C-BB6D-E7D91A7ACB68}" destId="{8A06D239-81A2-42F5-8F93-0A67A993FFCE}" srcOrd="0" destOrd="0" presId="urn:microsoft.com/office/officeart/2008/layout/VerticalCurvedList"/>
    <dgm:cxn modelId="{7DA94E04-7266-4691-BD11-DA5C0F7910D0}" type="presParOf" srcId="{8A06D239-81A2-42F5-8F93-0A67A993FFCE}" destId="{6F072BD1-4BBE-477C-8AB0-CC1124CFCECF}" srcOrd="0" destOrd="0" presId="urn:microsoft.com/office/officeart/2008/layout/VerticalCurvedList"/>
    <dgm:cxn modelId="{CB3B3FB6-5AC5-4A7C-9EAF-9E1096994371}" type="presParOf" srcId="{8A06D239-81A2-42F5-8F93-0A67A993FFCE}" destId="{4C49BBE6-92D7-4B77-A1D7-AA57AB8BEF05}" srcOrd="1" destOrd="0" presId="urn:microsoft.com/office/officeart/2008/layout/VerticalCurvedList"/>
    <dgm:cxn modelId="{557ADA04-B841-491E-AF29-AC3C79701D94}" type="presParOf" srcId="{8A06D239-81A2-42F5-8F93-0A67A993FFCE}" destId="{2D5988F3-4025-47AE-9679-3FE2CD82BE7C}" srcOrd="2" destOrd="0" presId="urn:microsoft.com/office/officeart/2008/layout/VerticalCurvedList"/>
    <dgm:cxn modelId="{610ABBE5-55A4-4BE0-B834-8CF05CF7243A}" type="presParOf" srcId="{8A06D239-81A2-42F5-8F93-0A67A993FFCE}" destId="{E4482741-37AD-4619-B587-F8BAC769B92E}" srcOrd="3" destOrd="0" presId="urn:microsoft.com/office/officeart/2008/layout/VerticalCurvedList"/>
    <dgm:cxn modelId="{F67F80F6-7E85-4FCC-9B38-C43E869EE3D5}" type="presParOf" srcId="{7D916522-74BC-411C-BB6D-E7D91A7ACB68}" destId="{4304FDDC-D918-4C40-BFE3-A160909C7354}" srcOrd="1" destOrd="0" presId="urn:microsoft.com/office/officeart/2008/layout/VerticalCurvedList"/>
    <dgm:cxn modelId="{531E9D7E-A6B4-45D6-B8D7-B1101CC6865F}" type="presParOf" srcId="{7D916522-74BC-411C-BB6D-E7D91A7ACB68}" destId="{DE658A6A-7E68-4A75-8CCB-5E4E3DD14C23}" srcOrd="2" destOrd="0" presId="urn:microsoft.com/office/officeart/2008/layout/VerticalCurvedList"/>
    <dgm:cxn modelId="{7512A650-98A8-4B0B-B383-98185416D45F}" type="presParOf" srcId="{DE658A6A-7E68-4A75-8CCB-5E4E3DD14C23}" destId="{1C6FB7D2-3157-47D1-9EA0-0F289B7A7658}" srcOrd="0" destOrd="0" presId="urn:microsoft.com/office/officeart/2008/layout/VerticalCurvedList"/>
    <dgm:cxn modelId="{CAE379BB-4773-43B0-9919-147368297A43}" type="presParOf" srcId="{7D916522-74BC-411C-BB6D-E7D91A7ACB68}" destId="{B3D0C3C2-C117-4DC9-9EAF-E19CCDC0DD65}" srcOrd="3" destOrd="0" presId="urn:microsoft.com/office/officeart/2008/layout/VerticalCurvedList"/>
    <dgm:cxn modelId="{899C896C-5FE1-4BF5-B635-5B5368027803}" type="presParOf" srcId="{7D916522-74BC-411C-BB6D-E7D91A7ACB68}" destId="{40EC15FE-9058-45A6-896A-378A3CCD236E}" srcOrd="4" destOrd="0" presId="urn:microsoft.com/office/officeart/2008/layout/VerticalCurvedList"/>
    <dgm:cxn modelId="{C4E45FA2-D0DD-42E8-9A67-19DA502AA214}" type="presParOf" srcId="{40EC15FE-9058-45A6-896A-378A3CCD236E}" destId="{8C1274EF-1809-4591-8E33-28294A862BE5}" srcOrd="0" destOrd="0" presId="urn:microsoft.com/office/officeart/2008/layout/VerticalCurvedList"/>
    <dgm:cxn modelId="{EB97C42A-5C61-460C-8663-0C1D9F3CA404}" type="presParOf" srcId="{7D916522-74BC-411C-BB6D-E7D91A7ACB68}" destId="{8ECBF93C-1064-4FB1-92CD-7640A6EF03EF}" srcOrd="5" destOrd="0" presId="urn:microsoft.com/office/officeart/2008/layout/VerticalCurvedList"/>
    <dgm:cxn modelId="{41E09A76-90C0-4AA2-BF62-DBD761D58AA0}" type="presParOf" srcId="{7D916522-74BC-411C-BB6D-E7D91A7ACB68}" destId="{B31AEFE7-AD5E-4425-AE87-56754D696E17}" srcOrd="6" destOrd="0" presId="urn:microsoft.com/office/officeart/2008/layout/VerticalCurvedList"/>
    <dgm:cxn modelId="{5361E1E1-D31C-4F94-B56E-4E4E8C7B4C09}" type="presParOf" srcId="{B31AEFE7-AD5E-4425-AE87-56754D696E17}" destId="{10568040-661A-41CD-BAD4-F9066F650C4D}" srcOrd="0" destOrd="0" presId="urn:microsoft.com/office/officeart/2008/layout/VerticalCurvedList"/>
    <dgm:cxn modelId="{E9EB0C90-385A-46C8-91C6-2B4B2711B364}" type="presParOf" srcId="{7D916522-74BC-411C-BB6D-E7D91A7ACB68}" destId="{0FF2F0BF-40C1-4659-ACC8-0FDD47C7DF72}" srcOrd="7" destOrd="0" presId="urn:microsoft.com/office/officeart/2008/layout/VerticalCurvedList"/>
    <dgm:cxn modelId="{9DD4B8A1-192A-496C-9469-C9901C397F1E}" type="presParOf" srcId="{7D916522-74BC-411C-BB6D-E7D91A7ACB68}" destId="{D5D4F81B-B981-4C22-A3B3-01B1B0A8FBFA}" srcOrd="8" destOrd="0" presId="urn:microsoft.com/office/officeart/2008/layout/VerticalCurvedList"/>
    <dgm:cxn modelId="{FFF143F4-CC31-49F5-80C7-DBF40431DD90}" type="presParOf" srcId="{D5D4F81B-B981-4C22-A3B3-01B1B0A8FBFA}" destId="{DD7164C9-FB07-4A69-852A-BDCD0DAA0DAB}" srcOrd="0" destOrd="0" presId="urn:microsoft.com/office/officeart/2008/layout/VerticalCurvedList"/>
    <dgm:cxn modelId="{AA30C3EC-A3F2-4988-ADDE-0DBB5F607774}" type="presParOf" srcId="{7D916522-74BC-411C-BB6D-E7D91A7ACB68}" destId="{3CB5D4DE-ED69-49A0-86C5-D0E583B2BA91}" srcOrd="9" destOrd="0" presId="urn:microsoft.com/office/officeart/2008/layout/VerticalCurvedList"/>
    <dgm:cxn modelId="{ED2D683C-452D-4713-B066-5DA524F9F515}" type="presParOf" srcId="{7D916522-74BC-411C-BB6D-E7D91A7ACB68}" destId="{A7AB64C4-D54D-4721-B3E1-D08C79CAED6A}" srcOrd="10" destOrd="0" presId="urn:microsoft.com/office/officeart/2008/layout/VerticalCurvedList"/>
    <dgm:cxn modelId="{A44E5EB7-CD24-4A28-978E-17E6C60071F2}" type="presParOf" srcId="{A7AB64C4-D54D-4721-B3E1-D08C79CAED6A}" destId="{DE7548EE-EF22-4F8F-A9A1-39402E0115E9}" srcOrd="0" destOrd="0" presId="urn:microsoft.com/office/officeart/2008/layout/VerticalCurvedList"/>
    <dgm:cxn modelId="{BC2EFC83-1208-4DF0-8A9A-F1F24CAEC49D}" type="presParOf" srcId="{7D916522-74BC-411C-BB6D-E7D91A7ACB68}" destId="{8063DF85-FA55-4291-8BF2-83B12D51F333}" srcOrd="11" destOrd="0" presId="urn:microsoft.com/office/officeart/2008/layout/VerticalCurvedList"/>
    <dgm:cxn modelId="{6D1D638E-FB0F-40DF-A88B-10F470306E7F}" type="presParOf" srcId="{7D916522-74BC-411C-BB6D-E7D91A7ACB68}" destId="{042172EA-3F61-48F9-A0DB-899D62323BC4}" srcOrd="12" destOrd="0" presId="urn:microsoft.com/office/officeart/2008/layout/VerticalCurvedList"/>
    <dgm:cxn modelId="{308F0C05-6674-4DAA-BA21-6D59824F3300}" type="presParOf" srcId="{042172EA-3F61-48F9-A0DB-899D62323BC4}" destId="{B26663D4-8427-488F-9684-089D532E718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9BBE6-92D7-4B77-A1D7-AA57AB8BEF05}">
      <dsp:nvSpPr>
        <dsp:cNvPr id="0" name=""/>
        <dsp:cNvSpPr/>
      </dsp:nvSpPr>
      <dsp:spPr>
        <a:xfrm>
          <a:off x="9283950" y="-664752"/>
          <a:ext cx="5162951" cy="5162951"/>
        </a:xfrm>
        <a:prstGeom prst="blockArc">
          <a:avLst>
            <a:gd name="adj1" fmla="val 8100000"/>
            <a:gd name="adj2" fmla="val 13500000"/>
            <a:gd name="adj3" fmla="val 418"/>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304FDDC-D918-4C40-BFE3-A160909C7354}">
      <dsp:nvSpPr>
        <dsp:cNvPr id="0" name=""/>
        <dsp:cNvSpPr/>
      </dsp:nvSpPr>
      <dsp:spPr>
        <a:xfrm>
          <a:off x="51545" y="201869"/>
          <a:ext cx="9751917" cy="403585"/>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0346" bIns="55880" numCol="1" spcCol="1270" anchor="ctr" anchorCtr="0">
          <a:noAutofit/>
        </a:bodyPr>
        <a:lstStyle/>
        <a:p>
          <a:pPr lvl="0" algn="just" defTabSz="977900" rtl="1">
            <a:lnSpc>
              <a:spcPct val="100000"/>
            </a:lnSpc>
            <a:spcBef>
              <a:spcPct val="0"/>
            </a:spcBef>
            <a:spcAft>
              <a:spcPct val="35000"/>
            </a:spcAft>
          </a:pPr>
          <a:r>
            <a:rPr lang="ar-SY" sz="2200" b="0" kern="1200" dirty="0" smtClean="0">
              <a:solidFill>
                <a:schemeClr val="tx1"/>
              </a:solidFill>
            </a:rPr>
            <a:t>الفئة الأولى: القطاعات الجوية </a:t>
          </a:r>
          <a:r>
            <a:rPr lang="en-US" sz="2200" b="0" kern="1200" dirty="0" smtClean="0">
              <a:solidFill>
                <a:schemeClr val="tx1"/>
              </a:solidFill>
            </a:rPr>
            <a:t>(Air Segments)</a:t>
          </a:r>
          <a:r>
            <a:rPr lang="ar-SY" sz="2200" b="0" kern="1200" dirty="0" smtClean="0">
              <a:solidFill>
                <a:schemeClr val="tx1"/>
              </a:solidFill>
            </a:rPr>
            <a:t>.</a:t>
          </a:r>
          <a:endParaRPr lang="en-US" sz="2200" b="0" kern="1200" dirty="0">
            <a:solidFill>
              <a:schemeClr val="tx1"/>
            </a:solidFill>
          </a:endParaRPr>
        </a:p>
      </dsp:txBody>
      <dsp:txXfrm>
        <a:off x="51545" y="201869"/>
        <a:ext cx="9751917" cy="403585"/>
      </dsp:txXfrm>
    </dsp:sp>
    <dsp:sp modelId="{1C6FB7D2-3157-47D1-9EA0-0F289B7A7658}">
      <dsp:nvSpPr>
        <dsp:cNvPr id="0" name=""/>
        <dsp:cNvSpPr/>
      </dsp:nvSpPr>
      <dsp:spPr>
        <a:xfrm>
          <a:off x="9551221" y="151421"/>
          <a:ext cx="504481" cy="504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3D0C3C2-C117-4DC9-9EAF-E19CCDC0DD65}">
      <dsp:nvSpPr>
        <dsp:cNvPr id="0" name=""/>
        <dsp:cNvSpPr/>
      </dsp:nvSpPr>
      <dsp:spPr>
        <a:xfrm>
          <a:off x="51545" y="807170"/>
          <a:ext cx="9419940" cy="403585"/>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0346" bIns="55880" numCol="1" spcCol="1270" anchor="ctr" anchorCtr="0">
          <a:noAutofit/>
        </a:bodyPr>
        <a:lstStyle/>
        <a:p>
          <a:pPr lvl="0" algn="just" defTabSz="977900" rtl="1">
            <a:lnSpc>
              <a:spcPct val="100000"/>
            </a:lnSpc>
            <a:spcBef>
              <a:spcPct val="0"/>
            </a:spcBef>
            <a:spcAft>
              <a:spcPct val="35000"/>
            </a:spcAft>
          </a:pPr>
          <a:r>
            <a:rPr lang="ar-LB" sz="2200" b="0" kern="1200" dirty="0" smtClean="0">
              <a:solidFill>
                <a:schemeClr val="tx1"/>
              </a:solidFill>
            </a:rPr>
            <a:t>الفئة الثانية</a:t>
          </a:r>
          <a:r>
            <a:rPr lang="ar-SY" sz="2200" b="0" kern="1200" dirty="0" smtClean="0">
              <a:solidFill>
                <a:schemeClr val="tx1"/>
              </a:solidFill>
            </a:rPr>
            <a:t>: قطاعات الفنادق </a:t>
          </a:r>
          <a:r>
            <a:rPr lang="en-US" sz="2200" b="0" kern="1200" dirty="0" smtClean="0">
              <a:solidFill>
                <a:schemeClr val="tx1"/>
              </a:solidFill>
            </a:rPr>
            <a:t>(Hotel Segments)</a:t>
          </a:r>
          <a:r>
            <a:rPr lang="ar-SY" sz="2200" b="0" kern="1200" dirty="0" smtClean="0">
              <a:solidFill>
                <a:schemeClr val="tx1"/>
              </a:solidFill>
            </a:rPr>
            <a:t>.</a:t>
          </a:r>
          <a:endParaRPr lang="en-US" sz="2200" b="0" kern="1200" dirty="0">
            <a:solidFill>
              <a:schemeClr val="tx1"/>
            </a:solidFill>
          </a:endParaRPr>
        </a:p>
      </dsp:txBody>
      <dsp:txXfrm>
        <a:off x="51545" y="807170"/>
        <a:ext cx="9419940" cy="403585"/>
      </dsp:txXfrm>
    </dsp:sp>
    <dsp:sp modelId="{8C1274EF-1809-4591-8E33-28294A862BE5}">
      <dsp:nvSpPr>
        <dsp:cNvPr id="0" name=""/>
        <dsp:cNvSpPr/>
      </dsp:nvSpPr>
      <dsp:spPr>
        <a:xfrm>
          <a:off x="9219245" y="756722"/>
          <a:ext cx="504481" cy="504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8000"/>
            </a:schemeClr>
          </a:solidFill>
          <a:prstDash val="solid"/>
          <a:miter lim="800000"/>
        </a:ln>
        <a:effectLst/>
      </dsp:spPr>
      <dsp:style>
        <a:lnRef idx="2">
          <a:scrgbClr r="0" g="0" b="0"/>
        </a:lnRef>
        <a:fillRef idx="1">
          <a:scrgbClr r="0" g="0" b="0"/>
        </a:fillRef>
        <a:effectRef idx="0">
          <a:scrgbClr r="0" g="0" b="0"/>
        </a:effectRef>
        <a:fontRef idx="minor"/>
      </dsp:style>
    </dsp:sp>
    <dsp:sp modelId="{8ECBF93C-1064-4FB1-92CD-7640A6EF03EF}">
      <dsp:nvSpPr>
        <dsp:cNvPr id="0" name=""/>
        <dsp:cNvSpPr/>
      </dsp:nvSpPr>
      <dsp:spPr>
        <a:xfrm>
          <a:off x="51545" y="1412471"/>
          <a:ext cx="9268136" cy="403585"/>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0346" bIns="55880" numCol="1" spcCol="1270" anchor="ctr" anchorCtr="0">
          <a:noAutofit/>
        </a:bodyPr>
        <a:lstStyle/>
        <a:p>
          <a:pPr lvl="0" algn="just" defTabSz="977900" rtl="1">
            <a:lnSpc>
              <a:spcPct val="100000"/>
            </a:lnSpc>
            <a:spcBef>
              <a:spcPct val="0"/>
            </a:spcBef>
            <a:spcAft>
              <a:spcPct val="35000"/>
            </a:spcAft>
          </a:pPr>
          <a:r>
            <a:rPr lang="ar-LB" sz="2200" b="0" kern="1200" dirty="0" smtClean="0">
              <a:solidFill>
                <a:schemeClr val="tx1"/>
              </a:solidFill>
            </a:rPr>
            <a:t>الفئة الثالثة</a:t>
          </a:r>
          <a:r>
            <a:rPr lang="ar-SY" sz="2200" b="0" kern="1200" dirty="0" smtClean="0">
              <a:solidFill>
                <a:schemeClr val="tx1"/>
              </a:solidFill>
            </a:rPr>
            <a:t>: قطاعات السيارات </a:t>
          </a:r>
          <a:r>
            <a:rPr lang="en-US" sz="2200" b="0" kern="1200" dirty="0" smtClean="0">
              <a:solidFill>
                <a:schemeClr val="tx1"/>
              </a:solidFill>
            </a:rPr>
            <a:t>(Car Segments)</a:t>
          </a:r>
          <a:r>
            <a:rPr lang="ar-SY" sz="2200" b="0" kern="1200" dirty="0" smtClean="0">
              <a:solidFill>
                <a:schemeClr val="tx1"/>
              </a:solidFill>
            </a:rPr>
            <a:t>.</a:t>
          </a:r>
          <a:endParaRPr lang="en-US" sz="2200" b="0" kern="1200" dirty="0">
            <a:solidFill>
              <a:schemeClr val="tx1"/>
            </a:solidFill>
          </a:endParaRPr>
        </a:p>
      </dsp:txBody>
      <dsp:txXfrm>
        <a:off x="51545" y="1412471"/>
        <a:ext cx="9268136" cy="403585"/>
      </dsp:txXfrm>
    </dsp:sp>
    <dsp:sp modelId="{10568040-661A-41CD-BAD4-F9066F650C4D}">
      <dsp:nvSpPr>
        <dsp:cNvPr id="0" name=""/>
        <dsp:cNvSpPr/>
      </dsp:nvSpPr>
      <dsp:spPr>
        <a:xfrm>
          <a:off x="9067440" y="1362023"/>
          <a:ext cx="504481" cy="504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6000"/>
            </a:schemeClr>
          </a:solidFill>
          <a:prstDash val="solid"/>
          <a:miter lim="800000"/>
        </a:ln>
        <a:effectLst/>
      </dsp:spPr>
      <dsp:style>
        <a:lnRef idx="2">
          <a:scrgbClr r="0" g="0" b="0"/>
        </a:lnRef>
        <a:fillRef idx="1">
          <a:scrgbClr r="0" g="0" b="0"/>
        </a:fillRef>
        <a:effectRef idx="0">
          <a:scrgbClr r="0" g="0" b="0"/>
        </a:effectRef>
        <a:fontRef idx="minor"/>
      </dsp:style>
    </dsp:sp>
    <dsp:sp modelId="{0FF2F0BF-40C1-4659-ACC8-0FDD47C7DF72}">
      <dsp:nvSpPr>
        <dsp:cNvPr id="0" name=""/>
        <dsp:cNvSpPr/>
      </dsp:nvSpPr>
      <dsp:spPr>
        <a:xfrm>
          <a:off x="51545" y="2017389"/>
          <a:ext cx="9268136" cy="403585"/>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0346" bIns="55880" numCol="1" spcCol="1270" anchor="ctr" anchorCtr="0">
          <a:noAutofit/>
        </a:bodyPr>
        <a:lstStyle/>
        <a:p>
          <a:pPr lvl="0" algn="just" defTabSz="977900" rtl="1">
            <a:lnSpc>
              <a:spcPct val="100000"/>
            </a:lnSpc>
            <a:spcBef>
              <a:spcPct val="0"/>
            </a:spcBef>
            <a:spcAft>
              <a:spcPct val="35000"/>
            </a:spcAft>
          </a:pPr>
          <a:r>
            <a:rPr lang="ar-LB" sz="2200" b="0" kern="1200" dirty="0" smtClean="0">
              <a:solidFill>
                <a:schemeClr val="tx1"/>
              </a:solidFill>
            </a:rPr>
            <a:t>الفئة الرابعة</a:t>
          </a:r>
          <a:r>
            <a:rPr lang="ar-SY" sz="2200" b="0" kern="1200" dirty="0" smtClean="0">
              <a:solidFill>
                <a:schemeClr val="tx1"/>
              </a:solidFill>
            </a:rPr>
            <a:t>: قطاعات الجولات </a:t>
          </a:r>
          <a:r>
            <a:rPr lang="en-US" sz="2200" b="0" kern="1200" dirty="0" smtClean="0">
              <a:solidFill>
                <a:schemeClr val="tx1"/>
              </a:solidFill>
            </a:rPr>
            <a:t>(Tour Segments)</a:t>
          </a:r>
          <a:r>
            <a:rPr lang="ar-SY" sz="2200" b="0" kern="1200" dirty="0" smtClean="0">
              <a:solidFill>
                <a:schemeClr val="tx1"/>
              </a:solidFill>
            </a:rPr>
            <a:t> .</a:t>
          </a:r>
          <a:endParaRPr lang="en-US" sz="2200" b="0" kern="1200" dirty="0">
            <a:solidFill>
              <a:schemeClr val="tx1"/>
            </a:solidFill>
          </a:endParaRPr>
        </a:p>
      </dsp:txBody>
      <dsp:txXfrm>
        <a:off x="51545" y="2017389"/>
        <a:ext cx="9268136" cy="403585"/>
      </dsp:txXfrm>
    </dsp:sp>
    <dsp:sp modelId="{DD7164C9-FB07-4A69-852A-BDCD0DAA0DAB}">
      <dsp:nvSpPr>
        <dsp:cNvPr id="0" name=""/>
        <dsp:cNvSpPr/>
      </dsp:nvSpPr>
      <dsp:spPr>
        <a:xfrm>
          <a:off x="9067440" y="1966941"/>
          <a:ext cx="504481" cy="504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4000"/>
            </a:schemeClr>
          </a:solidFill>
          <a:prstDash val="solid"/>
          <a:miter lim="800000"/>
        </a:ln>
        <a:effectLst/>
      </dsp:spPr>
      <dsp:style>
        <a:lnRef idx="2">
          <a:scrgbClr r="0" g="0" b="0"/>
        </a:lnRef>
        <a:fillRef idx="1">
          <a:scrgbClr r="0" g="0" b="0"/>
        </a:fillRef>
        <a:effectRef idx="0">
          <a:scrgbClr r="0" g="0" b="0"/>
        </a:effectRef>
        <a:fontRef idx="minor"/>
      </dsp:style>
    </dsp:sp>
    <dsp:sp modelId="{3CB5D4DE-ED69-49A0-86C5-D0E583B2BA91}">
      <dsp:nvSpPr>
        <dsp:cNvPr id="0" name=""/>
        <dsp:cNvSpPr/>
      </dsp:nvSpPr>
      <dsp:spPr>
        <a:xfrm>
          <a:off x="51545" y="2622690"/>
          <a:ext cx="9419940" cy="403585"/>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0346" bIns="55880" numCol="1" spcCol="1270" anchor="ctr" anchorCtr="0">
          <a:noAutofit/>
        </a:bodyPr>
        <a:lstStyle/>
        <a:p>
          <a:pPr lvl="0" algn="just" defTabSz="977900" rtl="1">
            <a:lnSpc>
              <a:spcPct val="100000"/>
            </a:lnSpc>
            <a:spcBef>
              <a:spcPct val="0"/>
            </a:spcBef>
            <a:spcAft>
              <a:spcPct val="35000"/>
            </a:spcAft>
          </a:pPr>
          <a:r>
            <a:rPr lang="ar-LB" sz="2200" b="0" kern="1200" dirty="0" smtClean="0">
              <a:solidFill>
                <a:schemeClr val="tx1"/>
              </a:solidFill>
            </a:rPr>
            <a:t>الفئة الخامسة</a:t>
          </a:r>
          <a:r>
            <a:rPr lang="ar-SY" sz="2200" b="0" kern="1200" dirty="0" smtClean="0">
              <a:solidFill>
                <a:schemeClr val="tx1"/>
              </a:solidFill>
            </a:rPr>
            <a:t>: قطاعات الخدمات الخاصة</a:t>
          </a:r>
          <a:r>
            <a:rPr lang="ar-SY" sz="2200" b="0" kern="1200" dirty="0" smtClean="0">
              <a:solidFill>
                <a:schemeClr val="tx1"/>
              </a:solidFill>
            </a:rPr>
            <a:t> </a:t>
          </a:r>
          <a:r>
            <a:rPr lang="en-US" sz="2200" b="0" kern="1200" dirty="0" smtClean="0">
              <a:solidFill>
                <a:schemeClr val="tx1"/>
              </a:solidFill>
            </a:rPr>
            <a:t> </a:t>
          </a:r>
          <a:r>
            <a:rPr lang="en-US" sz="2200" b="0" kern="1200" dirty="0" smtClean="0">
              <a:solidFill>
                <a:schemeClr val="tx1"/>
              </a:solidFill>
            </a:rPr>
            <a:t>(SSRs)</a:t>
          </a:r>
          <a:r>
            <a:rPr lang="ar-SY" sz="2200" b="0" kern="1200" dirty="0" smtClean="0">
              <a:solidFill>
                <a:schemeClr val="tx1"/>
              </a:solidFill>
            </a:rPr>
            <a:t>.</a:t>
          </a:r>
          <a:endParaRPr lang="en-US" sz="2200" b="0" kern="1200" dirty="0">
            <a:solidFill>
              <a:schemeClr val="tx1"/>
            </a:solidFill>
          </a:endParaRPr>
        </a:p>
      </dsp:txBody>
      <dsp:txXfrm>
        <a:off x="51545" y="2622690"/>
        <a:ext cx="9419940" cy="403585"/>
      </dsp:txXfrm>
    </dsp:sp>
    <dsp:sp modelId="{DE7548EE-EF22-4F8F-A9A1-39402E0115E9}">
      <dsp:nvSpPr>
        <dsp:cNvPr id="0" name=""/>
        <dsp:cNvSpPr/>
      </dsp:nvSpPr>
      <dsp:spPr>
        <a:xfrm>
          <a:off x="9219245" y="2572242"/>
          <a:ext cx="504481" cy="504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2000"/>
            </a:schemeClr>
          </a:solidFill>
          <a:prstDash val="solid"/>
          <a:miter lim="800000"/>
        </a:ln>
        <a:effectLst/>
      </dsp:spPr>
      <dsp:style>
        <a:lnRef idx="2">
          <a:scrgbClr r="0" g="0" b="0"/>
        </a:lnRef>
        <a:fillRef idx="1">
          <a:scrgbClr r="0" g="0" b="0"/>
        </a:fillRef>
        <a:effectRef idx="0">
          <a:scrgbClr r="0" g="0" b="0"/>
        </a:effectRef>
        <a:fontRef idx="minor"/>
      </dsp:style>
    </dsp:sp>
    <dsp:sp modelId="{8063DF85-FA55-4291-8BF2-83B12D51F333}">
      <dsp:nvSpPr>
        <dsp:cNvPr id="0" name=""/>
        <dsp:cNvSpPr/>
      </dsp:nvSpPr>
      <dsp:spPr>
        <a:xfrm>
          <a:off x="51545" y="3227991"/>
          <a:ext cx="9751917" cy="403585"/>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0346" bIns="55880" numCol="1" spcCol="1270" anchor="ctr" anchorCtr="0">
          <a:noAutofit/>
        </a:bodyPr>
        <a:lstStyle/>
        <a:p>
          <a:pPr lvl="0" algn="just" defTabSz="977900" rtl="1">
            <a:lnSpc>
              <a:spcPct val="100000"/>
            </a:lnSpc>
            <a:spcBef>
              <a:spcPct val="0"/>
            </a:spcBef>
            <a:spcAft>
              <a:spcPct val="35000"/>
            </a:spcAft>
          </a:pPr>
          <a:r>
            <a:rPr lang="ar-SY" sz="2200" b="0" kern="1200" dirty="0" smtClean="0">
              <a:solidFill>
                <a:schemeClr val="tx1"/>
              </a:solidFill>
            </a:rPr>
            <a:t>إنشاء كيوز خاص بموظف الحجز </a:t>
          </a:r>
          <a:r>
            <a:rPr lang="en-US" sz="2200" b="0" kern="1200" dirty="0" smtClean="0">
              <a:solidFill>
                <a:schemeClr val="tx1"/>
              </a:solidFill>
            </a:rPr>
            <a:t>Queues Create </a:t>
          </a:r>
          <a:r>
            <a:rPr lang="ar-SY" sz="2200" b="0" kern="1200" dirty="0" smtClean="0">
              <a:solidFill>
                <a:schemeClr val="tx1"/>
              </a:solidFill>
            </a:rPr>
            <a:t>.</a:t>
          </a:r>
          <a:endParaRPr lang="en-US" sz="2200" b="0" kern="1200" dirty="0" smtClean="0">
            <a:solidFill>
              <a:schemeClr val="tx1"/>
            </a:solidFill>
          </a:endParaRPr>
        </a:p>
      </dsp:txBody>
      <dsp:txXfrm>
        <a:off x="51545" y="3227991"/>
        <a:ext cx="9751917" cy="403585"/>
      </dsp:txXfrm>
    </dsp:sp>
    <dsp:sp modelId="{B26663D4-8427-488F-9684-089D532E718B}">
      <dsp:nvSpPr>
        <dsp:cNvPr id="0" name=""/>
        <dsp:cNvSpPr/>
      </dsp:nvSpPr>
      <dsp:spPr>
        <a:xfrm>
          <a:off x="9551221" y="3177543"/>
          <a:ext cx="504481" cy="504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27992" y="439360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a:t>
            </a:r>
            <a:r>
              <a:rPr lang="ar-SA" sz="2000" b="1" dirty="0" smtClean="0">
                <a:solidFill>
                  <a:schemeClr val="accent6">
                    <a:lumMod val="50000"/>
                  </a:schemeClr>
                </a:solidFill>
                <a:latin typeface="+mn-lt"/>
              </a:rPr>
              <a:t>المقرر</a:t>
            </a:r>
            <a:r>
              <a:rPr lang="en-US" sz="2000" b="1" dirty="0" smtClean="0">
                <a:solidFill>
                  <a:schemeClr val="accent6">
                    <a:lumMod val="50000"/>
                  </a:schemeClr>
                </a:solidFill>
                <a:latin typeface="+mn-lt"/>
              </a:rPr>
              <a:t> </a:t>
            </a:r>
            <a:r>
              <a:rPr lang="ar-SY" sz="2000" b="1" dirty="0" smtClean="0">
                <a:solidFill>
                  <a:schemeClr val="accent6">
                    <a:lumMod val="50000"/>
                  </a:schemeClr>
                </a:solidFill>
                <a:latin typeface="+mn-lt"/>
              </a:rPr>
              <a:t>التطبيقي: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3915179" y="1027177"/>
            <a:ext cx="891632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3915684" y="342207"/>
            <a:ext cx="4223764" cy="973063"/>
            <a:chOff x="3922649" y="345744"/>
            <a:chExt cx="3248668"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031224" y="504241"/>
              <a:ext cx="3140093" cy="682913"/>
              <a:chOff x="8007304" y="513364"/>
              <a:chExt cx="2827919"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007304" y="513364"/>
                <a:ext cx="2827919"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50654" y="674399"/>
                <a:ext cx="2213783" cy="658216"/>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a:t>
                </a:r>
                <a:r>
                  <a:rPr lang="ar-SY" sz="2400" b="1" dirty="0" smtClean="0">
                    <a:solidFill>
                      <a:schemeClr val="bg1"/>
                    </a:solidFill>
                    <a:latin typeface="Calibri" panose="020F0502020204030204" pitchFamily="34" charset="0"/>
                    <a:cs typeface="Calibri" panose="020F0502020204030204" pitchFamily="34" charset="0"/>
                  </a:rPr>
                  <a:t>الجلسة التدريبية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rot="20697119">
              <a:off x="3922649" y="345744"/>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61476"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161319" y="4355106"/>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a:t>
            </a:r>
            <a:r>
              <a:rPr lang="ar-SY" sz="2000" b="1" dirty="0" smtClean="0">
                <a:solidFill>
                  <a:schemeClr val="accent6">
                    <a:lumMod val="50000"/>
                  </a:schemeClr>
                </a:solidFill>
                <a:latin typeface="+mn-lt"/>
              </a:rPr>
              <a:t>الجلسة التدريبية: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056845" y="4322619"/>
            <a:ext cx="2143190"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3/27/2023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1488831" y="2348261"/>
            <a:ext cx="9237784" cy="1430072"/>
          </a:xfrm>
        </p:spPr>
        <p:txBody>
          <a:bodyPr>
            <a:noAutofit/>
          </a:bodyPr>
          <a:lstStyle/>
          <a:p>
            <a:pPr>
              <a:spcBef>
                <a:spcPts val="0"/>
              </a:spcBef>
            </a:pPr>
            <a:r>
              <a:rPr lang="ar-SA" dirty="0"/>
              <a:t>تطبيقات حاسوبية في شركات السياحة ومكاتب السفر (أماديوس)</a:t>
            </a:r>
            <a:endParaRPr lang="en-US" dirty="0"/>
          </a:p>
          <a:p>
            <a:pPr>
              <a:spcBef>
                <a:spcPts val="0"/>
              </a:spcBef>
            </a:pPr>
            <a:r>
              <a:rPr lang="en-US" dirty="0"/>
              <a:t>Computer applications in tourism companies and travel offices (Amadeus</a:t>
            </a:r>
            <a:r>
              <a:rPr lang="en-US" dirty="0" smtClean="0"/>
              <a:t>)</a:t>
            </a:r>
            <a:endParaRPr lang="ar-SY" dirty="0"/>
          </a:p>
        </p:txBody>
      </p:sp>
      <p:sp>
        <p:nvSpPr>
          <p:cNvPr id="3" name="Content Placeholder 2"/>
          <p:cNvSpPr>
            <a:spLocks noGrp="1"/>
          </p:cNvSpPr>
          <p:nvPr>
            <p:ph sz="quarter" idx="12"/>
          </p:nvPr>
        </p:nvSpPr>
        <p:spPr/>
        <p:txBody>
          <a:bodyPr/>
          <a:lstStyle/>
          <a:p>
            <a:r>
              <a:rPr lang="ar-LB" dirty="0"/>
              <a:t>اسم المؤلف: لبنى إبراهيم فرح </a:t>
            </a:r>
            <a:endParaRPr lang="en-US" dirty="0"/>
          </a:p>
        </p:txBody>
      </p:sp>
      <p:sp>
        <p:nvSpPr>
          <p:cNvPr id="4" name="Content Placeholder 3"/>
          <p:cNvSpPr>
            <a:spLocks noGrp="1"/>
          </p:cNvSpPr>
          <p:nvPr>
            <p:ph sz="quarter" idx="13"/>
          </p:nvPr>
        </p:nvSpPr>
        <p:spPr>
          <a:xfrm>
            <a:off x="3247107" y="4324420"/>
            <a:ext cx="3822003" cy="511628"/>
          </a:xfrm>
        </p:spPr>
        <p:txBody>
          <a:bodyPr/>
          <a:lstStyle/>
          <a:p>
            <a:r>
              <a:rPr lang="af-ZA" dirty="0" smtClean="0"/>
              <a:t>TTM606</a:t>
            </a:r>
            <a:endParaRPr lang="ar-SY" dirty="0"/>
          </a:p>
        </p:txBody>
      </p:sp>
    </p:spTree>
    <p:extLst>
      <p:ext uri="{BB962C8B-B14F-4D97-AF65-F5344CB8AC3E}">
        <p14:creationId xmlns:p14="http://schemas.microsoft.com/office/powerpoint/2010/main" val="21183396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1544546876"/>
              </p:ext>
            </p:extLst>
          </p:nvPr>
        </p:nvGraphicFramePr>
        <p:xfrm>
          <a:off x="1015721" y="1906178"/>
          <a:ext cx="10117015" cy="4023360"/>
        </p:xfrm>
        <a:graphic>
          <a:graphicData uri="http://schemas.openxmlformats.org/drawingml/2006/table">
            <a:tbl>
              <a:tblPr firstRow="1" bandRow="1">
                <a:tableStyleId>{5C22544A-7EE6-4342-B048-85BDC9FD1C3A}</a:tableStyleId>
              </a:tblPr>
              <a:tblGrid>
                <a:gridCol w="3990951">
                  <a:extLst>
                    <a:ext uri="{9D8B030D-6E8A-4147-A177-3AD203B41FA5}">
                      <a16:colId xmlns:a16="http://schemas.microsoft.com/office/drawing/2014/main" val="2101637672"/>
                    </a:ext>
                  </a:extLst>
                </a:gridCol>
                <a:gridCol w="2522497">
                  <a:extLst>
                    <a:ext uri="{9D8B030D-6E8A-4147-A177-3AD203B41FA5}">
                      <a16:colId xmlns:a16="http://schemas.microsoft.com/office/drawing/2014/main" val="3589629816"/>
                    </a:ext>
                  </a:extLst>
                </a:gridCol>
                <a:gridCol w="3603567">
                  <a:extLst>
                    <a:ext uri="{9D8B030D-6E8A-4147-A177-3AD203B41FA5}">
                      <a16:colId xmlns:a16="http://schemas.microsoft.com/office/drawing/2014/main" val="2066435993"/>
                    </a:ext>
                  </a:extLst>
                </a:gridCol>
              </a:tblGrid>
              <a:tr h="365760">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ES DAMYB1234 –R</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R: READ ONLY</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latin typeface="Arial" panose="020B0604020202020204" pitchFamily="34" charset="0"/>
                          <a:cs typeface="Arial" panose="020B0604020202020204" pitchFamily="34" charset="0"/>
                        </a:rPr>
                        <a:t>صلاحية القراءة فقط، دون إمكانية التعديل على الحجز</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5361351"/>
                  </a:ext>
                </a:extLst>
              </a:tr>
              <a:tr h="182880">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ES DAMYB1234 –T</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T: TICKETING ONLY</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latin typeface="Arial" panose="020B0604020202020204" pitchFamily="34" charset="0"/>
                          <a:cs typeface="Arial" panose="020B0604020202020204" pitchFamily="34" charset="0"/>
                        </a:rPr>
                        <a:t>صلاحية الإصدار للتذكرة فقط</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1813967"/>
                  </a:ext>
                </a:extLst>
              </a:tr>
              <a:tr h="182880">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ES DAMYB1234 –B</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B: BOTH READ &amp; WRITE</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latin typeface="Arial" panose="020B0604020202020204" pitchFamily="34" charset="0"/>
                          <a:cs typeface="Arial" panose="020B0604020202020204" pitchFamily="34" charset="0"/>
                        </a:rPr>
                        <a:t>صلاحية استعراض الحجز والتعديل</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1650011"/>
                  </a:ext>
                </a:extLst>
              </a:tr>
              <a:tr h="365760">
                <a:tc>
                  <a:txBody>
                    <a:bodyPr/>
                    <a:lstStyle/>
                    <a:p>
                      <a:pPr algn="ctr" rtl="1">
                        <a:lnSpc>
                          <a:spcPct val="150000"/>
                        </a:lnSpc>
                        <a:spcAft>
                          <a:spcPts val="0"/>
                        </a:spcAft>
                      </a:pPr>
                      <a:r>
                        <a:rPr lang="en-US" sz="2200">
                          <a:solidFill>
                            <a:schemeClr val="tx1"/>
                          </a:solidFill>
                          <a:effectLst/>
                          <a:latin typeface="Arial" panose="020B0604020202020204" pitchFamily="34" charset="0"/>
                          <a:cs typeface="Arial" panose="020B0604020202020204" pitchFamily="34" charset="0"/>
                        </a:rPr>
                        <a:t>ES DAMYB1234 -B, AMMJO1234-R,BEYLB1234-T</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pPr>
                      <a:endParaRPr lang="en-US" sz="2200">
                        <a:solidFill>
                          <a:schemeClr val="tx1"/>
                        </a:solidFill>
                        <a:effectLst/>
                        <a:latin typeface="Arial" panose="020B06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dirty="0">
                          <a:solidFill>
                            <a:schemeClr val="tx1"/>
                          </a:solidFill>
                          <a:effectLst/>
                          <a:latin typeface="Arial" panose="020B0604020202020204" pitchFamily="34" charset="0"/>
                          <a:cs typeface="Arial" panose="020B0604020202020204" pitchFamily="34" charset="0"/>
                        </a:rPr>
                        <a:t>منح صلاحية لمكاتب عدة من مختلف البلدان بمستويات مختلفة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0475226"/>
                  </a:ext>
                </a:extLst>
              </a:tr>
            </a:tbl>
          </a:graphicData>
        </a:graphic>
      </p:graphicFrame>
      <p:sp>
        <p:nvSpPr>
          <p:cNvPr id="3" name="Content Placeholder 2"/>
          <p:cNvSpPr>
            <a:spLocks noGrp="1"/>
          </p:cNvSpPr>
          <p:nvPr>
            <p:ph sz="quarter" idx="11"/>
          </p:nvPr>
        </p:nvSpPr>
        <p:spPr/>
        <p:txBody>
          <a:bodyPr/>
          <a:lstStyle/>
          <a:p>
            <a:r>
              <a:rPr lang="ar-SY" dirty="0"/>
              <a:t>ثانياً - تحويل </a:t>
            </a:r>
            <a:r>
              <a:rPr lang="ar-SY" dirty="0" smtClean="0"/>
              <a:t>الحجز</a:t>
            </a:r>
            <a:endParaRPr lang="ar-SY" dirty="0"/>
          </a:p>
        </p:txBody>
      </p:sp>
    </p:spTree>
    <p:extLst>
      <p:ext uri="{BB962C8B-B14F-4D97-AF65-F5344CB8AC3E}">
        <p14:creationId xmlns:p14="http://schemas.microsoft.com/office/powerpoint/2010/main" val="414699582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1235599"/>
          </a:xfrm>
        </p:spPr>
        <p:txBody>
          <a:bodyPr/>
          <a:lstStyle/>
          <a:p>
            <a:pPr marL="0" indent="0"/>
            <a:r>
              <a:rPr lang="ar-SY" dirty="0"/>
              <a:t>تظهر إضافة التحويل في أسفل الحجز ولكن من دون رقم سطر، يوضح فيها المكاتب الممنوحة ومستوى صلاحية كل مكتب، تاريخ إضافة العنصر والمستخدم واسم المكتب (</a:t>
            </a:r>
            <a:r>
              <a:rPr lang="es-ES" dirty="0"/>
              <a:t>Office ID</a:t>
            </a:r>
            <a:r>
              <a:rPr lang="ar-SY" dirty="0"/>
              <a:t>) الذي قام بعملية الإضافة، كما في الشكل الآتي</a:t>
            </a:r>
            <a:r>
              <a:rPr lang="ar-SY" dirty="0" smtClean="0"/>
              <a:t>:</a:t>
            </a:r>
            <a:endParaRPr lang="en-US" dirty="0"/>
          </a:p>
        </p:txBody>
      </p:sp>
      <p:sp>
        <p:nvSpPr>
          <p:cNvPr id="3" name="Content Placeholder 2"/>
          <p:cNvSpPr>
            <a:spLocks noGrp="1"/>
          </p:cNvSpPr>
          <p:nvPr>
            <p:ph sz="quarter" idx="11"/>
          </p:nvPr>
        </p:nvSpPr>
        <p:spPr/>
        <p:txBody>
          <a:bodyPr/>
          <a:lstStyle/>
          <a:p>
            <a:r>
              <a:rPr lang="ar-SY" dirty="0"/>
              <a:t>ثانياً - تحويل </a:t>
            </a:r>
            <a:r>
              <a:rPr lang="ar-SY" dirty="0" smtClean="0"/>
              <a:t>الحجز</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1327894114"/>
              </p:ext>
            </p:extLst>
          </p:nvPr>
        </p:nvGraphicFramePr>
        <p:xfrm>
          <a:off x="1398396" y="2965939"/>
          <a:ext cx="8743132" cy="1464884"/>
        </p:xfrm>
        <a:graphic>
          <a:graphicData uri="http://schemas.openxmlformats.org/drawingml/2006/table">
            <a:tbl>
              <a:tblPr firstRow="1" bandRow="1">
                <a:tableStyleId>{5C22544A-7EE6-4342-B048-85BDC9FD1C3A}</a:tableStyleId>
              </a:tblPr>
              <a:tblGrid>
                <a:gridCol w="8743132">
                  <a:extLst>
                    <a:ext uri="{9D8B030D-6E8A-4147-A177-3AD203B41FA5}">
                      <a16:colId xmlns:a16="http://schemas.microsoft.com/office/drawing/2014/main" val="1938666504"/>
                    </a:ext>
                  </a:extLst>
                </a:gridCol>
              </a:tblGrid>
              <a:tr h="724212">
                <a:tc>
                  <a:txBody>
                    <a:bodyPr/>
                    <a:lstStyle/>
                    <a:p>
                      <a:pPr algn="just" rtl="0">
                        <a:lnSpc>
                          <a:spcPct val="100000"/>
                        </a:lnSpc>
                        <a:spcAft>
                          <a:spcPts val="0"/>
                        </a:spcAft>
                      </a:pPr>
                      <a:r>
                        <a:rPr lang="es-ES" sz="2200" b="0">
                          <a:effectLst/>
                          <a:latin typeface="Arial" panose="020B0604020202020204" pitchFamily="34" charset="0"/>
                          <a:cs typeface="Arial" panose="020B0604020202020204" pitchFamily="34" charset="0"/>
                        </a:rPr>
                        <a:t>* ES/G 23NOV/JKSU/DAMYB1234</a:t>
                      </a:r>
                      <a:endParaRPr lang="en-US" sz="2200" b="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1719592"/>
                  </a:ext>
                </a:extLst>
              </a:tr>
              <a:tr h="740672">
                <a:tc>
                  <a:txBody>
                    <a:bodyPr/>
                    <a:lstStyle/>
                    <a:p>
                      <a:pPr algn="just" rtl="0">
                        <a:lnSpc>
                          <a:spcPct val="100000"/>
                        </a:lnSpc>
                        <a:spcAft>
                          <a:spcPts val="0"/>
                        </a:spcAft>
                      </a:pPr>
                      <a:r>
                        <a:rPr lang="en-US" sz="2200" b="0" dirty="0" smtClean="0">
                          <a:effectLst/>
                          <a:latin typeface="Arial" panose="020B0604020202020204" pitchFamily="34" charset="0"/>
                          <a:cs typeface="Arial" panose="020B0604020202020204" pitchFamily="34" charset="0"/>
                        </a:rPr>
                        <a:t>AMMJO1234-B/BEYLB1234-T/DAMYB0011-R</a:t>
                      </a:r>
                      <a:endParaRPr lang="en-US" sz="22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273037"/>
                  </a:ext>
                </a:extLst>
              </a:tr>
            </a:tbl>
          </a:graphicData>
        </a:graphic>
      </p:graphicFrame>
      <p:sp>
        <p:nvSpPr>
          <p:cNvPr id="5" name="Rectangle 4"/>
          <p:cNvSpPr/>
          <p:nvPr/>
        </p:nvSpPr>
        <p:spPr>
          <a:xfrm>
            <a:off x="1113692" y="4812295"/>
            <a:ext cx="10144116" cy="1107996"/>
          </a:xfrm>
          <a:prstGeom prst="rect">
            <a:avLst/>
          </a:prstGeom>
        </p:spPr>
        <p:txBody>
          <a:bodyPr wrap="square">
            <a:spAutoFit/>
          </a:bodyPr>
          <a:lstStyle/>
          <a:p>
            <a:pPr algn="just" rtl="1">
              <a:lnSpc>
                <a:spcPct val="150000"/>
              </a:lnSpc>
              <a:spcAft>
                <a:spcPts val="800"/>
              </a:spcAft>
            </a:pPr>
            <a:r>
              <a:rPr lang="ar-SY" sz="2200" dirty="0">
                <a:latin typeface="Arial" panose="020B0604020202020204" pitchFamily="34" charset="0"/>
                <a:ea typeface="Calibri" panose="020F0502020204030204" pitchFamily="34" charset="0"/>
                <a:cs typeface="Arial" panose="020B0604020202020204" pitchFamily="34" charset="0"/>
              </a:rPr>
              <a:t>يجب بعد الانتهاء من عملية التحويل إلغاء الصلاحية الممنوحة من أجل الحفاظ على حماية الحجز، ولإلغاء الصلاحيات كافة المذكورة والممنوحة للمكاتب الأخرى نستخدم الرمز </a:t>
            </a:r>
            <a:r>
              <a:rPr lang="en-US" sz="2200" b="1" dirty="0">
                <a:latin typeface="Arial" panose="020B0604020202020204" pitchFamily="34" charset="0"/>
                <a:ea typeface="Calibri" panose="020F0502020204030204" pitchFamily="34" charset="0"/>
                <a:cs typeface="Arial" panose="020B0604020202020204" pitchFamily="34" charset="0"/>
              </a:rPr>
              <a:t>ESX</a:t>
            </a:r>
            <a:r>
              <a:rPr lang="ar-SY" sz="2200" b="1" dirty="0">
                <a:latin typeface="Arial" panose="020B0604020202020204" pitchFamily="34" charset="0"/>
                <a:ea typeface="Calibri" panose="020F0502020204030204" pitchFamily="34" charset="0"/>
                <a:cs typeface="Arial" panose="020B0604020202020204" pitchFamily="34" charset="0"/>
              </a:rPr>
              <a:t>.</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9312123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a:lnSpc>
                <a:spcPct val="250000"/>
              </a:lnSpc>
            </a:pPr>
            <a:r>
              <a:rPr lang="ar-SY" b="1" dirty="0" smtClean="0"/>
              <a:t>تم التعرف في هذه الوحدة التدريبية على :</a:t>
            </a:r>
          </a:p>
          <a:p>
            <a:pPr marL="342900" indent="-342900">
              <a:lnSpc>
                <a:spcPct val="250000"/>
              </a:lnSpc>
              <a:buFont typeface="Wingdings" panose="05000000000000000000" pitchFamily="2" charset="2"/>
              <a:buChar char="ü"/>
            </a:pPr>
            <a:r>
              <a:rPr lang="ar-SY" dirty="0"/>
              <a:t>صندوق بريد المكتب. </a:t>
            </a:r>
            <a:endParaRPr lang="en-US" dirty="0"/>
          </a:p>
          <a:p>
            <a:pPr marL="342900" indent="-342900">
              <a:lnSpc>
                <a:spcPct val="250000"/>
              </a:lnSpc>
              <a:buFont typeface="Wingdings" panose="05000000000000000000" pitchFamily="2" charset="2"/>
              <a:buChar char="ü"/>
            </a:pPr>
            <a:r>
              <a:rPr lang="en-US" dirty="0"/>
              <a:t> </a:t>
            </a:r>
            <a:r>
              <a:rPr lang="ar-SY" dirty="0"/>
              <a:t>تحويل الحجز</a:t>
            </a:r>
            <a:r>
              <a:rPr lang="ar-SY" dirty="0" smtClean="0"/>
              <a:t>.</a:t>
            </a:r>
            <a:endParaRPr lang="en-US" dirty="0"/>
          </a:p>
        </p:txBody>
      </p:sp>
    </p:spTree>
    <p:extLst>
      <p:ext uri="{BB962C8B-B14F-4D97-AF65-F5344CB8AC3E}">
        <p14:creationId xmlns:p14="http://schemas.microsoft.com/office/powerpoint/2010/main" val="413657208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ar-SY" sz="3200" dirty="0"/>
              <a:t>صندوق بريد المكتب الكيوزات</a:t>
            </a:r>
            <a:endParaRPr lang="ar-SY" sz="3200" dirty="0"/>
          </a:p>
        </p:txBody>
      </p:sp>
      <p:sp>
        <p:nvSpPr>
          <p:cNvPr id="3" name="Text Placeholder 2"/>
          <p:cNvSpPr>
            <a:spLocks noGrp="1"/>
          </p:cNvSpPr>
          <p:nvPr>
            <p:ph type="body" sz="quarter" idx="11"/>
          </p:nvPr>
        </p:nvSpPr>
        <p:spPr>
          <a:xfrm>
            <a:off x="4303028" y="4381234"/>
            <a:ext cx="2143190" cy="676893"/>
          </a:xfrm>
        </p:spPr>
        <p:txBody>
          <a:bodyPr/>
          <a:lstStyle/>
          <a:p>
            <a:r>
              <a:rPr lang="ar-SY" dirty="0" smtClean="0"/>
              <a:t>الخامسة</a:t>
            </a:r>
            <a:endParaRPr lang="ar-SY" dirty="0"/>
          </a:p>
        </p:txBody>
      </p:sp>
    </p:spTree>
    <p:extLst>
      <p:ext uri="{BB962C8B-B14F-4D97-AF65-F5344CB8AC3E}">
        <p14:creationId xmlns:p14="http://schemas.microsoft.com/office/powerpoint/2010/main" val="90880150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1388347" y="2608309"/>
            <a:ext cx="9702140" cy="2831200"/>
          </a:xfrm>
        </p:spPr>
        <p:txBody>
          <a:bodyPr>
            <a:normAutofit/>
          </a:bodyPr>
          <a:lstStyle/>
          <a:p>
            <a:pPr marL="342900" indent="-342900">
              <a:lnSpc>
                <a:spcPct val="200000"/>
              </a:lnSpc>
              <a:buFont typeface="Wingdings" panose="05000000000000000000" pitchFamily="2" charset="2"/>
              <a:buChar char="v"/>
            </a:pPr>
            <a:r>
              <a:rPr lang="ar-SY" sz="2400" dirty="0"/>
              <a:t>صندوق بريد </a:t>
            </a:r>
            <a:r>
              <a:rPr lang="ar-SY" sz="2400" dirty="0" smtClean="0"/>
              <a:t>المكتب. </a:t>
            </a:r>
            <a:endParaRPr lang="en-US" sz="2400" dirty="0"/>
          </a:p>
          <a:p>
            <a:pPr marL="342900" indent="-342900">
              <a:lnSpc>
                <a:spcPct val="200000"/>
              </a:lnSpc>
              <a:buFont typeface="Wingdings" panose="05000000000000000000" pitchFamily="2" charset="2"/>
              <a:buChar char="v"/>
            </a:pPr>
            <a:r>
              <a:rPr lang="en-US" sz="2400" dirty="0"/>
              <a:t> </a:t>
            </a:r>
            <a:r>
              <a:rPr lang="ar-SY" sz="2400" dirty="0"/>
              <a:t>تحويل </a:t>
            </a:r>
            <a:r>
              <a:rPr lang="ar-SY" sz="2400" dirty="0" smtClean="0"/>
              <a:t>الحجز.</a:t>
            </a:r>
            <a:endParaRPr lang="en-US" sz="2400" dirty="0"/>
          </a:p>
        </p:txBody>
      </p:sp>
    </p:spTree>
    <p:extLst>
      <p:ext uri="{BB962C8B-B14F-4D97-AF65-F5344CB8AC3E}">
        <p14:creationId xmlns:p14="http://schemas.microsoft.com/office/powerpoint/2010/main" val="4366398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smtClean="0"/>
              <a:t>أولاً - </a:t>
            </a:r>
            <a:r>
              <a:rPr lang="ar-SY" dirty="0"/>
              <a:t>صندوق بريد المكتب الكيوزات</a:t>
            </a:r>
            <a:endParaRPr lang="ar-SY" dirty="0"/>
          </a:p>
        </p:txBody>
      </p:sp>
      <p:sp>
        <p:nvSpPr>
          <p:cNvPr id="4" name="Snip Diagonal Corner Rectangle 3"/>
          <p:cNvSpPr/>
          <p:nvPr/>
        </p:nvSpPr>
        <p:spPr>
          <a:xfrm>
            <a:off x="746090" y="2074984"/>
            <a:ext cx="10656277" cy="3563816"/>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dirty="0">
                <a:solidFill>
                  <a:schemeClr val="tx1"/>
                </a:solidFill>
              </a:rPr>
              <a:t>الكيوزات هي صندوق بريد المكتب، أو كما يسمى في مصطلح الطيران "القهوة الصباحية" لأنه يعدّ أحد أهم طرق التواصل بين شركات الطيران والمكاتب.</a:t>
            </a:r>
            <a:endParaRPr lang="en-US" sz="2200" dirty="0">
              <a:solidFill>
                <a:schemeClr val="tx1"/>
              </a:solidFill>
            </a:endParaRPr>
          </a:p>
          <a:p>
            <a:pPr algn="just" rtl="1">
              <a:lnSpc>
                <a:spcPct val="150000"/>
              </a:lnSpc>
            </a:pPr>
            <a:r>
              <a:rPr lang="ar-SY" sz="2200" dirty="0">
                <a:solidFill>
                  <a:schemeClr val="tx1"/>
                </a:solidFill>
              </a:rPr>
              <a:t>يُوضع الحجز على الكيوز في حال وجود أي تعديل أو تغيير أو تحديث على الحجز من طرف شركة الطيران كي يقوم المكتب بإكمال الإجراءات، أو لتنبيه المكتب للتغييرات الحاصلة.</a:t>
            </a:r>
            <a:endParaRPr lang="en-US" sz="2200" dirty="0">
              <a:solidFill>
                <a:schemeClr val="tx1"/>
              </a:solidFill>
            </a:endParaRPr>
          </a:p>
          <a:p>
            <a:pPr algn="just" rtl="1">
              <a:lnSpc>
                <a:spcPct val="150000"/>
              </a:lnSpc>
            </a:pPr>
            <a:r>
              <a:rPr lang="ar-SY" sz="2200" dirty="0">
                <a:solidFill>
                  <a:schemeClr val="tx1"/>
                </a:solidFill>
              </a:rPr>
              <a:t>مثال: الكيوز رقم اثنان 2 للحجوزات التي تم تغيير حالتها من انتظار التأكيد.</a:t>
            </a:r>
            <a:endParaRPr lang="ar-SY" sz="2200" dirty="0">
              <a:solidFill>
                <a:schemeClr val="tx1"/>
              </a:solidFill>
            </a:endParaRPr>
          </a:p>
        </p:txBody>
      </p:sp>
    </p:spTree>
    <p:extLst>
      <p:ext uri="{BB962C8B-B14F-4D97-AF65-F5344CB8AC3E}">
        <p14:creationId xmlns:p14="http://schemas.microsoft.com/office/powerpoint/2010/main" val="12372077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378649"/>
            <a:ext cx="10367159" cy="684614"/>
          </a:xfrm>
        </p:spPr>
        <p:txBody>
          <a:bodyPr/>
          <a:lstStyle/>
          <a:p>
            <a:r>
              <a:rPr lang="ar-SY" dirty="0"/>
              <a:t>لكل كيوز رقم مخصص لوظيفة معينة سيتم التعرف إليها في هذا الجدول: </a:t>
            </a:r>
            <a:endParaRPr lang="ar-SY" dirty="0"/>
          </a:p>
        </p:txBody>
      </p:sp>
      <p:sp>
        <p:nvSpPr>
          <p:cNvPr id="3" name="Content Placeholder 2"/>
          <p:cNvSpPr>
            <a:spLocks noGrp="1"/>
          </p:cNvSpPr>
          <p:nvPr>
            <p:ph sz="quarter" idx="11"/>
          </p:nvPr>
        </p:nvSpPr>
        <p:spPr/>
        <p:txBody>
          <a:bodyPr/>
          <a:lstStyle/>
          <a:p>
            <a:r>
              <a:rPr lang="ar-SY" dirty="0"/>
              <a:t>أولاً - صندوق بريد المكتب </a:t>
            </a:r>
            <a:r>
              <a:rPr lang="ar-SY" dirty="0" smtClean="0"/>
              <a:t>الكيوزات</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3875357528"/>
              </p:ext>
            </p:extLst>
          </p:nvPr>
        </p:nvGraphicFramePr>
        <p:xfrm>
          <a:off x="1069734" y="2123752"/>
          <a:ext cx="10559558" cy="4265983"/>
        </p:xfrm>
        <a:graphic>
          <a:graphicData uri="http://schemas.openxmlformats.org/drawingml/2006/table">
            <a:tbl>
              <a:tblPr firstRow="1" bandRow="1">
                <a:tableStyleId>{5C22544A-7EE6-4342-B048-85BDC9FD1C3A}</a:tableStyleId>
              </a:tblPr>
              <a:tblGrid>
                <a:gridCol w="3349866">
                  <a:extLst>
                    <a:ext uri="{9D8B030D-6E8A-4147-A177-3AD203B41FA5}">
                      <a16:colId xmlns:a16="http://schemas.microsoft.com/office/drawing/2014/main" val="897460097"/>
                    </a:ext>
                  </a:extLst>
                </a:gridCol>
                <a:gridCol w="7209692">
                  <a:extLst>
                    <a:ext uri="{9D8B030D-6E8A-4147-A177-3AD203B41FA5}">
                      <a16:colId xmlns:a16="http://schemas.microsoft.com/office/drawing/2014/main" val="3796908410"/>
                    </a:ext>
                  </a:extLst>
                </a:gridCol>
              </a:tblGrid>
              <a:tr h="573167">
                <a:tc rowSpan="2">
                  <a:txBody>
                    <a:bodyPr/>
                    <a:lstStyle/>
                    <a:p>
                      <a:pPr algn="just" rtl="0">
                        <a:lnSpc>
                          <a:spcPct val="100000"/>
                        </a:lnSpc>
                        <a:spcAft>
                          <a:spcPts val="0"/>
                        </a:spcAft>
                      </a:pPr>
                      <a:r>
                        <a:rPr lang="en-US" sz="2200" b="0" dirty="0" smtClean="0">
                          <a:solidFill>
                            <a:schemeClr val="tx1"/>
                          </a:solidFill>
                          <a:effectLst/>
                          <a:latin typeface="Arial" panose="020B0604020202020204" pitchFamily="34" charset="0"/>
                          <a:cs typeface="Arial" panose="020B0604020202020204" pitchFamily="34" charset="0"/>
                        </a:rPr>
                        <a:t>1.CONFO</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التأكيد على قطاعات الحجز (</a:t>
                      </a:r>
                      <a:r>
                        <a:rPr lang="en-US" sz="2200" b="0">
                          <a:solidFill>
                            <a:schemeClr val="tx1"/>
                          </a:solidFill>
                          <a:effectLst/>
                          <a:latin typeface="Arial" panose="020B0604020202020204" pitchFamily="34" charset="0"/>
                          <a:cs typeface="Arial" panose="020B0604020202020204" pitchFamily="34" charset="0"/>
                        </a:rPr>
                        <a:t>SEGMENT</a:t>
                      </a:r>
                      <a:r>
                        <a:rPr lang="ar-SA" sz="2200" b="0">
                          <a:solidFill>
                            <a:schemeClr val="tx1"/>
                          </a:solidFill>
                          <a:effectLst/>
                          <a:latin typeface="Arial" panose="020B0604020202020204" pitchFamily="34" charset="0"/>
                          <a:cs typeface="Arial" panose="020B0604020202020204" pitchFamily="34" charset="0"/>
                        </a:rPr>
                        <a:t>) أو الخدمات (</a:t>
                      </a:r>
                      <a:r>
                        <a:rPr lang="en-US" sz="2200" b="0">
                          <a:solidFill>
                            <a:schemeClr val="tx1"/>
                          </a:solidFill>
                          <a:effectLst/>
                          <a:latin typeface="Arial" panose="020B0604020202020204" pitchFamily="34" charset="0"/>
                          <a:cs typeface="Arial" panose="020B0604020202020204" pitchFamily="34" charset="0"/>
                        </a:rPr>
                        <a:t>SERVICES</a:t>
                      </a:r>
                      <a:r>
                        <a:rPr lang="ar-SA" sz="2200" b="0">
                          <a:solidFill>
                            <a:schemeClr val="tx1"/>
                          </a:solidFill>
                          <a:effectLst/>
                          <a:latin typeface="Arial" panose="020B0604020202020204" pitchFamily="34" charset="0"/>
                          <a:cs typeface="Arial" panose="020B0604020202020204" pitchFamily="34" charset="0"/>
                        </a:rPr>
                        <a:t>)                                                        رموز الإشعارات  </a:t>
                      </a:r>
                      <a:r>
                        <a:rPr lang="en-US" sz="2200" b="0">
                          <a:solidFill>
                            <a:schemeClr val="tx1"/>
                          </a:solidFill>
                          <a:effectLst/>
                          <a:latin typeface="Arial" panose="020B0604020202020204" pitchFamily="34" charset="0"/>
                          <a:cs typeface="Arial" panose="020B0604020202020204" pitchFamily="34" charset="0"/>
                        </a:rPr>
                        <a:t>KK UU UN NO UC US</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613438"/>
                  </a:ext>
                </a:extLst>
              </a:tr>
              <a:tr h="307270">
                <a:tc vMerge="1">
                  <a:txBody>
                    <a:bodyPr/>
                    <a:lstStyle/>
                    <a:p>
                      <a:pPr rtl="1"/>
                      <a:endParaRPr lang="ar-SY"/>
                    </a:p>
                  </a:txBody>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تحويل رموز الحالة إلى </a:t>
                      </a:r>
                      <a:r>
                        <a:rPr lang="en-US" sz="2200" b="0">
                          <a:solidFill>
                            <a:schemeClr val="tx1"/>
                          </a:solidFill>
                          <a:effectLst/>
                          <a:latin typeface="Arial" panose="020B0604020202020204" pitchFamily="34" charset="0"/>
                          <a:cs typeface="Arial" panose="020B0604020202020204" pitchFamily="34" charset="0"/>
                        </a:rPr>
                        <a:t>HK HL DL DK</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485115"/>
                  </a:ext>
                </a:extLst>
              </a:tr>
              <a:tr h="286583">
                <a:tc rowSpan="3">
                  <a:txBody>
                    <a:bodyPr/>
                    <a:lstStyle/>
                    <a:p>
                      <a:pPr algn="just" rtl="0">
                        <a:lnSpc>
                          <a:spcPct val="100000"/>
                        </a:lnSpc>
                        <a:spcAft>
                          <a:spcPts val="0"/>
                        </a:spcAft>
                      </a:pPr>
                      <a:r>
                        <a:rPr lang="en-US" sz="2200" b="0" dirty="0" smtClean="0">
                          <a:solidFill>
                            <a:schemeClr val="tx1"/>
                          </a:solidFill>
                          <a:effectLst/>
                          <a:latin typeface="Arial" panose="020B0604020202020204" pitchFamily="34" charset="0"/>
                          <a:cs typeface="Arial" panose="020B0604020202020204" pitchFamily="34" charset="0"/>
                        </a:rPr>
                        <a:t>2.KL</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حجوزات تم تأكيدها من قائمة الانتظار</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7511337"/>
                  </a:ext>
                </a:extLst>
              </a:tr>
              <a:tr h="286583">
                <a:tc vMerge="1">
                  <a:txBody>
                    <a:bodyPr/>
                    <a:lstStyle/>
                    <a:p>
                      <a:pPr rtl="1"/>
                      <a:endParaRPr lang="ar-SY"/>
                    </a:p>
                  </a:txBody>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رمز الإشعار </a:t>
                      </a:r>
                      <a:r>
                        <a:rPr lang="en-US" sz="2200" b="0">
                          <a:solidFill>
                            <a:schemeClr val="tx1"/>
                          </a:solidFill>
                          <a:effectLst/>
                          <a:latin typeface="Arial" panose="020B0604020202020204" pitchFamily="34" charset="0"/>
                          <a:cs typeface="Arial" panose="020B0604020202020204" pitchFamily="34" charset="0"/>
                        </a:rPr>
                        <a:t>KL</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2873796"/>
                  </a:ext>
                </a:extLst>
              </a:tr>
              <a:tr h="286583">
                <a:tc vMerge="1">
                  <a:txBody>
                    <a:bodyPr/>
                    <a:lstStyle/>
                    <a:p>
                      <a:pPr rtl="1"/>
                      <a:endParaRPr lang="ar-SY"/>
                    </a:p>
                  </a:txBody>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تحويل رمز الحالة إلى </a:t>
                      </a:r>
                      <a:r>
                        <a:rPr lang="en-US" sz="2200" b="0">
                          <a:solidFill>
                            <a:schemeClr val="tx1"/>
                          </a:solidFill>
                          <a:effectLst/>
                          <a:latin typeface="Arial" panose="020B0604020202020204" pitchFamily="34" charset="0"/>
                          <a:cs typeface="Arial" panose="020B0604020202020204" pitchFamily="34" charset="0"/>
                        </a:rPr>
                        <a:t>HK</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5712791"/>
                  </a:ext>
                </a:extLst>
              </a:tr>
              <a:tr h="307270">
                <a:tc>
                  <a:txBody>
                    <a:bodyPr/>
                    <a:lstStyle/>
                    <a:p>
                      <a:pPr algn="just" rtl="0">
                        <a:lnSpc>
                          <a:spcPct val="100000"/>
                        </a:lnSpc>
                        <a:spcAft>
                          <a:spcPts val="0"/>
                        </a:spcAft>
                      </a:pPr>
                      <a:r>
                        <a:rPr lang="en-US" sz="2200" b="0" dirty="0" smtClean="0">
                          <a:solidFill>
                            <a:schemeClr val="tx1"/>
                          </a:solidFill>
                          <a:effectLst/>
                          <a:latin typeface="Arial" panose="020B0604020202020204" pitchFamily="34" charset="0"/>
                          <a:cs typeface="Arial" panose="020B0604020202020204" pitchFamily="34" charset="0"/>
                        </a:rPr>
                        <a:t>3.OPTON</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عناصر اختيارية تم إدخالها في سجل حجز المسافر</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5405590"/>
                  </a:ext>
                </a:extLst>
              </a:tr>
              <a:tr h="307270">
                <a:tc>
                  <a:txBody>
                    <a:bodyPr/>
                    <a:lstStyle/>
                    <a:p>
                      <a:pPr algn="just" rtl="0">
                        <a:lnSpc>
                          <a:spcPct val="100000"/>
                        </a:lnSpc>
                        <a:spcAft>
                          <a:spcPts val="0"/>
                        </a:spcAft>
                      </a:pPr>
                      <a:r>
                        <a:rPr lang="en-US" sz="2200" b="0" dirty="0" smtClean="0">
                          <a:solidFill>
                            <a:schemeClr val="tx1"/>
                          </a:solidFill>
                          <a:effectLst/>
                          <a:latin typeface="Arial" panose="020B0604020202020204" pitchFamily="34" charset="0"/>
                          <a:cs typeface="Arial" panose="020B0604020202020204" pitchFamily="34" charset="0"/>
                        </a:rPr>
                        <a:t>4.RPCHANG</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سجل اسم المسافر الذي تم تحويله في سجل حجز المسافر</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6031228"/>
                  </a:ext>
                </a:extLst>
              </a:tr>
              <a:tr h="577903">
                <a:tc>
                  <a:txBody>
                    <a:bodyPr/>
                    <a:lstStyle/>
                    <a:p>
                      <a:pPr algn="just" rtl="0">
                        <a:lnSpc>
                          <a:spcPct val="100000"/>
                        </a:lnSpc>
                        <a:spcAft>
                          <a:spcPts val="0"/>
                        </a:spcAft>
                      </a:pPr>
                      <a:r>
                        <a:rPr lang="ar-SA" sz="2200" b="0" dirty="0" smtClean="0">
                          <a:solidFill>
                            <a:schemeClr val="tx1"/>
                          </a:solidFill>
                          <a:effectLst/>
                          <a:latin typeface="Arial" panose="020B0604020202020204" pitchFamily="34" charset="0"/>
                          <a:cs typeface="Arial" panose="020B0604020202020204" pitchFamily="34" charset="0"/>
                        </a:rPr>
                        <a:t>7</a:t>
                      </a:r>
                      <a:r>
                        <a:rPr lang="en-US" sz="2200" b="0" dirty="0" smtClean="0">
                          <a:solidFill>
                            <a:schemeClr val="tx1"/>
                          </a:solidFill>
                          <a:effectLst/>
                          <a:latin typeface="Arial" panose="020B0604020202020204" pitchFamily="34" charset="0"/>
                          <a:cs typeface="Arial" panose="020B0604020202020204" pitchFamily="34" charset="0"/>
                        </a:rPr>
                        <a:t>.SCHEDULE</a:t>
                      </a:r>
                      <a:r>
                        <a:rPr lang="en-US" sz="2200" b="0" baseline="0" dirty="0" smtClean="0">
                          <a:solidFill>
                            <a:schemeClr val="tx1"/>
                          </a:solidFill>
                          <a:effectLst/>
                          <a:latin typeface="Arial" panose="020B0604020202020204" pitchFamily="34" charset="0"/>
                          <a:cs typeface="Arial" panose="020B0604020202020204" pitchFamily="34" charset="0"/>
                        </a:rPr>
                        <a:t> </a:t>
                      </a:r>
                      <a:r>
                        <a:rPr lang="en-US" sz="2200" b="0" dirty="0" smtClean="0">
                          <a:solidFill>
                            <a:schemeClr val="tx1"/>
                          </a:solidFill>
                          <a:effectLst/>
                          <a:latin typeface="Arial" panose="020B0604020202020204" pitchFamily="34" charset="0"/>
                          <a:cs typeface="Arial" panose="020B0604020202020204" pitchFamily="34" charset="0"/>
                        </a:rPr>
                        <a:t>CHANGES</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تغيير جداول الرحلات من قبل شركات الطيران</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4930319"/>
                  </a:ext>
                </a:extLst>
              </a:tr>
              <a:tr h="307270">
                <a:tc>
                  <a:txBody>
                    <a:bodyPr/>
                    <a:lstStyle/>
                    <a:p>
                      <a:pPr algn="just" rtl="0">
                        <a:lnSpc>
                          <a:spcPct val="100000"/>
                        </a:lnSpc>
                        <a:spcAft>
                          <a:spcPts val="0"/>
                        </a:spcAft>
                      </a:pPr>
                      <a:r>
                        <a:rPr lang="en-US" sz="2200" b="0" dirty="0" smtClean="0">
                          <a:solidFill>
                            <a:schemeClr val="tx1"/>
                          </a:solidFill>
                          <a:effectLst/>
                          <a:latin typeface="Arial" panose="020B0604020202020204" pitchFamily="34" charset="0"/>
                          <a:cs typeface="Arial" panose="020B0604020202020204" pitchFamily="34" charset="0"/>
                        </a:rPr>
                        <a:t>8.TKTG        </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a:solidFill>
                            <a:schemeClr val="tx1"/>
                          </a:solidFill>
                          <a:effectLst/>
                          <a:latin typeface="Arial" panose="020B0604020202020204" pitchFamily="34" charset="0"/>
                          <a:cs typeface="Arial" panose="020B0604020202020204" pitchFamily="34" charset="0"/>
                        </a:rPr>
                        <a:t>المهلة الزمنية لإصدار التذاكر المذكورة في عنصر ال </a:t>
                      </a:r>
                      <a:r>
                        <a:rPr lang="en-US" sz="2200" b="0">
                          <a:solidFill>
                            <a:schemeClr val="tx1"/>
                          </a:solidFill>
                          <a:effectLst/>
                          <a:latin typeface="Arial" panose="020B0604020202020204" pitchFamily="34" charset="0"/>
                          <a:cs typeface="Arial" panose="020B0604020202020204" pitchFamily="34" charset="0"/>
                        </a:rPr>
                        <a:t>TK</a:t>
                      </a:r>
                      <a:endParaRPr lang="en-US" sz="2200" b="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773552"/>
                  </a:ext>
                </a:extLst>
              </a:tr>
              <a:tr h="573167">
                <a:tc>
                  <a:txBody>
                    <a:bodyPr/>
                    <a:lstStyle/>
                    <a:p>
                      <a:pPr algn="just" rtl="0">
                        <a:lnSpc>
                          <a:spcPct val="100000"/>
                        </a:lnSpc>
                        <a:spcAft>
                          <a:spcPts val="0"/>
                        </a:spcAft>
                      </a:pPr>
                      <a:r>
                        <a:rPr lang="en-US" sz="2200" b="0" dirty="0" smtClean="0">
                          <a:solidFill>
                            <a:schemeClr val="tx1"/>
                          </a:solidFill>
                          <a:effectLst/>
                          <a:latin typeface="Arial" panose="020B0604020202020204" pitchFamily="34" charset="0"/>
                          <a:cs typeface="Arial" panose="020B0604020202020204" pitchFamily="34" charset="0"/>
                        </a:rPr>
                        <a:t>12.XTL         </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b="0" dirty="0">
                          <a:solidFill>
                            <a:schemeClr val="tx1"/>
                          </a:solidFill>
                          <a:effectLst/>
                          <a:latin typeface="Arial" panose="020B0604020202020204" pitchFamily="34" charset="0"/>
                          <a:cs typeface="Arial" panose="020B0604020202020204" pitchFamily="34" charset="0"/>
                        </a:rPr>
                        <a:t>المهلة الزمنية المنتهية: الأيام التي لم يتخذ فيها الإجراء المناسب، لكن سجل حجز المسافر لن يتم إلغاؤه إذا انتهت المهلة الزمنية</a:t>
                      </a:r>
                      <a:endParaRPr lang="en-US" sz="22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1986" marR="619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6175941"/>
                  </a:ext>
                </a:extLst>
              </a:tr>
            </a:tbl>
          </a:graphicData>
        </a:graphic>
      </p:graphicFrame>
    </p:spTree>
    <p:extLst>
      <p:ext uri="{BB962C8B-B14F-4D97-AF65-F5344CB8AC3E}">
        <p14:creationId xmlns:p14="http://schemas.microsoft.com/office/powerpoint/2010/main" val="217873045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353329"/>
            <a:ext cx="10367159" cy="1905686"/>
          </a:xfrm>
        </p:spPr>
        <p:txBody>
          <a:bodyPr/>
          <a:lstStyle/>
          <a:p>
            <a:pPr marL="58738" indent="-58738">
              <a:spcBef>
                <a:spcPts val="0"/>
              </a:spcBef>
            </a:pPr>
            <a:r>
              <a:rPr lang="ar-SY" dirty="0"/>
              <a:t>تُعدّ هذه أهم الكيوزات التي ينبغي على مكتب الطيران أن يتعلمها ووظيفة كل صندوق لمعرفة التغيرات التي دفعت بشركة الطيران لوضعه ضمن الكيوز المخصص.</a:t>
            </a:r>
            <a:endParaRPr lang="en-US" dirty="0"/>
          </a:p>
          <a:p>
            <a:pPr marL="58738" indent="-58738">
              <a:spcBef>
                <a:spcPts val="0"/>
              </a:spcBef>
            </a:pPr>
            <a:r>
              <a:rPr lang="ar-SY" dirty="0"/>
              <a:t>الإدخالات والاستخدامات للعمل في بيئة الكيوزات</a:t>
            </a:r>
            <a:r>
              <a:rPr lang="ar-SY" dirty="0" smtClean="0"/>
              <a:t>:</a:t>
            </a:r>
            <a:endParaRPr lang="en-US" dirty="0"/>
          </a:p>
        </p:txBody>
      </p:sp>
      <p:sp>
        <p:nvSpPr>
          <p:cNvPr id="3" name="Content Placeholder 2"/>
          <p:cNvSpPr>
            <a:spLocks noGrp="1"/>
          </p:cNvSpPr>
          <p:nvPr>
            <p:ph sz="quarter" idx="11"/>
          </p:nvPr>
        </p:nvSpPr>
        <p:spPr/>
        <p:txBody>
          <a:bodyPr/>
          <a:lstStyle/>
          <a:p>
            <a:r>
              <a:rPr lang="ar-SY" dirty="0"/>
              <a:t>أولاً - صندوق بريد المكتب </a:t>
            </a:r>
            <a:r>
              <a:rPr lang="ar-SY" dirty="0" smtClean="0"/>
              <a:t>الكيوزات</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3396610031"/>
              </p:ext>
            </p:extLst>
          </p:nvPr>
        </p:nvGraphicFramePr>
        <p:xfrm>
          <a:off x="1362159" y="2977660"/>
          <a:ext cx="9258949" cy="3400536"/>
        </p:xfrm>
        <a:graphic>
          <a:graphicData uri="http://schemas.openxmlformats.org/drawingml/2006/table">
            <a:tbl>
              <a:tblPr firstRow="1" bandRow="1">
                <a:tableStyleId>{5C22544A-7EE6-4342-B048-85BDC9FD1C3A}</a:tableStyleId>
              </a:tblPr>
              <a:tblGrid>
                <a:gridCol w="1224760">
                  <a:extLst>
                    <a:ext uri="{9D8B030D-6E8A-4147-A177-3AD203B41FA5}">
                      <a16:colId xmlns:a16="http://schemas.microsoft.com/office/drawing/2014/main" val="2951282541"/>
                    </a:ext>
                  </a:extLst>
                </a:gridCol>
                <a:gridCol w="3858194">
                  <a:extLst>
                    <a:ext uri="{9D8B030D-6E8A-4147-A177-3AD203B41FA5}">
                      <a16:colId xmlns:a16="http://schemas.microsoft.com/office/drawing/2014/main" val="1617765136"/>
                    </a:ext>
                  </a:extLst>
                </a:gridCol>
                <a:gridCol w="4175995">
                  <a:extLst>
                    <a:ext uri="{9D8B030D-6E8A-4147-A177-3AD203B41FA5}">
                      <a16:colId xmlns:a16="http://schemas.microsoft.com/office/drawing/2014/main" val="3627917002"/>
                    </a:ext>
                  </a:extLst>
                </a:gridCol>
              </a:tblGrid>
              <a:tr h="556743">
                <a:tc>
                  <a:txBody>
                    <a:bodyPr/>
                    <a:lstStyle/>
                    <a:p>
                      <a:pPr algn="ctr" rtl="1">
                        <a:lnSpc>
                          <a:spcPct val="100000"/>
                        </a:lnSpc>
                        <a:spcAft>
                          <a:spcPts val="0"/>
                        </a:spcAft>
                      </a:pPr>
                      <a:r>
                        <a:rPr lang="en-US" sz="2200">
                          <a:solidFill>
                            <a:schemeClr val="tx1"/>
                          </a:solidFill>
                          <a:effectLst/>
                        </a:rPr>
                        <a:t>Entry      </a:t>
                      </a:r>
                      <a:r>
                        <a:rPr lang="ar-SA" sz="2200">
                          <a:solidFill>
                            <a:schemeClr val="tx1"/>
                          </a:solidFill>
                          <a:effectLst/>
                        </a:rPr>
                        <a:t>الادخال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rtl="1">
                        <a:lnSpc>
                          <a:spcPct val="100000"/>
                        </a:lnSpc>
                        <a:spcAft>
                          <a:spcPts val="0"/>
                        </a:spcAft>
                      </a:pPr>
                      <a:r>
                        <a:rPr lang="ar-SA" sz="2200">
                          <a:solidFill>
                            <a:schemeClr val="tx1"/>
                          </a:solidFill>
                          <a:effectLst/>
                        </a:rPr>
                        <a:t>الشرح          </a:t>
                      </a:r>
                      <a:r>
                        <a:rPr lang="en-US" sz="2200">
                          <a:solidFill>
                            <a:schemeClr val="tx1"/>
                          </a:solidFill>
                          <a:effectLst/>
                        </a:rPr>
                        <a:t>Explanation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Y"/>
                    </a:p>
                  </a:txBody>
                  <a:tcPr/>
                </a:tc>
                <a:extLst>
                  <a:ext uri="{0D108BD9-81ED-4DB2-BD59-A6C34878D82A}">
                    <a16:rowId xmlns:a16="http://schemas.microsoft.com/office/drawing/2014/main" val="3296081091"/>
                  </a:ext>
                </a:extLst>
              </a:tr>
              <a:tr h="341898">
                <a:tc>
                  <a:txBody>
                    <a:bodyPr/>
                    <a:lstStyle/>
                    <a:p>
                      <a:pPr algn="ctr" rtl="1">
                        <a:lnSpc>
                          <a:spcPct val="100000"/>
                        </a:lnSpc>
                        <a:spcAft>
                          <a:spcPts val="0"/>
                        </a:spcAft>
                      </a:pPr>
                      <a:r>
                        <a:rPr lang="en-US" sz="2200">
                          <a:solidFill>
                            <a:schemeClr val="tx1"/>
                          </a:solidFill>
                          <a:effectLst/>
                        </a:rPr>
                        <a:t>QTQ</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a:solidFill>
                            <a:schemeClr val="tx1"/>
                          </a:solidFill>
                          <a:effectLst/>
                        </a:rPr>
                        <a:t>Queue Total Count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Y" sz="2200">
                          <a:solidFill>
                            <a:schemeClr val="tx1"/>
                          </a:solidFill>
                          <a:effectLst/>
                        </a:rPr>
                        <a:t>لاستعراض جميع الكيوزات الموجودة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195660"/>
                  </a:ext>
                </a:extLst>
              </a:tr>
              <a:tr h="449867">
                <a:tc>
                  <a:txBody>
                    <a:bodyPr/>
                    <a:lstStyle/>
                    <a:p>
                      <a:pPr algn="ctr" rtl="1">
                        <a:lnSpc>
                          <a:spcPct val="100000"/>
                        </a:lnSpc>
                        <a:spcAft>
                          <a:spcPts val="0"/>
                        </a:spcAft>
                      </a:pPr>
                      <a:r>
                        <a:rPr lang="en-US" sz="2200">
                          <a:solidFill>
                            <a:schemeClr val="tx1"/>
                          </a:solidFill>
                          <a:effectLst/>
                        </a:rPr>
                        <a:t>QT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a:solidFill>
                            <a:schemeClr val="tx1"/>
                          </a:solidFill>
                          <a:effectLst/>
                        </a:rPr>
                        <a:t>Queue active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A" sz="2200">
                          <a:solidFill>
                            <a:schemeClr val="tx1"/>
                          </a:solidFill>
                          <a:effectLst/>
                        </a:rPr>
                        <a:t>لاستعراض فقط الكيوزات التي تحوي حجوزات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5137730"/>
                  </a:ext>
                </a:extLst>
              </a:tr>
              <a:tr h="278371">
                <a:tc>
                  <a:txBody>
                    <a:bodyPr/>
                    <a:lstStyle/>
                    <a:p>
                      <a:pPr algn="ctr" rtl="1">
                        <a:lnSpc>
                          <a:spcPct val="100000"/>
                        </a:lnSpc>
                        <a:spcAft>
                          <a:spcPts val="0"/>
                        </a:spcAft>
                      </a:pPr>
                      <a:r>
                        <a:rPr lang="en-US" sz="2200">
                          <a:solidFill>
                            <a:schemeClr val="tx1"/>
                          </a:solidFill>
                          <a:effectLst/>
                        </a:rPr>
                        <a:t>QS 6 C1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a:solidFill>
                            <a:schemeClr val="tx1"/>
                          </a:solidFill>
                          <a:effectLst/>
                        </a:rPr>
                        <a:t>Queue Start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A" sz="2200">
                          <a:solidFill>
                            <a:schemeClr val="tx1"/>
                          </a:solidFill>
                          <a:effectLst/>
                        </a:rPr>
                        <a:t>بدء العمل على كيوز معين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7463416"/>
                  </a:ext>
                </a:extLst>
              </a:tr>
              <a:tr h="278371">
                <a:tc>
                  <a:txBody>
                    <a:bodyPr/>
                    <a:lstStyle/>
                    <a:p>
                      <a:pPr algn="ctr" rtl="1">
                        <a:lnSpc>
                          <a:spcPct val="100000"/>
                        </a:lnSpc>
                        <a:spcAft>
                          <a:spcPts val="0"/>
                        </a:spcAft>
                      </a:pPr>
                      <a:r>
                        <a:rPr lang="en-US" sz="2200">
                          <a:solidFill>
                            <a:schemeClr val="tx1"/>
                          </a:solidFill>
                          <a:effectLst/>
                        </a:rPr>
                        <a:t>QN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a:solidFill>
                            <a:schemeClr val="tx1"/>
                          </a:solidFill>
                          <a:effectLst/>
                        </a:rPr>
                        <a:t>Remove PNR from Queue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A" sz="2200">
                          <a:solidFill>
                            <a:schemeClr val="tx1"/>
                          </a:solidFill>
                          <a:effectLst/>
                        </a:rPr>
                        <a:t>لإخراج حجز معين من الكيوز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7582690"/>
                  </a:ext>
                </a:extLst>
              </a:tr>
              <a:tr h="359893">
                <a:tc>
                  <a:txBody>
                    <a:bodyPr/>
                    <a:lstStyle/>
                    <a:p>
                      <a:pPr algn="ctr" rtl="1">
                        <a:lnSpc>
                          <a:spcPct val="100000"/>
                        </a:lnSpc>
                        <a:spcAft>
                          <a:spcPts val="0"/>
                        </a:spcAft>
                      </a:pPr>
                      <a:r>
                        <a:rPr lang="en-US" sz="2200">
                          <a:solidFill>
                            <a:schemeClr val="tx1"/>
                          </a:solidFill>
                          <a:effectLst/>
                        </a:rPr>
                        <a:t>QD</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a:solidFill>
                            <a:schemeClr val="tx1"/>
                          </a:solidFill>
                          <a:effectLst/>
                        </a:rPr>
                        <a:t>Queue Delay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A" sz="2200">
                          <a:solidFill>
                            <a:schemeClr val="tx1"/>
                          </a:solidFill>
                          <a:effectLst/>
                        </a:rPr>
                        <a:t>لتأخير استعراض حجز ضمن الكيوز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3905391"/>
                  </a:ext>
                </a:extLst>
              </a:tr>
              <a:tr h="323904">
                <a:tc>
                  <a:txBody>
                    <a:bodyPr/>
                    <a:lstStyle/>
                    <a:p>
                      <a:pPr algn="ctr" rtl="1">
                        <a:lnSpc>
                          <a:spcPct val="100000"/>
                        </a:lnSpc>
                        <a:spcAft>
                          <a:spcPts val="0"/>
                        </a:spcAft>
                      </a:pPr>
                      <a:r>
                        <a:rPr lang="en-US" sz="2200">
                          <a:solidFill>
                            <a:schemeClr val="tx1"/>
                          </a:solidFill>
                          <a:effectLst/>
                        </a:rPr>
                        <a:t>QI</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a:solidFill>
                            <a:schemeClr val="tx1"/>
                          </a:solidFill>
                          <a:effectLst/>
                        </a:rPr>
                        <a:t>Exit Queue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A" sz="2200">
                          <a:solidFill>
                            <a:schemeClr val="tx1"/>
                          </a:solidFill>
                          <a:effectLst/>
                        </a:rPr>
                        <a:t>للخروج من الكيوزات بشكل عام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2084587"/>
                  </a:ext>
                </a:extLst>
              </a:tr>
              <a:tr h="572478">
                <a:tc>
                  <a:txBody>
                    <a:bodyPr/>
                    <a:lstStyle/>
                    <a:p>
                      <a:pPr algn="ctr" rtl="1">
                        <a:lnSpc>
                          <a:spcPct val="100000"/>
                        </a:lnSpc>
                        <a:spcAft>
                          <a:spcPts val="0"/>
                        </a:spcAft>
                      </a:pPr>
                      <a:r>
                        <a:rPr lang="en-US" sz="2200">
                          <a:solidFill>
                            <a:schemeClr val="tx1"/>
                          </a:solidFill>
                          <a:effectLst/>
                        </a:rPr>
                        <a:t>QE 55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en-US" sz="2200" dirty="0">
                          <a:solidFill>
                            <a:schemeClr val="tx1"/>
                          </a:solidFill>
                          <a:effectLst/>
                        </a:rPr>
                        <a:t>Place PNR on specific Queue</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00000"/>
                        </a:lnSpc>
                        <a:spcAft>
                          <a:spcPts val="0"/>
                        </a:spcAft>
                      </a:pPr>
                      <a:r>
                        <a:rPr lang="ar-SA" sz="2200" dirty="0">
                          <a:solidFill>
                            <a:schemeClr val="tx1"/>
                          </a:solidFill>
                          <a:effectLst/>
                        </a:rPr>
                        <a:t>لوضع حجز في كيوز معين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9957" marR="995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0834654"/>
                  </a:ext>
                </a:extLst>
              </a:tr>
            </a:tbl>
          </a:graphicData>
        </a:graphic>
      </p:graphicFrame>
    </p:spTree>
    <p:extLst>
      <p:ext uri="{BB962C8B-B14F-4D97-AF65-F5344CB8AC3E}">
        <p14:creationId xmlns:p14="http://schemas.microsoft.com/office/powerpoint/2010/main" val="294288141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60709"/>
            <a:ext cx="10367159" cy="1563845"/>
          </a:xfrm>
        </p:spPr>
        <p:txBody>
          <a:bodyPr/>
          <a:lstStyle/>
          <a:p>
            <a:r>
              <a:rPr lang="ar-SY" dirty="0">
                <a:latin typeface="Arial" panose="020B0604020202020204" pitchFamily="34" charset="0"/>
                <a:cs typeface="Arial" panose="020B0604020202020204" pitchFamily="34" charset="0"/>
              </a:rPr>
              <a:t>يوجد تقسيمات لتسهيل ترتيب الحجوزات ضمن الكيوز والتي تعرف باسم الفئة </a:t>
            </a:r>
            <a:r>
              <a:rPr lang="en-US" dirty="0" smtClean="0">
                <a:latin typeface="Arial" panose="020B0604020202020204" pitchFamily="34" charset="0"/>
                <a:cs typeface="Arial" panose="020B0604020202020204" pitchFamily="34" charset="0"/>
              </a:rPr>
              <a:t>Category</a:t>
            </a:r>
            <a:r>
              <a:rPr lang="ar-SY"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r>
              <a:rPr lang="ar-SY" dirty="0">
                <a:latin typeface="Arial" panose="020B0604020202020204" pitchFamily="34" charset="0"/>
                <a:cs typeface="Arial" panose="020B0604020202020204" pitchFamily="34" charset="0"/>
              </a:rPr>
              <a:t>وتصنف الفئات على الشكل الآتي: </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1"/>
          </p:nvPr>
        </p:nvSpPr>
        <p:spPr/>
        <p:txBody>
          <a:bodyPr/>
          <a:lstStyle/>
          <a:p>
            <a:r>
              <a:rPr lang="ar-SY" dirty="0"/>
              <a:t>أولاً - صندوق بريد المكتب </a:t>
            </a:r>
            <a:r>
              <a:rPr lang="ar-SY" dirty="0" smtClean="0"/>
              <a:t>الكيوزات</a:t>
            </a:r>
            <a:endParaRPr lang="ar-SY" dirty="0"/>
          </a:p>
        </p:txBody>
      </p:sp>
      <p:graphicFrame>
        <p:nvGraphicFramePr>
          <p:cNvPr id="4" name="Diagram 3"/>
          <p:cNvGraphicFramePr/>
          <p:nvPr>
            <p:extLst>
              <p:ext uri="{D42A27DB-BD31-4B8C-83A1-F6EECF244321}">
                <p14:modId xmlns:p14="http://schemas.microsoft.com/office/powerpoint/2010/main" val="3514878588"/>
              </p:ext>
            </p:extLst>
          </p:nvPr>
        </p:nvGraphicFramePr>
        <p:xfrm>
          <a:off x="1144396" y="2708031"/>
          <a:ext cx="10113411" cy="3833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646733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a:t>أولاً - صندوق بريد المكتب </a:t>
            </a:r>
            <a:r>
              <a:rPr lang="ar-SY" dirty="0" smtClean="0"/>
              <a:t>الكيوزات</a:t>
            </a:r>
            <a:endParaRPr lang="ar-SY" dirty="0"/>
          </a:p>
        </p:txBody>
      </p:sp>
      <p:sp>
        <p:nvSpPr>
          <p:cNvPr id="4" name="Snip Diagonal Corner Rectangle 3"/>
          <p:cNvSpPr/>
          <p:nvPr/>
        </p:nvSpPr>
        <p:spPr>
          <a:xfrm>
            <a:off x="435429" y="1559168"/>
            <a:ext cx="11277599" cy="4841632"/>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en-US" sz="2200" dirty="0">
                <a:solidFill>
                  <a:schemeClr val="tx1"/>
                </a:solidFill>
                <a:latin typeface="Arial" panose="020B0604020202020204" pitchFamily="34" charset="0"/>
                <a:cs typeface="Arial" panose="020B0604020202020204" pitchFamily="34" charset="0"/>
              </a:rPr>
              <a:t>Add Queues: QA 55 C 3 (Category 3)  </a:t>
            </a:r>
          </a:p>
          <a:p>
            <a:pPr algn="just" rtl="1"/>
            <a:r>
              <a:rPr lang="en-US" sz="2200" dirty="0">
                <a:solidFill>
                  <a:schemeClr val="tx1"/>
                </a:solidFill>
                <a:latin typeface="Arial" panose="020B0604020202020204" pitchFamily="34" charset="0"/>
                <a:cs typeface="Arial" panose="020B0604020202020204" pitchFamily="34" charset="0"/>
              </a:rPr>
              <a:t> </a:t>
            </a:r>
            <a:r>
              <a:rPr lang="ar-SY" sz="2200" dirty="0">
                <a:solidFill>
                  <a:schemeClr val="tx1"/>
                </a:solidFill>
                <a:latin typeface="Arial" panose="020B0604020202020204" pitchFamily="34" charset="0"/>
              </a:rPr>
              <a:t>من خلال استعراض </a:t>
            </a:r>
            <a:r>
              <a:rPr lang="en-US" sz="2200" smtClean="0">
                <a:solidFill>
                  <a:schemeClr val="tx1"/>
                </a:solidFill>
                <a:latin typeface="Arial" panose="020B0604020202020204" pitchFamily="34" charset="0"/>
              </a:rPr>
              <a:t> </a:t>
            </a:r>
            <a:r>
              <a:rPr lang="en-US" sz="2200" smtClean="0">
                <a:solidFill>
                  <a:schemeClr val="tx1"/>
                </a:solidFill>
                <a:latin typeface="Arial" panose="020B0604020202020204" pitchFamily="34" charset="0"/>
                <a:cs typeface="Arial" panose="020B0604020202020204" pitchFamily="34" charset="0"/>
              </a:rPr>
              <a:t>QTQ </a:t>
            </a:r>
            <a:r>
              <a:rPr lang="ar-SY" sz="2200" dirty="0">
                <a:solidFill>
                  <a:schemeClr val="tx1"/>
                </a:solidFill>
                <a:latin typeface="Arial" panose="020B0604020202020204" pitchFamily="34" charset="0"/>
              </a:rPr>
              <a:t>يمكن للموظف اختيار الرقم المتاح وهنا 55 وكم فئة نريد الكيوز (يمكن تسمية الملفات)</a:t>
            </a:r>
            <a:endParaRPr lang="en-US" sz="2200" dirty="0">
              <a:solidFill>
                <a:schemeClr val="tx1"/>
              </a:solidFill>
              <a:latin typeface="Arial" panose="020B0604020202020204" pitchFamily="34" charset="0"/>
              <a:cs typeface="Arial" panose="020B0604020202020204" pitchFamily="34" charset="0"/>
            </a:endParaRPr>
          </a:p>
          <a:p>
            <a:pPr algn="just"/>
            <a:r>
              <a:rPr lang="en-US" sz="2200" dirty="0">
                <a:solidFill>
                  <a:schemeClr val="tx1"/>
                </a:solidFill>
                <a:latin typeface="Arial" panose="020B0604020202020204" pitchFamily="34" charset="0"/>
                <a:cs typeface="Arial" panose="020B0604020202020204" pitchFamily="34" charset="0"/>
              </a:rPr>
              <a:t>Category Name: QAN 55 C0 VIP</a:t>
            </a:r>
          </a:p>
          <a:p>
            <a:pPr algn="just"/>
            <a:r>
              <a:rPr lang="en-US" sz="2200" dirty="0">
                <a:solidFill>
                  <a:schemeClr val="tx1"/>
                </a:solidFill>
                <a:latin typeface="Arial" panose="020B0604020202020204" pitchFamily="34" charset="0"/>
                <a:cs typeface="Arial" panose="020B0604020202020204" pitchFamily="34" charset="0"/>
              </a:rPr>
              <a:t>                                                QAN 55 C1 Star Company </a:t>
            </a:r>
          </a:p>
          <a:p>
            <a:pPr algn="just" rtl="1"/>
            <a:r>
              <a:rPr lang="ar-SY" sz="2200" dirty="0">
                <a:solidFill>
                  <a:schemeClr val="tx1"/>
                </a:solidFill>
                <a:latin typeface="Arial" panose="020B0604020202020204" pitchFamily="34" charset="0"/>
              </a:rPr>
              <a:t>يمكن لموظف الحجز تسمية فئات الكيوز التسمية المناسبة له، هنا على سبيل المثال تمت المسميات.</a:t>
            </a:r>
            <a:endParaRPr lang="en-US" sz="2200" dirty="0">
              <a:solidFill>
                <a:schemeClr val="tx1"/>
              </a:solidFill>
              <a:latin typeface="Arial" panose="020B0604020202020204" pitchFamily="34" charset="0"/>
              <a:cs typeface="Arial" panose="020B0604020202020204" pitchFamily="34" charset="0"/>
            </a:endParaRPr>
          </a:p>
          <a:p>
            <a:pPr algn="just"/>
            <a:r>
              <a:rPr lang="en-US" sz="2200" dirty="0">
                <a:solidFill>
                  <a:schemeClr val="tx1"/>
                </a:solidFill>
                <a:latin typeface="Arial" panose="020B0604020202020204" pitchFamily="34" charset="0"/>
                <a:cs typeface="Arial" panose="020B0604020202020204" pitchFamily="34" charset="0"/>
              </a:rPr>
              <a:t>Open my Queues direct: QC 55 CE</a:t>
            </a:r>
          </a:p>
          <a:p>
            <a:pPr algn="just" rtl="1"/>
            <a:r>
              <a:rPr lang="ar-SY" sz="2200" dirty="0">
                <a:solidFill>
                  <a:schemeClr val="tx1"/>
                </a:solidFill>
                <a:latin typeface="Arial" panose="020B0604020202020204" pitchFamily="34" charset="0"/>
              </a:rPr>
              <a:t>هنا يمكن لموظف الحجز فتح الكيوز الخاص به مباشرة من دون فتح الكيوزات كافة.</a:t>
            </a:r>
            <a:endParaRPr lang="en-US" sz="2200" dirty="0">
              <a:solidFill>
                <a:schemeClr val="tx1"/>
              </a:solidFill>
              <a:latin typeface="Arial" panose="020B0604020202020204" pitchFamily="34" charset="0"/>
              <a:cs typeface="Arial" panose="020B0604020202020204" pitchFamily="34" charset="0"/>
            </a:endParaRPr>
          </a:p>
          <a:p>
            <a:pPr algn="just"/>
            <a:r>
              <a:rPr lang="en-US" sz="2200" dirty="0">
                <a:solidFill>
                  <a:schemeClr val="tx1"/>
                </a:solidFill>
                <a:latin typeface="Arial" panose="020B0604020202020204" pitchFamily="34" charset="0"/>
                <a:cs typeface="Arial" panose="020B0604020202020204" pitchFamily="34" charset="0"/>
              </a:rPr>
              <a:t>Deactivate Queues: QK 55</a:t>
            </a:r>
          </a:p>
          <a:p>
            <a:pPr algn="just" rtl="1"/>
            <a:r>
              <a:rPr lang="ar-SY" sz="2200" dirty="0">
                <a:solidFill>
                  <a:schemeClr val="tx1"/>
                </a:solidFill>
                <a:latin typeface="Arial" panose="020B0604020202020204" pitchFamily="34" charset="0"/>
              </a:rPr>
              <a:t>لا يمكن حذف كيوز معين أو مسح كيوز، وإنما يمكن تجميد الكيوز فقط، لكن الرقم سيبقى موجوداً ضمن لائحة </a:t>
            </a:r>
            <a:r>
              <a:rPr lang="en-US" sz="2200" dirty="0">
                <a:solidFill>
                  <a:schemeClr val="tx1"/>
                </a:solidFill>
                <a:latin typeface="Arial" panose="020B0604020202020204" pitchFamily="34" charset="0"/>
                <a:cs typeface="Arial" panose="020B0604020202020204" pitchFamily="34" charset="0"/>
              </a:rPr>
              <a:t>QTQ </a:t>
            </a:r>
          </a:p>
          <a:p>
            <a:pPr algn="just" rtl="1"/>
            <a:r>
              <a:rPr lang="ar-SY" sz="2200" dirty="0">
                <a:solidFill>
                  <a:schemeClr val="tx1"/>
                </a:solidFill>
                <a:latin typeface="Arial" panose="020B0604020202020204" pitchFamily="34" charset="0"/>
              </a:rPr>
              <a:t>إرسال حجز إلى قائمة الكيوز الخاص بموظف الحجز حصراً من الحجز:</a:t>
            </a:r>
            <a:endParaRPr lang="en-US" sz="2200" dirty="0">
              <a:solidFill>
                <a:schemeClr val="tx1"/>
              </a:solidFill>
              <a:latin typeface="Arial" panose="020B0604020202020204" pitchFamily="34" charset="0"/>
              <a:cs typeface="Arial" panose="020B0604020202020204" pitchFamily="34" charset="0"/>
            </a:endParaRPr>
          </a:p>
          <a:p>
            <a:pPr algn="just"/>
            <a:r>
              <a:rPr lang="en-US" sz="2200" dirty="0" smtClean="0">
                <a:solidFill>
                  <a:schemeClr val="tx1"/>
                </a:solidFill>
                <a:latin typeface="Arial" panose="020B0604020202020204" pitchFamily="34" charset="0"/>
                <a:cs typeface="Arial" panose="020B0604020202020204" pitchFamily="34" charset="0"/>
              </a:rPr>
              <a:t>1.From </a:t>
            </a:r>
            <a:r>
              <a:rPr lang="en-US" sz="2200" dirty="0">
                <a:solidFill>
                  <a:schemeClr val="tx1"/>
                </a:solidFill>
                <a:latin typeface="Arial" panose="020B0604020202020204" pitchFamily="34" charset="0"/>
                <a:cs typeface="Arial" panose="020B0604020202020204" pitchFamily="34" charset="0"/>
              </a:rPr>
              <a:t>PNR (Reservation Number)</a:t>
            </a:r>
          </a:p>
          <a:p>
            <a:pPr algn="just"/>
            <a:r>
              <a:rPr lang="en-US" sz="2200" dirty="0" smtClean="0">
                <a:solidFill>
                  <a:schemeClr val="tx1"/>
                </a:solidFill>
                <a:latin typeface="Arial" panose="020B0604020202020204" pitchFamily="34" charset="0"/>
                <a:cs typeface="Arial" panose="020B0604020202020204" pitchFamily="34" charset="0"/>
              </a:rPr>
              <a:t>2.QE 55 (</a:t>
            </a:r>
            <a:r>
              <a:rPr lang="en-US" sz="2200" dirty="0">
                <a:solidFill>
                  <a:schemeClr val="tx1"/>
                </a:solidFill>
                <a:latin typeface="Arial" panose="020B0604020202020204" pitchFamily="34" charset="0"/>
                <a:cs typeface="Arial" panose="020B0604020202020204" pitchFamily="34" charset="0"/>
              </a:rPr>
              <a:t>General Queue)  </a:t>
            </a:r>
          </a:p>
          <a:p>
            <a:pPr algn="just"/>
            <a:r>
              <a:rPr lang="en-US" sz="2200" dirty="0">
                <a:solidFill>
                  <a:schemeClr val="tx1"/>
                </a:solidFill>
                <a:latin typeface="Arial" panose="020B0604020202020204" pitchFamily="34" charset="0"/>
                <a:cs typeface="Arial" panose="020B0604020202020204" pitchFamily="34" charset="0"/>
              </a:rPr>
              <a:t>   QE 55 </a:t>
            </a:r>
            <a:r>
              <a:rPr lang="en-US" sz="2200" dirty="0" smtClean="0">
                <a:solidFill>
                  <a:schemeClr val="tx1"/>
                </a:solidFill>
                <a:latin typeface="Arial" panose="020B0604020202020204" pitchFamily="34" charset="0"/>
                <a:cs typeface="Arial" panose="020B0604020202020204" pitchFamily="34" charset="0"/>
              </a:rPr>
              <a:t>C1 </a:t>
            </a:r>
            <a:r>
              <a:rPr lang="en-US" sz="2200" dirty="0">
                <a:solidFill>
                  <a:schemeClr val="tx1"/>
                </a:solidFill>
                <a:latin typeface="Arial" panose="020B0604020202020204" pitchFamily="34" charset="0"/>
                <a:cs typeface="Arial" panose="020B0604020202020204" pitchFamily="34" charset="0"/>
              </a:rPr>
              <a:t>(Category 1)</a:t>
            </a:r>
            <a:endParaRPr lang="en-US"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8347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smtClean="0"/>
              <a:t>ثانياً - </a:t>
            </a:r>
            <a:r>
              <a:rPr lang="ar-SY" dirty="0"/>
              <a:t>تحويل الحجز</a:t>
            </a:r>
            <a:endParaRPr lang="ar-SY" dirty="0"/>
          </a:p>
        </p:txBody>
      </p:sp>
      <p:sp>
        <p:nvSpPr>
          <p:cNvPr id="4" name="Snip Diagonal Corner Rectangle 3"/>
          <p:cNvSpPr/>
          <p:nvPr/>
        </p:nvSpPr>
        <p:spPr>
          <a:xfrm>
            <a:off x="564382" y="1641231"/>
            <a:ext cx="11019693" cy="4747846"/>
          </a:xfrm>
          <a:prstGeom prst="snip2DiagRect">
            <a:avLst>
              <a:gd name="adj1" fmla="val 0"/>
              <a:gd name="adj2" fmla="val 1345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a:solidFill>
                  <a:schemeClr val="tx1"/>
                </a:solidFill>
              </a:rPr>
              <a:t>ظهرت فكرة تحويل الحجز من مكتب لآخر عندما بدأت شركات الطيران تغلق في سورية وأصبحت عملية إصدار التذاكر محصورة بمكاتب عدة كبرى داخل سورية أو خارجها. </a:t>
            </a:r>
            <a:endParaRPr lang="en-US" sz="2200">
              <a:solidFill>
                <a:schemeClr val="tx1"/>
              </a:solidFill>
            </a:endParaRPr>
          </a:p>
          <a:p>
            <a:pPr algn="just" rtl="1">
              <a:lnSpc>
                <a:spcPct val="150000"/>
              </a:lnSpc>
            </a:pPr>
            <a:r>
              <a:rPr lang="ar-SY" sz="2200">
                <a:solidFill>
                  <a:schemeClr val="tx1"/>
                </a:solidFill>
              </a:rPr>
              <a:t>يقصد بتحويل الحجز منح إذن وإمكانية مكتب آخر بفتح الحجز على أن يبقى صاحب الحجز مسؤولاً عن ملكية الحجز ويمتلك الصلاحيات كافة.</a:t>
            </a:r>
            <a:endParaRPr lang="en-US" sz="2200">
              <a:solidFill>
                <a:schemeClr val="tx1"/>
              </a:solidFill>
            </a:endParaRPr>
          </a:p>
          <a:p>
            <a:pPr algn="just" rtl="1">
              <a:lnSpc>
                <a:spcPct val="150000"/>
              </a:lnSpc>
            </a:pPr>
            <a:r>
              <a:rPr lang="ar-SY" sz="2200">
                <a:solidFill>
                  <a:schemeClr val="tx1"/>
                </a:solidFill>
              </a:rPr>
              <a:t>قد يضطر المكتب إلى مشاركة الحجز مع مكتب آخر للقيام بعملية الإصدار في حال عدم توفر إمكانية الإصدار لديه، أو من أجل الحصول على عمولة، أو إضافة مقطع لرحلة سفر لشركة ناقلة لا تظهر على شاشة مكتبه، لذلك عند إجراء عملية التحويل يستطيع المكتب تحديد الصلاحية الممنوحة للمكاتب الأخرى بحسب حاجة التحويل.</a:t>
            </a:r>
            <a:endParaRPr lang="en-US" sz="2200">
              <a:solidFill>
                <a:schemeClr val="tx1"/>
              </a:solidFill>
            </a:endParaRPr>
          </a:p>
          <a:p>
            <a:pPr algn="just" rtl="1">
              <a:lnSpc>
                <a:spcPct val="150000"/>
              </a:lnSpc>
            </a:pPr>
            <a:r>
              <a:rPr lang="ar-SY" sz="2200">
                <a:solidFill>
                  <a:schemeClr val="tx1"/>
                </a:solidFill>
              </a:rPr>
              <a:t>يستطيع المكتب منح صلاحية لخمسة مكاتب في وقت واحد وإلغاء هذه الصلاحية بمجرد انتهاء الغرض من التحويل، علماً أن منح الصلاحية يختلف بحسب حاجة المكتب.</a:t>
            </a:r>
            <a:endParaRPr lang="ar-SY" sz="2200">
              <a:solidFill>
                <a:schemeClr val="tx1"/>
              </a:solidFill>
            </a:endParaRPr>
          </a:p>
        </p:txBody>
      </p:sp>
    </p:spTree>
    <p:extLst>
      <p:ext uri="{BB962C8B-B14F-4D97-AF65-F5344CB8AC3E}">
        <p14:creationId xmlns:p14="http://schemas.microsoft.com/office/powerpoint/2010/main" val="160703564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1064</TotalTime>
  <Words>878</Words>
  <Application>Microsoft Office PowerPoint</Application>
  <PresentationFormat>Widescreen</PresentationFormat>
  <Paragraphs>105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226</cp:revision>
  <dcterms:created xsi:type="dcterms:W3CDTF">2020-10-20T08:45:47Z</dcterms:created>
  <dcterms:modified xsi:type="dcterms:W3CDTF">2023-03-27T08:55:00Z</dcterms:modified>
</cp:coreProperties>
</file>