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67" r:id="rId2"/>
    <p:sldId id="268" r:id="rId3"/>
    <p:sldId id="269" r:id="rId4"/>
    <p:sldId id="290" r:id="rId5"/>
    <p:sldId id="292" r:id="rId6"/>
    <p:sldId id="293" r:id="rId7"/>
    <p:sldId id="291" r:id="rId8"/>
    <p:sldId id="294" r:id="rId9"/>
    <p:sldId id="300" r:id="rId10"/>
    <p:sldId id="301" r:id="rId11"/>
    <p:sldId id="299" r:id="rId12"/>
    <p:sldId id="302" r:id="rId13"/>
    <p:sldId id="298" r:id="rId14"/>
    <p:sldId id="303" r:id="rId15"/>
    <p:sldId id="297" r:id="rId16"/>
    <p:sldId id="304" r:id="rId17"/>
    <p:sldId id="296" r:id="rId18"/>
    <p:sldId id="305" r:id="rId19"/>
    <p:sldId id="295" r:id="rId20"/>
    <p:sldId id="308" r:id="rId21"/>
    <p:sldId id="306" r:id="rId22"/>
    <p:sldId id="309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B"/>
    <a:srgbClr val="F59DBF"/>
    <a:srgbClr val="840E3B"/>
    <a:srgbClr val="166861"/>
    <a:srgbClr val="4C7242"/>
    <a:srgbClr val="57998C"/>
    <a:srgbClr val="78A98E"/>
    <a:srgbClr val="E6E6E3"/>
    <a:srgbClr val="679D86"/>
    <a:srgbClr val="558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293" autoAdjust="0"/>
  </p:normalViewPr>
  <p:slideViewPr>
    <p:cSldViewPr snapToGrid="0">
      <p:cViewPr varScale="1">
        <p:scale>
          <a:sx n="82" d="100"/>
          <a:sy n="82" d="100"/>
        </p:scale>
        <p:origin x="70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06142-0378-4788-A3ED-0E04B276DD0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CAD34-0B39-4CD1-9779-352EE9DF5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AD34-0B39-4CD1-9779-352EE9DF55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كتا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4E83D2-CAAA-4911-A412-D1515149C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67" y="-66013"/>
            <a:ext cx="12192001" cy="6924012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9D7826-F10E-499E-9AFE-2493E5D07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972BE-D4BD-4FA1-9D3B-7AB35C75AE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71D7D-B357-479A-A71B-B2FF8192F0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B625A-83D7-4CBF-8E6F-A492DA759A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BCA719-0EAE-4091-A88F-EC4093F34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C378E-F37E-476B-9579-1B19A1475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C87EE-E31E-48A9-9BB9-A5EE8F13EA14}"/>
              </a:ext>
            </a:extLst>
          </p:cNvPr>
          <p:cNvSpPr/>
          <p:nvPr userDrawn="1"/>
        </p:nvSpPr>
        <p:spPr>
          <a:xfrm>
            <a:off x="-9167" y="-66012"/>
            <a:ext cx="12201167" cy="95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0639C1-AB1B-4174-81BB-C9447C8F26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68880" y="2500660"/>
            <a:ext cx="7254240" cy="1430072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3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A7A5C1-F184-4768-A47F-F85247E046B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21793" y="4886975"/>
            <a:ext cx="5950955" cy="51162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6A69B-38B3-4BC2-BEB9-F24DDA97D870}"/>
              </a:ext>
            </a:extLst>
          </p:cNvPr>
          <p:cNvSpPr txBox="1"/>
          <p:nvPr userDrawn="1"/>
        </p:nvSpPr>
        <p:spPr>
          <a:xfrm>
            <a:off x="4932815" y="4363476"/>
            <a:ext cx="294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رمز المقرر</a:t>
            </a:r>
            <a:r>
              <a:rPr lang="ar-SY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971D08C-7BAC-4743-B139-764ECFA0E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2647" y="4277528"/>
            <a:ext cx="3822003" cy="51162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499344-B84B-4179-9D79-4C353829E9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28" y="-66013"/>
            <a:ext cx="1454934" cy="9544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146BC3-3485-4255-9643-25D2D4D2EA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3" y="102309"/>
            <a:ext cx="1454934" cy="677714"/>
          </a:xfrm>
          <a:prstGeom prst="rect">
            <a:avLst/>
          </a:prstGeom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C441932-A219-45CE-9E6E-BC59F0ED27AE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178754-038A-47A0-BC17-6DD174ECA33C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4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حالة عمل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0A983B-2795-43A5-B2E6-681F55746DD5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AA961B-14BA-497E-8EFB-575A1E13A07C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817029-EE2D-458F-91FF-B864691803F3}"/>
              </a:ext>
            </a:extLst>
          </p:cNvPr>
          <p:cNvSpPr/>
          <p:nvPr userDrawn="1"/>
        </p:nvSpPr>
        <p:spPr>
          <a:xfrm>
            <a:off x="4754880" y="524692"/>
            <a:ext cx="2682240" cy="69961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>
                <a:latin typeface="Calibri" panose="020F0502020204030204" pitchFamily="34" charset="0"/>
                <a:cs typeface="Calibri" panose="020F0502020204030204" pitchFamily="34" charset="0"/>
              </a:rPr>
              <a:t>حالة عملية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raphic 17" descr="Beaker">
            <a:extLst>
              <a:ext uri="{FF2B5EF4-FFF2-40B4-BE49-F238E27FC236}">
                <a16:creationId xmlns:a16="http://schemas.microsoft.com/office/drawing/2014/main" id="{937D5BC4-71FC-4686-9657-43CB13AB5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8625">
            <a:off x="4402183" y="481148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286DE9-638B-4112-B1D1-109F7B95AE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1222" y="1461615"/>
            <a:ext cx="11129555" cy="4871693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AFADB-CC00-416A-9CEA-69C22B56F3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2B753C-9900-4A25-BA1F-18F2445AE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AADE3FD-9AFC-433B-BDBF-66CBC1A07568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7B584-3C19-4D5F-9870-6FB86938475F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9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يدي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B197FF-AC5F-45A8-B9FE-E4E228D3B8C5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FC121-EEB2-41D7-8655-64BFB4E1D7CC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A2E362-39A2-4B95-99E4-57D71AE86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311" y="1219200"/>
            <a:ext cx="10250737" cy="5181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07AEAB-7CB1-4658-A0A1-FF85B3312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6581" y="1653510"/>
            <a:ext cx="8647611" cy="4179841"/>
          </a:xfrm>
        </p:spPr>
        <p:txBody>
          <a:bodyPr>
            <a:normAutofit/>
          </a:bodyPr>
          <a:lstStyle>
            <a:lvl1pPr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C17D3-08C1-4799-B12A-609C6B914A3A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FC10-C32B-45D3-8C58-1DC527F1E7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74" y="310081"/>
            <a:ext cx="1349184" cy="885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C2504-2A50-4671-84C8-A302362700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7" y="377196"/>
            <a:ext cx="1108628" cy="516403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568C709-DC20-4FDF-A7A9-0170DAA13978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6737D-5C5D-4F50-9E0A-5301653D5D02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9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حتوى مع العنوان الفرعي والرئيس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64FE12A-7A0D-4956-B522-F2373579711C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AD6525-0033-44D1-A3C9-C5D8226CC492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EF3C47-42AF-4D88-9D80-AE4B9E942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5075" y="-130628"/>
            <a:ext cx="9353320" cy="1795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F3866B-CD5E-44F4-9F5C-46DA8A786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15179" y="1027177"/>
            <a:ext cx="8916320" cy="1189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0174F3-90DF-421C-98B4-B6FC3C635D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1273" y="2313852"/>
            <a:ext cx="10438410" cy="4090705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D39ACF-EA77-42C6-8BA7-FA9159DAC7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88116" y="391886"/>
            <a:ext cx="6715693" cy="827259"/>
          </a:xfrm>
        </p:spPr>
        <p:txBody>
          <a:bodyPr anchor="ctr">
            <a:noAutofit/>
          </a:bodyPr>
          <a:lstStyle>
            <a:lvl1pPr algn="ctr" rtl="1">
              <a:lnSpc>
                <a:spcPct val="100000"/>
              </a:lnSpc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C8A08-49F0-4119-87A9-ECADCC4144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40627" y="1459627"/>
            <a:ext cx="4924331" cy="69844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AB3EF5-D0D6-4F91-A9FB-BE3E3C3A1E38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3CBBAF-B3E0-44D5-944D-C6AB98F862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CB799D-9490-45BA-AEF3-EECCFDCA98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0D43EA0-12FE-4AAC-A01B-499B7DC12CFC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F7059-ED75-4D49-8BEB-84172441D827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حتوى مع العنوان الرئيس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D942-BC07-4338-BE52-AEB603D412AD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14D41-D6CD-48AD-AD6C-06D70BCEBB73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C57D8-C128-4DAA-B9B1-35CE45279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294" y="-106878"/>
            <a:ext cx="9221117" cy="18804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B7A67-25B8-4FD1-A6FC-E45C8DBEDA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49" y="1601386"/>
            <a:ext cx="10367159" cy="4731922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B55EA-3A63-40D4-97E3-4F5A12EE2B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06930" y="427511"/>
            <a:ext cx="8134598" cy="890649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E7EB31-5FBF-44ED-A3E3-B1EA4AA36E40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30DEEA-C5A8-4D18-B763-9656FD175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41" y="319577"/>
            <a:ext cx="1454934" cy="954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958B2-5430-4F1B-9718-CCC8FE845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0" y="344679"/>
            <a:ext cx="1454934" cy="677714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20DDE05-CFC3-465A-AFEA-F2290C174DCA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CF470-E957-40B7-B9B1-394344868187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1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ت الوحدة التعليم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298D80-76AE-49FA-8581-442DB39EF9B8}"/>
              </a:ext>
            </a:extLst>
          </p:cNvPr>
          <p:cNvSpPr/>
          <p:nvPr userDrawn="1"/>
        </p:nvSpPr>
        <p:spPr>
          <a:xfrm>
            <a:off x="187231" y="174173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BB07C-D2FA-4D06-B138-83781515215D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B89DBC-DF7D-4A31-BD7F-512EDEB82B51}"/>
              </a:ext>
            </a:extLst>
          </p:cNvPr>
          <p:cNvSpPr/>
          <p:nvPr userDrawn="1"/>
        </p:nvSpPr>
        <p:spPr>
          <a:xfrm>
            <a:off x="795646" y="1518765"/>
            <a:ext cx="10735293" cy="491332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C6F712-83D1-4E53-A80D-036F468DA0FE}"/>
              </a:ext>
            </a:extLst>
          </p:cNvPr>
          <p:cNvGrpSpPr/>
          <p:nvPr userDrawn="1"/>
        </p:nvGrpSpPr>
        <p:grpSpPr>
          <a:xfrm>
            <a:off x="4108863" y="393723"/>
            <a:ext cx="4001984" cy="973063"/>
            <a:chOff x="4507079" y="385422"/>
            <a:chExt cx="3078087" cy="999307"/>
          </a:xfrm>
          <a:solidFill>
            <a:schemeClr val="accent6">
              <a:lumMod val="75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1AD04F4-190B-41C3-9248-48C67E4D5CA7}"/>
                </a:ext>
              </a:extLst>
            </p:cNvPr>
            <p:cNvGrpSpPr/>
            <p:nvPr/>
          </p:nvGrpSpPr>
          <p:grpSpPr>
            <a:xfrm>
              <a:off x="4606834" y="504241"/>
              <a:ext cx="2978332" cy="682913"/>
              <a:chOff x="8525691" y="513364"/>
              <a:chExt cx="2682240" cy="948088"/>
            </a:xfrm>
            <a:grpFill/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2E86948-9BA3-4DC5-84AA-43666B2598DB}"/>
                  </a:ext>
                </a:extLst>
              </p:cNvPr>
              <p:cNvSpPr/>
              <p:nvPr/>
            </p:nvSpPr>
            <p:spPr>
              <a:xfrm>
                <a:off x="8525691" y="513364"/>
                <a:ext cx="2682240" cy="948088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chemeClr val="tx2">
                    <a:lumMod val="10000"/>
                    <a:lumOff val="9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F5D0C-4F7F-4DCC-8C9D-7F8243E5E8F1}"/>
                  </a:ext>
                </a:extLst>
              </p:cNvPr>
              <p:cNvSpPr txBox="1"/>
              <p:nvPr/>
            </p:nvSpPr>
            <p:spPr>
              <a:xfrm>
                <a:off x="8541733" y="656037"/>
                <a:ext cx="2213783" cy="640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محتويات الوحدة</a:t>
                </a:r>
                <a:endPara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1" name="Graphic 20" descr="Document">
              <a:extLst>
                <a:ext uri="{FF2B5EF4-FFF2-40B4-BE49-F238E27FC236}">
                  <a16:creationId xmlns:a16="http://schemas.microsoft.com/office/drawing/2014/main" id="{FBF7F661-2621-4ADD-8CFC-79F0BCEED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697119">
              <a:off x="4507079" y="385422"/>
              <a:ext cx="999307" cy="999307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C675A3-611B-4751-BA18-97DB1B0BFF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6286" y="1740800"/>
            <a:ext cx="9702140" cy="4472083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82A51-FE33-47CE-92BB-859C00FDFD57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DAD53D-56ED-4C53-8DEC-7707787FF8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62F5A7-3B20-4BD4-A7FB-77AEB4DD2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6D7404D2-4AC9-4A38-B2AE-D349187D5D31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9BA59-6E24-4E34-B5B7-CAEF5C1E145F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4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وحدة التعليمية ورقمه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62760D-CD8F-4524-AFDE-6E65F19730B1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C9370-E4A2-410B-86F6-1862DCC2C3D4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9B0DA1-4EF8-49FE-8E7A-D98E9B3FF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44" y="2172497"/>
            <a:ext cx="11203972" cy="22727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7F77D-165B-4946-8673-C317A2D00C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0686" y="2861953"/>
            <a:ext cx="8087096" cy="1033154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3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ar-SY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FB498-42F3-46A4-B731-FD401618AEE3}"/>
              </a:ext>
            </a:extLst>
          </p:cNvPr>
          <p:cNvSpPr txBox="1"/>
          <p:nvPr userDrawn="1"/>
        </p:nvSpPr>
        <p:spPr>
          <a:xfrm>
            <a:off x="5238599" y="4445259"/>
            <a:ext cx="294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رقم الوحدة: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5ADAEF-87FE-4155-AC55-56E2D4B1D6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1367" y="4322619"/>
            <a:ext cx="1871394" cy="676893"/>
          </a:xfrm>
        </p:spPr>
        <p:txBody>
          <a:bodyPr>
            <a:normAutofit/>
          </a:bodyPr>
          <a:lstStyle>
            <a:lvl1pPr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F2E58-CE35-42D1-A7FC-F7B436724480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3E9455-0A77-44D6-BCA1-A32A1127C3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C0444-004F-4D25-8436-7AE4EC3AD9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69D7D65-2A06-4ED3-8A09-E39A72017B43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0A972-5930-4CA4-BCFD-F096BF6672EE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خلاصة/ النتيج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BEC635-D085-4F81-8EAB-4E93B776C4BE}"/>
              </a:ext>
            </a:extLst>
          </p:cNvPr>
          <p:cNvSpPr/>
          <p:nvPr userDrawn="1"/>
        </p:nvSpPr>
        <p:spPr>
          <a:xfrm>
            <a:off x="187234" y="0"/>
            <a:ext cx="1181753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F2C31-4BE3-4BD4-9B15-D4BC301018ED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6F68EB-5B51-4295-9E44-EE73FCEC5BA8}"/>
              </a:ext>
            </a:extLst>
          </p:cNvPr>
          <p:cNvSpPr/>
          <p:nvPr userDrawn="1"/>
        </p:nvSpPr>
        <p:spPr>
          <a:xfrm>
            <a:off x="4548249" y="457199"/>
            <a:ext cx="3408219" cy="8405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600" b="1" dirty="0">
                <a:latin typeface="Calibri" panose="020F0502020204030204" pitchFamily="34" charset="0"/>
                <a:cs typeface="Calibri" panose="020F0502020204030204" pitchFamily="34" charset="0"/>
              </a:rPr>
              <a:t>الخلاصة/ النتيجة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3A297-D6A7-4F3C-BF1E-5BDCF72F0C87}"/>
              </a:ext>
            </a:extLst>
          </p:cNvPr>
          <p:cNvSpPr/>
          <p:nvPr userDrawn="1"/>
        </p:nvSpPr>
        <p:spPr>
          <a:xfrm>
            <a:off x="714102" y="1589496"/>
            <a:ext cx="10763794" cy="4811303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Lightbulb">
            <a:extLst>
              <a:ext uri="{FF2B5EF4-FFF2-40B4-BE49-F238E27FC236}">
                <a16:creationId xmlns:a16="http://schemas.microsoft.com/office/drawing/2014/main" id="{950D3080-3EE6-45B4-A72B-487D7A1AC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24472">
            <a:off x="4072267" y="392902"/>
            <a:ext cx="1032718" cy="103271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262CE1-6FCD-4084-AACE-6203F2808FAF}"/>
              </a:ext>
            </a:extLst>
          </p:cNvPr>
          <p:cNvSpPr/>
          <p:nvPr userDrawn="1"/>
        </p:nvSpPr>
        <p:spPr>
          <a:xfrm>
            <a:off x="712914" y="1593669"/>
            <a:ext cx="10763794" cy="4811302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ABA1BB8-A50B-4FD8-BE8D-16BE7C6010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3781" y="1821680"/>
            <a:ext cx="9856521" cy="4357512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FE745-BEB4-4D33-889B-49E341CD1DFF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80923-EFCE-46C6-9290-D613F56F90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541DAA-0306-4ECF-9E2B-AAD2ED973A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A0F17CD-1531-472D-ABB1-EF1D42456BE6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0A9D54-4404-4DEF-A972-9D78674BDE6A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ستنتا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36B870-28E8-4EBC-8A33-04AAD5C4A7FB}"/>
              </a:ext>
            </a:extLst>
          </p:cNvPr>
          <p:cNvSpPr/>
          <p:nvPr userDrawn="1"/>
        </p:nvSpPr>
        <p:spPr>
          <a:xfrm>
            <a:off x="113211" y="60962"/>
            <a:ext cx="11817531" cy="6797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C53BA-C399-4FFD-BB2B-7642F88A8194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315B3B-BB32-4D80-9528-6EB24C575650}"/>
              </a:ext>
            </a:extLst>
          </p:cNvPr>
          <p:cNvSpPr/>
          <p:nvPr userDrawn="1"/>
        </p:nvSpPr>
        <p:spPr>
          <a:xfrm>
            <a:off x="4453247" y="452369"/>
            <a:ext cx="3360717" cy="7827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600" b="1" dirty="0">
                <a:latin typeface="Calibri" panose="020F0502020204030204" pitchFamily="34" charset="0"/>
                <a:cs typeface="Calibri" panose="020F0502020204030204" pitchFamily="34" charset="0"/>
              </a:rPr>
              <a:t>أستنتج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C5E2DE-D791-4941-AC35-78F4E1E23FFD}"/>
              </a:ext>
            </a:extLst>
          </p:cNvPr>
          <p:cNvSpPr/>
          <p:nvPr userDrawn="1"/>
        </p:nvSpPr>
        <p:spPr>
          <a:xfrm>
            <a:off x="689165" y="1520163"/>
            <a:ext cx="10763794" cy="4807131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804972-3373-433C-B6AF-91410C540704}"/>
              </a:ext>
            </a:extLst>
          </p:cNvPr>
          <p:cNvSpPr/>
          <p:nvPr userDrawn="1"/>
        </p:nvSpPr>
        <p:spPr>
          <a:xfrm>
            <a:off x="689165" y="1524994"/>
            <a:ext cx="10763794" cy="48071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C8C08D-6401-47C3-B28A-F2F88B437A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6613" y="1805483"/>
            <a:ext cx="10006147" cy="4231906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5" name="Graphic 14" descr="Bug under magnifying glass">
            <a:extLst>
              <a:ext uri="{FF2B5EF4-FFF2-40B4-BE49-F238E27FC236}">
                <a16:creationId xmlns:a16="http://schemas.microsoft.com/office/drawing/2014/main" id="{BAE8DA79-2FBD-4515-89DB-FAFD54228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0264" y="457200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ED3E67-CE01-4BD3-8F8D-56991D7B3BD3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3EC95-A5B9-4A5B-A843-C448B1D152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EA27BC-481F-47F9-8E5E-8AA0A0429D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F3764827-866B-48AF-81F2-06F233DAFD94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C4ED0-5E7C-43FD-8730-72DE4A9259FC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0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DC7A5-7315-4967-9249-D76E7DA0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B0D9-6226-44AE-B3D7-CF9C67BB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9E307-6ED4-4302-A5AF-57869B69C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8A81-26D6-4458-9E13-5D0F24CC2F7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5821-4B92-482C-9EE5-7CC327B0B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4B481-11C2-4F7B-87F0-608ECBBA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01AF-6B8E-461F-A908-2022F97E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2" r:id="rId8"/>
    <p:sldLayoutId id="2147483664" r:id="rId9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9C1194-4640-4FFC-BBC4-CD933C854D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عمليات مكاتب أمامية</a:t>
            </a:r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Front office operations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0077-D4A9-42CB-B7F1-1B2E121ACB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Y" smtClean="0"/>
              <a:t>اسمُ المؤلّف: أحمد عفيفه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9BFA8-353C-4A59-A253-772A4CABFD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0182" y="4300974"/>
            <a:ext cx="3822003" cy="511628"/>
          </a:xfrm>
        </p:spPr>
        <p:txBody>
          <a:bodyPr/>
          <a:lstStyle/>
          <a:p>
            <a:r>
              <a:rPr lang="ar-SY" dirty="0" smtClean="0"/>
              <a:t> </a:t>
            </a:r>
            <a:r>
              <a:rPr lang="en-US" dirty="0" smtClean="0"/>
              <a:t>THM505</a:t>
            </a:r>
            <a:r>
              <a:rPr lang="ar-SY" dirty="0" smtClean="0"/>
              <a:t> 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6575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47154"/>
              </p:ext>
            </p:extLst>
          </p:nvPr>
        </p:nvGraphicFramePr>
        <p:xfrm>
          <a:off x="1879601" y="2348586"/>
          <a:ext cx="8128000" cy="3497772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39781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42007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RATE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85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USE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32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بطاقة الخصم.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 CARD 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016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لم يبق.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STAY (DNS)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83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لم يصل.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ARRIVE (DNA)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46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36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736557"/>
            <a:ext cx="4525109" cy="371467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0256"/>
              </p:ext>
            </p:extLst>
          </p:nvPr>
        </p:nvGraphicFramePr>
        <p:xfrm>
          <a:off x="5380184" y="1868533"/>
          <a:ext cx="6367406" cy="3810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3183703">
                  <a:extLst>
                    <a:ext uri="{9D8B030D-6E8A-4147-A177-3AD203B41FA5}">
                      <a16:colId xmlns:a16="http://schemas.microsoft.com/office/drawing/2014/main" val="4011678208"/>
                    </a:ext>
                  </a:extLst>
                </a:gridCol>
                <a:gridCol w="3183703">
                  <a:extLst>
                    <a:ext uri="{9D8B030D-6E8A-4147-A177-3AD203B41FA5}">
                      <a16:colId xmlns:a16="http://schemas.microsoft.com/office/drawing/2014/main" val="2705493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DOUBLE- DOUBLE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34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الوصول المبكر.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ARRIVAL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97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المفتاح الإلكتروني.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 KEY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53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خطة أوروبية.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4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الإقامة الطويلة.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EXTENDED STAY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87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368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ar-SY" dirty="0" smtClean="0"/>
              <a:t>​​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70842"/>
              </p:ext>
            </p:extLst>
          </p:nvPr>
        </p:nvGraphicFramePr>
        <p:xfrm>
          <a:off x="2013528" y="2161604"/>
          <a:ext cx="8128000" cy="3810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3323823">
                  <a:extLst>
                    <a:ext uri="{9D8B030D-6E8A-4147-A177-3AD203B41FA5}">
                      <a16:colId xmlns:a16="http://schemas.microsoft.com/office/drawing/2014/main" val="3317403317"/>
                    </a:ext>
                  </a:extLst>
                </a:gridCol>
                <a:gridCol w="4804177">
                  <a:extLst>
                    <a:ext uri="{9D8B030D-6E8A-4147-A177-3AD203B41FA5}">
                      <a16:colId xmlns:a16="http://schemas.microsoft.com/office/drawing/2014/main" val="1772303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قائمة الوصول المتوقعة.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ARRIVAL LIST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7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قائمة المغادرة المتوقعة.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DEPARTURE LIST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35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المغادرة السريعة.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 CHECK OUT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384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النموذج.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 FORM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99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FIT- Free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64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59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" y="1769008"/>
            <a:ext cx="4454769" cy="388948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70406"/>
              </p:ext>
            </p:extLst>
          </p:nvPr>
        </p:nvGraphicFramePr>
        <p:xfrm>
          <a:off x="5076092" y="1848497"/>
          <a:ext cx="6689970" cy="3810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3257690">
                  <a:extLst>
                    <a:ext uri="{9D8B030D-6E8A-4147-A177-3AD203B41FA5}">
                      <a16:colId xmlns:a16="http://schemas.microsoft.com/office/drawing/2014/main" val="3523721155"/>
                    </a:ext>
                  </a:extLst>
                </a:gridCol>
                <a:gridCol w="3432280">
                  <a:extLst>
                    <a:ext uri="{9D8B030D-6E8A-4147-A177-3AD203B41FA5}">
                      <a16:colId xmlns:a16="http://schemas.microsoft.com/office/drawing/2014/main" val="4223896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بطاقة تاريخ الضيف.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GUEST HISTORY CARD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2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المفتاح الرئيسي الكبير.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MASTER 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86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سرير هوليوود.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HOLLYWOOD BED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1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الضيوف المقيمين في المنزل.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COUNT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1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رف المفاتيح.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RACK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00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7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65486"/>
              </p:ext>
            </p:extLst>
          </p:nvPr>
        </p:nvGraphicFramePr>
        <p:xfrm>
          <a:off x="2013528" y="2222710"/>
          <a:ext cx="8128000" cy="328962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005662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5880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تسجيل الخروج المتأخر.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CHECK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7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قفل الغرفة من الخارج.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LOCK OUT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69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سجل الملاحظات.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BOOK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33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بطاقة الأمتعة.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LUGGAGE PASS 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59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سجل البريد المعاد توجيهه.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 FORWARD BOOK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98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00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5" y="1987257"/>
            <a:ext cx="3399694" cy="381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47900"/>
              </p:ext>
            </p:extLst>
          </p:nvPr>
        </p:nvGraphicFramePr>
        <p:xfrm>
          <a:off x="4431322" y="1987257"/>
          <a:ext cx="7257651" cy="3810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392573">
                  <a:extLst>
                    <a:ext uri="{9D8B030D-6E8A-4147-A177-3AD203B41FA5}">
                      <a16:colId xmlns:a16="http://schemas.microsoft.com/office/drawing/2014/main" val="444052157"/>
                    </a:ext>
                  </a:extLst>
                </a:gridCol>
                <a:gridCol w="4865078">
                  <a:extLst>
                    <a:ext uri="{9D8B030D-6E8A-4147-A177-3AD203B41FA5}">
                      <a16:colId xmlns:a16="http://schemas.microsoft.com/office/drawing/2014/main" val="3342204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المفتاح الرئيسي.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9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الخطة الأمريكية المعدلة.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AMERICAN PLAN (MAP)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74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سرير مورفي.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MURPHY BED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77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عدم الحضور.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SHOW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8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تقرير الإشغال.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OCCUPANCY REPORT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51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73749"/>
              </p:ext>
            </p:extLst>
          </p:nvPr>
        </p:nvGraphicFramePr>
        <p:xfrm>
          <a:off x="2006930" y="2210986"/>
          <a:ext cx="8128000" cy="328962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383108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08035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عند التغيير.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CHANGE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77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 المنزل.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THE HOUSE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5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الحجز الزائد.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BOOKING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تمديد الإقامة.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OVERSTAY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19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نقطة البيع.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OF SALE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64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8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02" y="1965536"/>
            <a:ext cx="2791305" cy="3810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06292"/>
              </p:ext>
            </p:extLst>
          </p:nvPr>
        </p:nvGraphicFramePr>
        <p:xfrm>
          <a:off x="3485662" y="1965536"/>
          <a:ext cx="8128000" cy="3810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87185499"/>
                    </a:ext>
                  </a:extLst>
                </a:gridCol>
                <a:gridCol w="5892800">
                  <a:extLst>
                    <a:ext uri="{9D8B030D-6E8A-4147-A177-3AD203B41FA5}">
                      <a16:colId xmlns:a16="http://schemas.microsoft.com/office/drawing/2014/main" val="74141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التسجيل المسبق.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REGISTRATION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3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نظام إدارة الممتلكات.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MANAGEMENT SYSTEM (PMS)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33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95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المعدل العام.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RACK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8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التسجيل.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REGISTERATION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41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79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18141"/>
              </p:ext>
            </p:extLst>
          </p:nvPr>
        </p:nvGraphicFramePr>
        <p:xfrm>
          <a:off x="2006930" y="2322537"/>
          <a:ext cx="8128000" cy="328962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641814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5385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بطاقة التسجيل.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REGISTERATION CARD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02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مرافقة الضيف.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ROOMING A GUEST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16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NIGHT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45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لعب الأدوار.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PLAYING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05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التسكين.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ROOMING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6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734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24" y="1906387"/>
            <a:ext cx="4053929" cy="381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17203"/>
              </p:ext>
            </p:extLst>
          </p:nvPr>
        </p:nvGraphicFramePr>
        <p:xfrm>
          <a:off x="5404338" y="1906387"/>
          <a:ext cx="6359874" cy="3810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374027">
                  <a:extLst>
                    <a:ext uri="{9D8B030D-6E8A-4147-A177-3AD203B41FA5}">
                      <a16:colId xmlns:a16="http://schemas.microsoft.com/office/drawing/2014/main" val="1820830613"/>
                    </a:ext>
                  </a:extLst>
                </a:gridCol>
                <a:gridCol w="3985847">
                  <a:extLst>
                    <a:ext uri="{9D8B030D-6E8A-4147-A177-3AD203B41FA5}">
                      <a16:colId xmlns:a16="http://schemas.microsoft.com/office/drawing/2014/main" val="3573550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أمتعة صغيرة.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SCANTY BAGGAGE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7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تسجيل الخروج الذاتي.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CHECK OUT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65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التسجيل الذاتي.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REGISTERATION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34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SKIPPER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2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النوم بالخارج.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OUT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0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27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ar-SY" dirty="0" smtClean="0"/>
              <a:t>مدخل إلى قسم المكاتب الأمامية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67183" y="4486742"/>
            <a:ext cx="1871394" cy="676893"/>
          </a:xfrm>
        </p:spPr>
        <p:txBody>
          <a:bodyPr/>
          <a:lstStyle/>
          <a:p>
            <a:r>
              <a:rPr lang="ar-SY" dirty="0" smtClean="0"/>
              <a:t>الثانية عشر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58315"/>
              </p:ext>
            </p:extLst>
          </p:nvPr>
        </p:nvGraphicFramePr>
        <p:xfrm>
          <a:off x="2013528" y="2325139"/>
          <a:ext cx="8128000" cy="328962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925332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74839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مباع.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 OUT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8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3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البقاء في الفندق.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OVER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22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جناح.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77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الضيف المخمور.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TIPSY GUEST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83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41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93294"/>
              </p:ext>
            </p:extLst>
          </p:nvPr>
        </p:nvGraphicFramePr>
        <p:xfrm>
          <a:off x="1867877" y="2243666"/>
          <a:ext cx="8128000" cy="328962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666510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7272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 AWAY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90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إقامة أقل.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STAY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61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ترقية.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81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البيع الزائد.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SELL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9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جهاز الاستيقاظ.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WAKE UP DEVICE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603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9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8" y="1726809"/>
            <a:ext cx="6483257" cy="421679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2001"/>
              </p:ext>
            </p:extLst>
          </p:nvPr>
        </p:nvGraphicFramePr>
        <p:xfrm>
          <a:off x="7143509" y="2009204"/>
          <a:ext cx="4669444" cy="1524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334722">
                  <a:extLst>
                    <a:ext uri="{9D8B030D-6E8A-4147-A177-3AD203B41FA5}">
                      <a16:colId xmlns:a16="http://schemas.microsoft.com/office/drawing/2014/main" val="925323431"/>
                    </a:ext>
                  </a:extLst>
                </a:gridCol>
                <a:gridCol w="2334722">
                  <a:extLst>
                    <a:ext uri="{9D8B030D-6E8A-4147-A177-3AD203B41FA5}">
                      <a16:colId xmlns:a16="http://schemas.microsoft.com/office/drawing/2014/main" val="3852549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الضيف العابر .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56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795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2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152058" y="2022765"/>
            <a:ext cx="9856521" cy="40732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SY" b="1" dirty="0" smtClean="0"/>
              <a:t>تم </a:t>
            </a:r>
            <a:r>
              <a:rPr lang="ar-SY" b="1" dirty="0" smtClean="0"/>
              <a:t>التعرف في </a:t>
            </a:r>
            <a:r>
              <a:rPr lang="ar-SY" b="1" dirty="0" smtClean="0"/>
              <a:t>هذا الفصل </a:t>
            </a:r>
            <a:r>
              <a:rPr lang="ar-SY" b="1" dirty="0" smtClean="0"/>
              <a:t>على:</a:t>
            </a:r>
            <a:endParaRPr lang="ar-SY" sz="300" dirty="0"/>
          </a:p>
          <a:p>
            <a:pPr marL="342900" lvl="0" indent="-342900" algn="justLow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dirty="0">
                <a:cs typeface="Simplified Arabic" panose="02020603050405020304" pitchFamily="18" charset="-78"/>
              </a:rPr>
              <a:t>إدراك مفهوم أهم المصطلحات في عمل القسم.</a:t>
            </a:r>
            <a:endParaRPr lang="en-US" dirty="0"/>
          </a:p>
          <a:p>
            <a:pPr marL="342900" lvl="0" indent="-342900" algn="justLow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dirty="0">
                <a:cs typeface="Simplified Arabic" panose="02020603050405020304" pitchFamily="18" charset="-78"/>
              </a:rPr>
              <a:t>التعرف واستيعاب أهمية تنوع مفاهيم العمل في القسم.</a:t>
            </a:r>
            <a:endParaRPr lang="en-US" dirty="0"/>
          </a:p>
          <a:p>
            <a:pPr marL="342900" lvl="0" indent="-342900" algn="justLow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dirty="0">
                <a:cs typeface="Simplified Arabic" panose="02020603050405020304" pitchFamily="18" charset="-78"/>
              </a:rPr>
              <a:t>التعرف إلى مجموعة من المصطلحات التي لم يتم ذكرها خلال التعريف بعمل القسم.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7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23517" y="2467632"/>
            <a:ext cx="9702140" cy="873446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ar-SY" dirty="0" smtClean="0"/>
              <a:t>مصطلحات فندقية متخصصة بالعمل الفندقي وبعمليات المكاتب الامامية.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1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98637"/>
              </p:ext>
            </p:extLst>
          </p:nvPr>
        </p:nvGraphicFramePr>
        <p:xfrm>
          <a:off x="1768409" y="2125846"/>
          <a:ext cx="8783426" cy="3810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3320274">
                  <a:extLst>
                    <a:ext uri="{9D8B030D-6E8A-4147-A177-3AD203B41FA5}">
                      <a16:colId xmlns:a16="http://schemas.microsoft.com/office/drawing/2014/main" val="3640128352"/>
                    </a:ext>
                  </a:extLst>
                </a:gridCol>
                <a:gridCol w="5463152">
                  <a:extLst>
                    <a:ext uri="{9D8B030D-6E8A-4147-A177-3AD203B41FA5}">
                      <a16:colId xmlns:a16="http://schemas.microsoft.com/office/drawing/2014/main" val="3255394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cs typeface="+mn-cs"/>
                        </a:rPr>
                        <a:t>غرف متجاورة.</a:t>
                      </a:r>
                      <a:endParaRPr lang="en-US" sz="22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ADJACENT ROOMS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62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cs typeface="+mn-cs"/>
                        </a:rPr>
                        <a:t>غرف متلاصقة.</a:t>
                      </a:r>
                      <a:endParaRPr lang="ar-SY" sz="22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ADJOINING ROOMS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64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cs typeface="+mn-cs"/>
                        </a:rPr>
                        <a:t>فندق تابع.</a:t>
                      </a:r>
                      <a:endParaRPr lang="ar-SY" sz="22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AFFILIATED HOTEL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98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cs typeface="+mn-cs"/>
                        </a:rPr>
                        <a:t>الخطة الأمريكية. </a:t>
                      </a:r>
                      <a:endParaRPr lang="ar-SY" sz="22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53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cs typeface="+mn-cs"/>
                        </a:rPr>
                        <a:t>قسيمة / قائمة إشعار الوصول.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 NOTIFICATION SLIP/LIST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547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00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092" y="1651923"/>
            <a:ext cx="3657599" cy="434755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00630"/>
              </p:ext>
            </p:extLst>
          </p:nvPr>
        </p:nvGraphicFramePr>
        <p:xfrm>
          <a:off x="468941" y="2308415"/>
          <a:ext cx="7502752" cy="3054162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720425">
                  <a:extLst>
                    <a:ext uri="{9D8B030D-6E8A-4147-A177-3AD203B41FA5}">
                      <a16:colId xmlns:a16="http://schemas.microsoft.com/office/drawing/2014/main" val="20041603"/>
                    </a:ext>
                  </a:extLst>
                </a:gridCol>
                <a:gridCol w="4782327">
                  <a:extLst>
                    <a:ext uri="{9D8B030D-6E8A-4147-A177-3AD203B41FA5}">
                      <a16:colId xmlns:a16="http://schemas.microsoft.com/office/drawing/2014/main" val="1393903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ATRIUM CONCEPTS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57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r>
                        <a:rPr lang="ar-SY" sz="2000" dirty="0" smtClean="0">
                          <a:solidFill>
                            <a:schemeClr val="tx1"/>
                          </a:solidFill>
                        </a:rPr>
                        <a:t>الغرف المتاحة.</a:t>
                      </a:r>
                      <a:endParaRPr lang="ar-SY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ROOMS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15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dirty="0" smtClean="0">
                          <a:solidFill>
                            <a:schemeClr val="tx1"/>
                          </a:solidFill>
                        </a:rPr>
                        <a:t>متوسط ​​السعر اليومي.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DAILY RATE</a:t>
                      </a:r>
                      <a:endParaRPr lang="ar-SY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53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dirty="0" smtClean="0">
                          <a:solidFill>
                            <a:schemeClr val="tx1"/>
                          </a:solidFill>
                        </a:rPr>
                        <a:t>متوسط ​​سعر الغرفة لكل ضيف.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ROOM RATE PER GUEST</a:t>
                      </a:r>
                      <a:endParaRPr lang="ar-SY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2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dirty="0" smtClean="0">
                          <a:solidFill>
                            <a:schemeClr val="tx1"/>
                          </a:solidFill>
                        </a:rPr>
                        <a:t>عودة إلى الخلف.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TO BACK</a:t>
                      </a:r>
                      <a:endParaRPr lang="ar-SY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19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4865"/>
              </p:ext>
            </p:extLst>
          </p:nvPr>
        </p:nvGraphicFramePr>
        <p:xfrm>
          <a:off x="2013528" y="2571912"/>
          <a:ext cx="8128000" cy="29718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74520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5692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SY" sz="2200" dirty="0" smtClean="0"/>
                        <a:t>المنزل الخلفي.</a:t>
                      </a:r>
                      <a:endParaRPr lang="ar-SY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OF THE HOUSE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84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SY" sz="2200" dirty="0" smtClean="0"/>
                        <a:t>خطة برمودا.</a:t>
                      </a:r>
                      <a:endParaRPr lang="ar-SY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BERMUDA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59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SY" sz="2200" dirty="0" smtClean="0"/>
                        <a:t>كتاب القائمة السوداء. </a:t>
                      </a:r>
                      <a:endParaRPr lang="ar-SY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BOOK/LIST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88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SY" sz="2200" dirty="0" smtClean="0"/>
                        <a:t>محجوز.</a:t>
                      </a:r>
                      <a:endParaRPr lang="ar-SY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0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/>
                        <a:t>الحجز المرتجع.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BOUNCED 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6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39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13" y="1938866"/>
            <a:ext cx="4716379" cy="333683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10625"/>
              </p:ext>
            </p:extLst>
          </p:nvPr>
        </p:nvGraphicFramePr>
        <p:xfrm>
          <a:off x="5509846" y="1938866"/>
          <a:ext cx="6192252" cy="3992436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172869">
                  <a:extLst>
                    <a:ext uri="{9D8B030D-6E8A-4147-A177-3AD203B41FA5}">
                      <a16:colId xmlns:a16="http://schemas.microsoft.com/office/drawing/2014/main" val="2324625014"/>
                    </a:ext>
                  </a:extLst>
                </a:gridCol>
                <a:gridCol w="4019383">
                  <a:extLst>
                    <a:ext uri="{9D8B030D-6E8A-4147-A177-3AD203B41FA5}">
                      <a16:colId xmlns:a16="http://schemas.microsoft.com/office/drawing/2014/main" val="449921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</a:rPr>
                        <a:t>نظام القفل الإلكتروني المركزي.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CENTRALIZED ELECTRONIC LOCKING SYSTEM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76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</a:rPr>
                        <a:t>مفتاح البطاقة.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 KEY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64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</a:rPr>
                        <a:t>رقم الإلغاء.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CANCELLATION NUMBER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51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</a:rPr>
                        <a:t>ورقة المكالمات.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SHEET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43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</a:rPr>
                        <a:t>غرفة كابانا.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1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33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61561"/>
              </p:ext>
            </p:extLst>
          </p:nvPr>
        </p:nvGraphicFramePr>
        <p:xfrm>
          <a:off x="1785815" y="2220221"/>
          <a:ext cx="8128000" cy="328962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40128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4310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 HOTEL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09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الإفطار القاري.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CONTINENTAL BREAKFAST 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55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الغرف المتصلة.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CONNECTING ROOMS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27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فندق تجاري.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HOTEL 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4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تسجيل الخروج.</a:t>
                      </a:r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OUT TIME</a:t>
                      </a:r>
                      <a:endParaRPr lang="ar-SY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88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92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/>
              <a:t>مصطلحات المكاتب الأمامية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67" y="2166888"/>
            <a:ext cx="3807456" cy="32896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19441"/>
              </p:ext>
            </p:extLst>
          </p:nvPr>
        </p:nvGraphicFramePr>
        <p:xfrm>
          <a:off x="4786922" y="2166888"/>
          <a:ext cx="6963508" cy="328962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454031">
                  <a:extLst>
                    <a:ext uri="{9D8B030D-6E8A-4147-A177-3AD203B41FA5}">
                      <a16:colId xmlns:a16="http://schemas.microsoft.com/office/drawing/2014/main" val="366097399"/>
                    </a:ext>
                  </a:extLst>
                </a:gridCol>
                <a:gridCol w="4509477">
                  <a:extLst>
                    <a:ext uri="{9D8B030D-6E8A-4147-A177-3AD203B41FA5}">
                      <a16:colId xmlns:a16="http://schemas.microsoft.com/office/drawing/2014/main" val="3600408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القسائم.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52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قسيمة بطاقة الائتمان.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CARD VOUCHER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04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74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200000"/>
                        </a:lnSpc>
                      </a:pPr>
                      <a:endParaRPr lang="ar-SY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CUT-OFF DATE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09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وقت الإيقاف.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200000"/>
                        </a:lnSpc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 OFF TIME </a:t>
                      </a:r>
                      <a:endParaRPr lang="ar-SY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6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49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596</Words>
  <Application>Microsoft Office PowerPoint</Application>
  <PresentationFormat>Widescreen</PresentationFormat>
  <Paragraphs>203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Simplified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Roula Sulaiman</dc:creator>
  <cp:lastModifiedBy>UserHP8</cp:lastModifiedBy>
  <cp:revision>208</cp:revision>
  <dcterms:created xsi:type="dcterms:W3CDTF">2020-10-20T08:45:47Z</dcterms:created>
  <dcterms:modified xsi:type="dcterms:W3CDTF">2023-03-22T09:55:23Z</dcterms:modified>
</cp:coreProperties>
</file>