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8"/>
  </p:notesMasterIdLst>
  <p:handoutMasterIdLst>
    <p:handoutMasterId r:id="rId19"/>
  </p:handoutMasterIdLst>
  <p:sldIdLst>
    <p:sldId id="257" r:id="rId5"/>
    <p:sldId id="365" r:id="rId6"/>
    <p:sldId id="366" r:id="rId7"/>
    <p:sldId id="367" r:id="rId8"/>
    <p:sldId id="368" r:id="rId9"/>
    <p:sldId id="369" r:id="rId10"/>
    <p:sldId id="370" r:id="rId11"/>
    <p:sldId id="371" r:id="rId12"/>
    <p:sldId id="372" r:id="rId13"/>
    <p:sldId id="373" r:id="rId14"/>
    <p:sldId id="374" r:id="rId15"/>
    <p:sldId id="375" r:id="rId16"/>
    <p:sldId id="37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19" autoAdjust="0"/>
  </p:normalViewPr>
  <p:slideViewPr>
    <p:cSldViewPr snapToGrid="0">
      <p:cViewPr varScale="1">
        <p:scale>
          <a:sx n="72" d="100"/>
          <a:sy n="72" d="100"/>
        </p:scale>
        <p:origin x="660" y="96"/>
      </p:cViewPr>
      <p:guideLst/>
    </p:cSldViewPr>
  </p:slideViewPr>
  <p:notesTextViewPr>
    <p:cViewPr>
      <p:scale>
        <a:sx n="1" d="1"/>
        <a:sy n="1" d="1"/>
      </p:scale>
      <p:origin x="0" y="0"/>
    </p:cViewPr>
  </p:notesText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02/02/1444</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02/02/1444</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8/29/2022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8104642" y="1413690"/>
            <a:ext cx="3822505" cy="3852199"/>
          </a:xfrm>
        </p:spPr>
        <p:txBody>
          <a:bodyPr>
            <a:normAutofit/>
          </a:bodyPr>
          <a:lstStyle/>
          <a:p>
            <a:r>
              <a:rPr lang="ar-SA" dirty="0"/>
              <a:t>القانون المدني 2</a:t>
            </a:r>
            <a:endParaRPr lang="en-US" dirty="0"/>
          </a:p>
          <a:p>
            <a:r>
              <a:rPr lang="en-US" dirty="0"/>
              <a:t>Civil Law 2</a:t>
            </a:r>
          </a:p>
          <a:p>
            <a:endParaRPr lang="ar-SY" sz="1800" dirty="0"/>
          </a:p>
          <a:p>
            <a:r>
              <a:rPr lang="en-US" sz="3200" dirty="0">
                <a:effectLst/>
                <a:latin typeface="Simplified Arabic" panose="02020603050405020304" pitchFamily="18" charset="-78"/>
                <a:ea typeface="Batang" panose="02030600000101010101" pitchFamily="18" charset="-127"/>
              </a:rPr>
              <a:t>CIV306</a:t>
            </a:r>
          </a:p>
          <a:p>
            <a:endParaRPr lang="en-US" sz="1800" dirty="0"/>
          </a:p>
          <a:p>
            <a:r>
              <a:rPr lang="ar-SY" dirty="0"/>
              <a:t>السنة: الثانية</a:t>
            </a:r>
          </a:p>
        </p:txBody>
      </p:sp>
      <p:sp>
        <p:nvSpPr>
          <p:cNvPr id="3" name="عنصر نائب للنص 2"/>
          <p:cNvSpPr>
            <a:spLocks noGrp="1"/>
          </p:cNvSpPr>
          <p:nvPr>
            <p:ph type="body" sz="quarter" idx="11"/>
          </p:nvPr>
        </p:nvSpPr>
        <p:spPr>
          <a:xfrm>
            <a:off x="8881967" y="5444310"/>
            <a:ext cx="3045180" cy="1283278"/>
          </a:xfrm>
        </p:spPr>
        <p:txBody>
          <a:bodyPr/>
          <a:lstStyle/>
          <a:p>
            <a:r>
              <a:rPr lang="en-US" dirty="0"/>
              <a:t>    </a:t>
            </a:r>
            <a:r>
              <a:rPr lang="ar-SA" dirty="0"/>
              <a:t>د. أحمد عبد الدائم                   د. عبد الكريم ظلّام</a:t>
            </a:r>
            <a:endParaRPr lang="en-US" dirty="0"/>
          </a:p>
        </p:txBody>
      </p:sp>
    </p:spTree>
    <p:extLst>
      <p:ext uri="{BB962C8B-B14F-4D97-AF65-F5344CB8AC3E}">
        <p14:creationId xmlns:p14="http://schemas.microsoft.com/office/powerpoint/2010/main" val="307012764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784034" y="2432544"/>
            <a:ext cx="6622894" cy="3994760"/>
          </a:xfrm>
        </p:spPr>
        <p:txBody>
          <a:bodyPr>
            <a:normAutofit/>
          </a:bodyPr>
          <a:lstStyle/>
          <a:p>
            <a:r>
              <a:rPr lang="ar-SY" sz="2400" dirty="0"/>
              <a:t>أجب بـــ صح / خطأ:</a:t>
            </a:r>
          </a:p>
          <a:p>
            <a:r>
              <a:rPr lang="ar-SY" sz="2400" dirty="0"/>
              <a:t>1-	مصدر التزامات الفضولي هو القانون، في حين أن مصدر التزام </a:t>
            </a:r>
          </a:p>
          <a:p>
            <a:r>
              <a:rPr lang="ar-SY" sz="2400" dirty="0"/>
              <a:t>الوكيل هو العقد.</a:t>
            </a:r>
          </a:p>
          <a:p>
            <a:r>
              <a:rPr lang="ar-SY" sz="2400" dirty="0"/>
              <a:t>2-	قد تكون الوكالة في تصرف قانوني أو عمل مادي، في حين تقتصر الفضالة على التصرفات القانونية.</a:t>
            </a:r>
          </a:p>
          <a:p>
            <a:r>
              <a:rPr lang="ar-SY" sz="2400" dirty="0"/>
              <a:t>3-	من التزامات الفضولي المضي في العمل الذي بدأه إلى أن يتمكن رب العمل من مباشرته بنفسه.</a:t>
            </a:r>
          </a:p>
        </p:txBody>
      </p:sp>
    </p:spTree>
    <p:extLst>
      <p:ext uri="{BB962C8B-B14F-4D97-AF65-F5344CB8AC3E}">
        <p14:creationId xmlns:p14="http://schemas.microsoft.com/office/powerpoint/2010/main" val="118195333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062990" y="2406040"/>
            <a:ext cx="7304183" cy="3901995"/>
          </a:xfrm>
        </p:spPr>
        <p:txBody>
          <a:bodyPr>
            <a:normAutofit/>
          </a:bodyPr>
          <a:lstStyle/>
          <a:p>
            <a:r>
              <a:rPr lang="ar-SY" sz="2400" dirty="0"/>
              <a:t>حدّد الإجابة الخاطئة:</a:t>
            </a:r>
          </a:p>
          <a:p>
            <a:pPr marL="342900" indent="-342900">
              <a:buFontTx/>
              <a:buChar char="-"/>
            </a:pPr>
            <a:r>
              <a:rPr lang="ar-SY" sz="2400" dirty="0"/>
              <a:t>في أركان الفضالة:</a:t>
            </a:r>
          </a:p>
          <a:p>
            <a:pPr marL="457200" indent="-457200">
              <a:buFont typeface="+mj-lt"/>
              <a:buAutoNum type="alphaUcPeriod"/>
            </a:pPr>
            <a:r>
              <a:rPr lang="ar-SY" sz="2400" dirty="0"/>
              <a:t>قد يبرم الفضولي التصرف القانوني باسم رب العمل.</a:t>
            </a:r>
          </a:p>
          <a:p>
            <a:pPr marL="457200" indent="-457200">
              <a:buFont typeface="+mj-lt"/>
              <a:buAutoNum type="alphaUcPeriod"/>
            </a:pPr>
            <a:r>
              <a:rPr lang="ar-SY" sz="2400" dirty="0"/>
              <a:t>قد يبرم الفضولي التصرف القانوني باسمه الشخصي.</a:t>
            </a:r>
          </a:p>
          <a:p>
            <a:pPr marL="457200" indent="-457200">
              <a:buFont typeface="+mj-lt"/>
              <a:buAutoNum type="alphaUcPeriod"/>
            </a:pPr>
            <a:r>
              <a:rPr lang="ar-SY" sz="2400" dirty="0"/>
              <a:t>قد يكون العمل الذي يقوم به الفضولي عملاً مادياً.</a:t>
            </a:r>
          </a:p>
          <a:p>
            <a:pPr marL="457200" indent="-457200">
              <a:buFont typeface="+mj-lt"/>
              <a:buAutoNum type="alphaUcPeriod"/>
            </a:pPr>
            <a:r>
              <a:rPr lang="ar-SY" sz="2400" dirty="0"/>
              <a:t>الفضولي يبرم التصرف القانوني باسم رب العمل دائماً.</a:t>
            </a:r>
          </a:p>
        </p:txBody>
      </p:sp>
    </p:spTree>
    <p:extLst>
      <p:ext uri="{BB962C8B-B14F-4D97-AF65-F5344CB8AC3E}">
        <p14:creationId xmlns:p14="http://schemas.microsoft.com/office/powerpoint/2010/main" val="280676213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r>
              <a:rPr lang="ar-SY" dirty="0"/>
              <a:t>أجب عن الأسئلة التالية:</a:t>
            </a:r>
          </a:p>
          <a:p>
            <a:pPr marL="457200" indent="-457200">
              <a:buFont typeface="+mj-lt"/>
              <a:buAutoNum type="arabicParenR"/>
            </a:pPr>
            <a:r>
              <a:rPr lang="ar-SY" dirty="0"/>
              <a:t>قام أحد الأطباء بإسعاف مصاب وهو يظن أنه ابن أحد جيرانه، ثم اتضح له فيما بعد أنه شخص آخر، والمطلوب: هل تتحقق الفضالة في هذه الحالة؟ وهل يستحق هذا الطبيب أجراً عن تدخله من رب العمل؟ علل إجابتك.</a:t>
            </a:r>
          </a:p>
          <a:p>
            <a:pPr marL="457200" indent="-457200">
              <a:buFont typeface="+mj-lt"/>
              <a:buAutoNum type="arabicParenR"/>
            </a:pPr>
            <a:r>
              <a:rPr lang="ar-SY" dirty="0"/>
              <a:t>اذكر اختلافين فقط بين من أوجه الاختلاف بين الفضالة والوكالة؟</a:t>
            </a:r>
          </a:p>
        </p:txBody>
      </p:sp>
    </p:spTree>
    <p:extLst>
      <p:ext uri="{BB962C8B-B14F-4D97-AF65-F5344CB8AC3E}">
        <p14:creationId xmlns:p14="http://schemas.microsoft.com/office/powerpoint/2010/main" val="20723150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C0859D4-7611-45F9-A975-71300CED7022}"/>
              </a:ext>
            </a:extLst>
          </p:cNvPr>
          <p:cNvSpPr>
            <a:spLocks noGrp="1"/>
          </p:cNvSpPr>
          <p:nvPr>
            <p:ph sz="quarter" idx="12"/>
          </p:nvPr>
        </p:nvSpPr>
        <p:spPr>
          <a:xfrm>
            <a:off x="1219200" y="2115356"/>
            <a:ext cx="10111409" cy="4020401"/>
          </a:xfrm>
        </p:spPr>
        <p:txBody>
          <a:bodyPr/>
          <a:lstStyle/>
          <a:p>
            <a:r>
              <a:rPr lang="ar-SY" dirty="0"/>
              <a:t>تم التعرف في هذا الفصل على :</a:t>
            </a:r>
          </a:p>
          <a:p>
            <a:pPr marL="342900" indent="-342900">
              <a:lnSpc>
                <a:spcPct val="200000"/>
              </a:lnSpc>
              <a:buFont typeface="Wingdings" panose="05000000000000000000" pitchFamily="2" charset="2"/>
              <a:buChar char="Ø"/>
            </a:pPr>
            <a:r>
              <a:rPr lang="ar-SY" dirty="0"/>
              <a:t>التعريف بالفضالة.</a:t>
            </a:r>
          </a:p>
          <a:p>
            <a:pPr marL="342900" indent="-342900">
              <a:lnSpc>
                <a:spcPct val="200000"/>
              </a:lnSpc>
              <a:buFont typeface="Wingdings" panose="05000000000000000000" pitchFamily="2" charset="2"/>
              <a:buChar char="Ø"/>
            </a:pPr>
            <a:r>
              <a:rPr lang="ar-SY" dirty="0"/>
              <a:t>أركان الفضالة.</a:t>
            </a:r>
          </a:p>
          <a:p>
            <a:pPr marL="342900" indent="-342900">
              <a:lnSpc>
                <a:spcPct val="200000"/>
              </a:lnSpc>
              <a:buFont typeface="Wingdings" panose="05000000000000000000" pitchFamily="2" charset="2"/>
              <a:buChar char="Ø"/>
            </a:pPr>
            <a:r>
              <a:rPr lang="ar-SY" dirty="0"/>
              <a:t>أحكام الفضالة.</a:t>
            </a:r>
          </a:p>
          <a:p>
            <a:pPr marL="342900" indent="-342900">
              <a:lnSpc>
                <a:spcPct val="200000"/>
              </a:lnSpc>
              <a:buFont typeface="Wingdings" panose="05000000000000000000" pitchFamily="2" charset="2"/>
              <a:buChar char="Ø"/>
            </a:pPr>
            <a:endParaRPr lang="ar-SY" dirty="0"/>
          </a:p>
          <a:p>
            <a:endParaRPr lang="en-US" dirty="0"/>
          </a:p>
        </p:txBody>
      </p:sp>
    </p:spTree>
    <p:extLst>
      <p:ext uri="{BB962C8B-B14F-4D97-AF65-F5344CB8AC3E}">
        <p14:creationId xmlns:p14="http://schemas.microsoft.com/office/powerpoint/2010/main" val="31561647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sz="3200" dirty="0"/>
              <a:t>الفضالة</a:t>
            </a:r>
          </a:p>
        </p:txBody>
      </p:sp>
      <p:sp>
        <p:nvSpPr>
          <p:cNvPr id="3" name="عنصر نائب للنص 2"/>
          <p:cNvSpPr>
            <a:spLocks noGrp="1"/>
          </p:cNvSpPr>
          <p:nvPr>
            <p:ph type="body" sz="quarter" idx="11"/>
          </p:nvPr>
        </p:nvSpPr>
        <p:spPr>
          <a:xfrm>
            <a:off x="1021976" y="2286000"/>
            <a:ext cx="1828800" cy="2138082"/>
          </a:xfrm>
        </p:spPr>
        <p:txBody>
          <a:bodyPr/>
          <a:lstStyle/>
          <a:p>
            <a:r>
              <a:rPr lang="ar-SY" dirty="0"/>
              <a:t>11</a:t>
            </a:r>
          </a:p>
        </p:txBody>
      </p:sp>
    </p:spTree>
    <p:extLst>
      <p:ext uri="{BB962C8B-B14F-4D97-AF65-F5344CB8AC3E}">
        <p14:creationId xmlns:p14="http://schemas.microsoft.com/office/powerpoint/2010/main" val="36734211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311966" y="2745409"/>
            <a:ext cx="9913696" cy="3456610"/>
          </a:xfrm>
        </p:spPr>
        <p:txBody>
          <a:bodyPr/>
          <a:lstStyle/>
          <a:p>
            <a:pPr marL="342900" indent="-342900">
              <a:lnSpc>
                <a:spcPct val="200000"/>
              </a:lnSpc>
              <a:buFont typeface="Wingdings" panose="05000000000000000000" pitchFamily="2" charset="2"/>
              <a:buChar char="v"/>
            </a:pPr>
            <a:r>
              <a:rPr lang="ar-SY" dirty="0"/>
              <a:t>المبحث الأول: التعريف بالفضالة</a:t>
            </a:r>
            <a:r>
              <a:rPr lang="en-US" dirty="0"/>
              <a:t>.</a:t>
            </a:r>
            <a:endParaRPr lang="ar-SY" dirty="0"/>
          </a:p>
          <a:p>
            <a:pPr marL="342900" indent="-342900">
              <a:lnSpc>
                <a:spcPct val="200000"/>
              </a:lnSpc>
              <a:buFont typeface="Wingdings" panose="05000000000000000000" pitchFamily="2" charset="2"/>
              <a:buChar char="v"/>
            </a:pPr>
            <a:r>
              <a:rPr lang="ar-SY" dirty="0"/>
              <a:t>المبحث الثاني: أركان الفضالة</a:t>
            </a:r>
            <a:r>
              <a:rPr lang="en-US" dirty="0"/>
              <a:t>.</a:t>
            </a:r>
            <a:endParaRPr lang="ar-SY" dirty="0"/>
          </a:p>
          <a:p>
            <a:pPr marL="342900" indent="-342900">
              <a:lnSpc>
                <a:spcPct val="200000"/>
              </a:lnSpc>
              <a:buFont typeface="Wingdings" panose="05000000000000000000" pitchFamily="2" charset="2"/>
              <a:buChar char="v"/>
            </a:pPr>
            <a:r>
              <a:rPr lang="ar-SY" dirty="0"/>
              <a:t>المبحث الثالث: أحكام الفضالة</a:t>
            </a:r>
            <a:r>
              <a:rPr lang="en-US" dirty="0"/>
              <a:t>.</a:t>
            </a:r>
            <a:endParaRPr lang="ar-SY" dirty="0"/>
          </a:p>
          <a:p>
            <a:pPr marL="342900" indent="-342900">
              <a:lnSpc>
                <a:spcPct val="200000"/>
              </a:lnSpc>
              <a:buFont typeface="Wingdings" panose="05000000000000000000" pitchFamily="2" charset="2"/>
              <a:buChar char="v"/>
            </a:pPr>
            <a:endParaRPr lang="ar-SY" dirty="0"/>
          </a:p>
        </p:txBody>
      </p:sp>
    </p:spTree>
    <p:extLst>
      <p:ext uri="{BB962C8B-B14F-4D97-AF65-F5344CB8AC3E}">
        <p14:creationId xmlns:p14="http://schemas.microsoft.com/office/powerpoint/2010/main" val="374690343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التعريف بالفضالة</a:t>
            </a:r>
          </a:p>
        </p:txBody>
      </p:sp>
      <p:sp>
        <p:nvSpPr>
          <p:cNvPr id="3" name="عنصر نائب للنص 2"/>
          <p:cNvSpPr>
            <a:spLocks noGrp="1"/>
          </p:cNvSpPr>
          <p:nvPr>
            <p:ph type="body" sz="quarter" idx="11"/>
          </p:nvPr>
        </p:nvSpPr>
        <p:spPr/>
        <p:txBody>
          <a:bodyPr/>
          <a:lstStyle/>
          <a:p>
            <a:r>
              <a:rPr lang="ar-SY" dirty="0"/>
              <a:t>تعريف الفضالة</a:t>
            </a:r>
          </a:p>
        </p:txBody>
      </p:sp>
      <p:sp>
        <p:nvSpPr>
          <p:cNvPr id="5" name="Oval 4">
            <a:extLst>
              <a:ext uri="{FF2B5EF4-FFF2-40B4-BE49-F238E27FC236}">
                <a16:creationId xmlns:a16="http://schemas.microsoft.com/office/drawing/2014/main" id="{CBDF2D4A-46A5-47C8-A9E9-325BEC4DF59C}"/>
              </a:ext>
            </a:extLst>
          </p:cNvPr>
          <p:cNvSpPr/>
          <p:nvPr/>
        </p:nvSpPr>
        <p:spPr>
          <a:xfrm>
            <a:off x="1630016" y="2438220"/>
            <a:ext cx="9382540" cy="4110306"/>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lnSpc>
                <a:spcPct val="150000"/>
              </a:lnSpc>
            </a:pPr>
            <a:r>
              <a:rPr lang="ar-SY" sz="2200" dirty="0">
                <a:solidFill>
                  <a:schemeClr val="tx1"/>
                </a:solidFill>
                <a:latin typeface="Arial" panose="020B0604020202020204" pitchFamily="34" charset="0"/>
                <a:cs typeface="Arial" panose="020B0604020202020204" pitchFamily="34" charset="0"/>
              </a:rPr>
              <a:t>هي أن يتولى شخص هو الفضولي عن قصد القيام بأمر عاجل لحساب شخص آخر هو رب العمل، دون أن يكون ملزماً بذلك. </a:t>
            </a:r>
          </a:p>
          <a:p>
            <a:pPr algn="ctr" rtl="1">
              <a:lnSpc>
                <a:spcPct val="150000"/>
              </a:lnSpc>
            </a:pPr>
            <a:r>
              <a:rPr lang="ar-SY" sz="2200" dirty="0">
                <a:solidFill>
                  <a:schemeClr val="tx1"/>
                </a:solidFill>
                <a:latin typeface="Arial" panose="020B0604020202020204" pitchFamily="34" charset="0"/>
                <a:cs typeface="Arial" panose="020B0604020202020204" pitchFamily="34" charset="0"/>
              </a:rPr>
              <a:t>ومن أمثلة الفضالة، قيام شخص بإطفاء حريق اندلع في منزل جاره الغائب، أو قيامه بإسعاف ابن هذا الجار من إصابة مفاجئة. </a:t>
            </a:r>
          </a:p>
        </p:txBody>
      </p:sp>
    </p:spTree>
    <p:extLst>
      <p:ext uri="{BB962C8B-B14F-4D97-AF65-F5344CB8AC3E}">
        <p14:creationId xmlns:p14="http://schemas.microsoft.com/office/powerpoint/2010/main" val="100649120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التعريف بالفضالة</a:t>
            </a:r>
          </a:p>
        </p:txBody>
      </p:sp>
      <p:sp>
        <p:nvSpPr>
          <p:cNvPr id="3" name="عنصر نائب للنص 2"/>
          <p:cNvSpPr>
            <a:spLocks noGrp="1"/>
          </p:cNvSpPr>
          <p:nvPr>
            <p:ph type="body" sz="quarter" idx="11"/>
          </p:nvPr>
        </p:nvSpPr>
        <p:spPr>
          <a:xfrm>
            <a:off x="5724939" y="1524266"/>
            <a:ext cx="5805476" cy="617612"/>
          </a:xfrm>
        </p:spPr>
        <p:txBody>
          <a:bodyPr>
            <a:normAutofit/>
          </a:bodyPr>
          <a:lstStyle/>
          <a:p>
            <a:r>
              <a:rPr lang="ar-SY" dirty="0"/>
              <a:t>التمييز بين الفضالة وما يشابهها من نظم قانونية أخرى</a:t>
            </a:r>
          </a:p>
        </p:txBody>
      </p:sp>
      <p:sp>
        <p:nvSpPr>
          <p:cNvPr id="5" name="Rectangle: Rounded Corners 4">
            <a:extLst>
              <a:ext uri="{FF2B5EF4-FFF2-40B4-BE49-F238E27FC236}">
                <a16:creationId xmlns:a16="http://schemas.microsoft.com/office/drawing/2014/main" id="{F97CACF3-6C00-48E3-8D92-EAB4EAFE662E}"/>
              </a:ext>
            </a:extLst>
          </p:cNvPr>
          <p:cNvSpPr/>
          <p:nvPr/>
        </p:nvSpPr>
        <p:spPr>
          <a:xfrm>
            <a:off x="1298713" y="2531165"/>
            <a:ext cx="10231702" cy="390019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r>
              <a:rPr lang="ar-SY" sz="2200" dirty="0">
                <a:solidFill>
                  <a:schemeClr val="tx1"/>
                </a:solidFill>
                <a:latin typeface="Arial" panose="020B0604020202020204" pitchFamily="34" charset="0"/>
                <a:cs typeface="Arial" panose="020B0604020202020204" pitchFamily="34" charset="0"/>
              </a:rPr>
              <a:t>التمييز بين الفضالة والوكالة: تتشابه الفضالة مع الوكالة من حيث إن كلاً منهما يعد مصدراً للنيابة.</a:t>
            </a:r>
          </a:p>
          <a:p>
            <a:pPr algn="justLow" rtl="1"/>
            <a:r>
              <a:rPr lang="ar-SY" sz="2200" dirty="0">
                <a:solidFill>
                  <a:schemeClr val="tx1"/>
                </a:solidFill>
                <a:latin typeface="Arial" panose="020B0604020202020204" pitchFamily="34" charset="0"/>
                <a:cs typeface="Arial" panose="020B0604020202020204" pitchFamily="34" charset="0"/>
              </a:rPr>
              <a:t>وتختلف الفضالة عن الوكالة في عدة أمور، أولها، إن مصدر التزامات الفضولي هو القانون، في حين أن مصدر التزام الوكيل هو العقد. وثانيها، في الفضالة لم يختر رب العمل الفضولي ولم يكلفه القيام بشؤونه، في حين أن الموكل يختار وكيله ويفوضه بالقيام بما فوضه فيه. وثالثها، قد تكون الفضالة في تصرف قانوني أو عمل مادي، في حين تقتصر الوكالة على التصرفات القانونية.</a:t>
            </a:r>
          </a:p>
          <a:p>
            <a:pPr algn="justLow" rtl="1"/>
            <a:r>
              <a:rPr lang="ar-SY" sz="2200" dirty="0">
                <a:solidFill>
                  <a:schemeClr val="tx1"/>
                </a:solidFill>
                <a:latin typeface="Arial" panose="020B0604020202020204" pitchFamily="34" charset="0"/>
                <a:cs typeface="Arial" panose="020B0604020202020204" pitchFamily="34" charset="0"/>
              </a:rPr>
              <a:t>التمييز بين الفضالة والاشتراط لمصلحة الغير: تتشابه الفضالة مع الاشتراط لمصلحة الغير في أن كليهما يكسب الغير حقوقاً دون تدخل من جانبه، غير أنهما يختلفان في أن الفضالة تبنى على أساس فكرة النيابة، في حين أن في الاشتراط لمصلحة الغير يكسب المنتفع حقاً مباشراً تجاه المتعهد نتيجة التصرف المبرم بين هذا الأخير والمشترط دون أن ينطوي الأمر على نيابة </a:t>
            </a:r>
          </a:p>
        </p:txBody>
      </p:sp>
    </p:spTree>
    <p:extLst>
      <p:ext uri="{BB962C8B-B14F-4D97-AF65-F5344CB8AC3E}">
        <p14:creationId xmlns:p14="http://schemas.microsoft.com/office/powerpoint/2010/main" val="69930142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أركان الفضالة</a:t>
            </a:r>
          </a:p>
        </p:txBody>
      </p:sp>
      <p:sp>
        <p:nvSpPr>
          <p:cNvPr id="3" name="عنصر نائب للمحتوى 2"/>
          <p:cNvSpPr>
            <a:spLocks noGrp="1"/>
          </p:cNvSpPr>
          <p:nvPr>
            <p:ph sz="quarter" idx="12"/>
          </p:nvPr>
        </p:nvSpPr>
        <p:spPr/>
        <p:txBody>
          <a:bodyPr/>
          <a:lstStyle/>
          <a:p>
            <a:pPr marL="0" indent="0"/>
            <a:endParaRPr lang="ar-SY" dirty="0"/>
          </a:p>
          <a:p>
            <a:pPr marL="0" indent="0"/>
            <a:r>
              <a:rPr lang="ar-SY" dirty="0"/>
              <a:t>1- قيام الفضولي بشأن عاجل لرب العمل: يشترط لتحقق الفضالة أن يقوم الفضولي بعمل عاجل لحساب رب العمل. وهذا التصرف قد يبرمه الفضولي باسم رب العمل، أو يبرمه باسمه هو وليس باسم رب العمل. وقد يكون العمل الذي قام به الفضولي لحساب رب العمل تصرفاً قانونياً، وقد يكون عملاً مادياً.</a:t>
            </a:r>
          </a:p>
          <a:p>
            <a:pPr marL="0" indent="0"/>
            <a:r>
              <a:rPr lang="ar-SY" dirty="0"/>
              <a:t>ويشترط في العمل الذي يقوم به الفضولي لحساب رب العمل أن يكون ضرورياً، بحيث إذا لم يباشره الفضولي لحق رب العمل ضرر محقق.</a:t>
            </a:r>
          </a:p>
          <a:p>
            <a:pPr marL="0" indent="0"/>
            <a:r>
              <a:rPr lang="ar-SY" dirty="0"/>
              <a:t>2- انصراف نية الفضولي للعمل لمصلحة رب العمل: لا تتحقق الفضالة إلا إذا كان الفضولي قد قصد تحقيق مصلحة شخص آخر. </a:t>
            </a:r>
          </a:p>
          <a:p>
            <a:pPr marL="0" indent="0"/>
            <a:r>
              <a:rPr lang="ar-SY" dirty="0"/>
              <a:t>3- عدم وجود التزام سابق على الفضولي بالقيام بالعمل: لا يعدُّ فضولياً من يتولى أمراً عاجلاً لحساب غيره وهو ملتزم بذلك.</a:t>
            </a:r>
          </a:p>
        </p:txBody>
      </p:sp>
      <p:sp>
        <p:nvSpPr>
          <p:cNvPr id="4" name="Rectangle: Rounded Corners 3">
            <a:extLst>
              <a:ext uri="{FF2B5EF4-FFF2-40B4-BE49-F238E27FC236}">
                <a16:creationId xmlns:a16="http://schemas.microsoft.com/office/drawing/2014/main" id="{9DE1800B-1A8C-4952-B07E-E5CAF92475FD}"/>
              </a:ext>
            </a:extLst>
          </p:cNvPr>
          <p:cNvSpPr/>
          <p:nvPr/>
        </p:nvSpPr>
        <p:spPr>
          <a:xfrm>
            <a:off x="3034747" y="1601941"/>
            <a:ext cx="8587409" cy="596347"/>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Y" sz="2200" dirty="0">
                <a:solidFill>
                  <a:schemeClr val="tx1"/>
                </a:solidFill>
                <a:latin typeface="Arial" panose="020B0604020202020204" pitchFamily="34" charset="0"/>
                <a:cs typeface="Arial" panose="020B0604020202020204" pitchFamily="34" charset="0"/>
              </a:rPr>
              <a:t>في نهاية هذا المبحث يجب على الطالب أن يكون قادراً على التعرف على أركان الفضالة، وهي:</a:t>
            </a:r>
          </a:p>
        </p:txBody>
      </p:sp>
    </p:spTree>
    <p:extLst>
      <p:ext uri="{BB962C8B-B14F-4D97-AF65-F5344CB8AC3E}">
        <p14:creationId xmlns:p14="http://schemas.microsoft.com/office/powerpoint/2010/main" val="115020870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أحكام الفضالة</a:t>
            </a:r>
          </a:p>
        </p:txBody>
      </p:sp>
      <p:sp>
        <p:nvSpPr>
          <p:cNvPr id="3" name="عنصر نائب للنص 2"/>
          <p:cNvSpPr>
            <a:spLocks noGrp="1"/>
          </p:cNvSpPr>
          <p:nvPr>
            <p:ph type="body" sz="quarter" idx="11"/>
          </p:nvPr>
        </p:nvSpPr>
        <p:spPr/>
        <p:txBody>
          <a:bodyPr/>
          <a:lstStyle/>
          <a:p>
            <a:r>
              <a:rPr lang="ar-SY" dirty="0"/>
              <a:t>أحكام الفضالة بالنسبة للفضولي</a:t>
            </a:r>
          </a:p>
        </p:txBody>
      </p:sp>
      <p:sp>
        <p:nvSpPr>
          <p:cNvPr id="5" name="Rectangle: Rounded Corners 4">
            <a:extLst>
              <a:ext uri="{FF2B5EF4-FFF2-40B4-BE49-F238E27FC236}">
                <a16:creationId xmlns:a16="http://schemas.microsoft.com/office/drawing/2014/main" id="{BF7D7C08-EB27-48B9-95E1-0B969EE6AF03}"/>
              </a:ext>
            </a:extLst>
          </p:cNvPr>
          <p:cNvSpPr/>
          <p:nvPr/>
        </p:nvSpPr>
        <p:spPr>
          <a:xfrm>
            <a:off x="980967" y="2572694"/>
            <a:ext cx="10747513" cy="3989084"/>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1- التزامات الفضولي: وهي: التزام الفضولي بالمضي في العمل الذي بدأه إلى أن يتمكن رب العمل من مباشرته بنفسه، والتزامه بإخطار رب العمل بتدخله متى استطاع ذلك، والالتزام ببذل عناية الشخص المعتاد في القيام بالعمل.</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2- أهلية الفضولي:  تعدّ أعمال الفضالة في مجموعها وقائع مادية، ولذلك لا تقتضي أهلية لدى الفضولي. ولكن، نظراً إلى أنه يشترط لوجود الفضالة قصد العمل لتحقيق مصلحة رب العمل، فيجب أن يكون الفضولي على الأقل مميزاً.</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3- أثر موت الفضولي: إذا مات الفضولي انقضت الفضالة، والتزم ورثته إزاء رب العمل بما يلتزم به ورثة الوكيل إزاء موكله. ومن ثم يجب على ورثة الفضولي، إن توافرت فيهم الأهلية، وكانوا على علم بالفضالة، أن يبادروا إلى إخطار رب العمل بموت الفضولي، كما يجب عليهم اتخاذ ما تقتضيه ظروف الحال من تدابير لصالح رب العمل.</a:t>
            </a:r>
          </a:p>
        </p:txBody>
      </p:sp>
    </p:spTree>
    <p:extLst>
      <p:ext uri="{BB962C8B-B14F-4D97-AF65-F5344CB8AC3E}">
        <p14:creationId xmlns:p14="http://schemas.microsoft.com/office/powerpoint/2010/main" val="325699886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endParaRPr lang="ar-SY" dirty="0"/>
          </a:p>
          <a:p>
            <a:r>
              <a:rPr lang="ar-SY" sz="5900" dirty="0"/>
              <a:t>أحكام الفضالة</a:t>
            </a:r>
          </a:p>
          <a:p>
            <a:endParaRPr lang="ar-SY" dirty="0"/>
          </a:p>
        </p:txBody>
      </p:sp>
      <p:sp>
        <p:nvSpPr>
          <p:cNvPr id="3" name="عنصر نائب للنص 2"/>
          <p:cNvSpPr>
            <a:spLocks noGrp="1"/>
          </p:cNvSpPr>
          <p:nvPr>
            <p:ph type="body" sz="quarter" idx="11"/>
          </p:nvPr>
        </p:nvSpPr>
        <p:spPr/>
        <p:txBody>
          <a:bodyPr/>
          <a:lstStyle/>
          <a:p>
            <a:r>
              <a:rPr lang="ar-SY" dirty="0"/>
              <a:t>أحكام الفضالة بالنسبة لرب العمل</a:t>
            </a:r>
          </a:p>
        </p:txBody>
      </p:sp>
      <p:sp>
        <p:nvSpPr>
          <p:cNvPr id="5" name="Rectangle: Rounded Corners 4">
            <a:extLst>
              <a:ext uri="{FF2B5EF4-FFF2-40B4-BE49-F238E27FC236}">
                <a16:creationId xmlns:a16="http://schemas.microsoft.com/office/drawing/2014/main" id="{6FA8B202-EB28-4BBC-87C0-190F16E605F8}"/>
              </a:ext>
            </a:extLst>
          </p:cNvPr>
          <p:cNvSpPr/>
          <p:nvPr/>
        </p:nvSpPr>
        <p:spPr>
          <a:xfrm>
            <a:off x="980660" y="2438220"/>
            <a:ext cx="10747513" cy="4163314"/>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1- التزامات رب العمل: وهي: تنفيذ التعهدات التي عقدها الفضولي باسم رب العمل، وتعويض الفضولي عن التعهدات التي عقدها باسمه شخصياً، ورد النفقات الضرورية والنافعة ودفع أجر الفضولي، وتعويض الفضولي عن الضرر الذي لحقه بسبب قيامه بالعمل.</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2- أهلية رب العمل: لا يشترط في رب العمل أية أهلية، لأن مصدر التزامه بتعويض الفضولي هو الإثراء بلا سبب، ويستثنى من هذا الحكم، حالة ما إذا عقد الفضولي تصرفاً قانونياً باسم رب العمل.</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3- أثر موت رب العمل: إذا مات رب العمل، فلا يؤثر ذلك في الفضالة، ويبقى الفضولي ملتزماً نحو ورثة رب العمل بإتمام العمل الذي بدأه ويبذل بذلك عناية الشخص العادي، أما التزامات رب العمل تجاه الفضولي فتنحصر في تركته ويقع عبء تأديتها على عاتق ورثته. </a:t>
            </a:r>
          </a:p>
        </p:txBody>
      </p:sp>
    </p:spTree>
    <p:extLst>
      <p:ext uri="{BB962C8B-B14F-4D97-AF65-F5344CB8AC3E}">
        <p14:creationId xmlns:p14="http://schemas.microsoft.com/office/powerpoint/2010/main" val="326633138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endParaRPr lang="ar-SY" dirty="0"/>
          </a:p>
          <a:p>
            <a:r>
              <a:rPr lang="ar-SY" sz="5900" dirty="0"/>
              <a:t>أحكام الفضالة</a:t>
            </a:r>
          </a:p>
          <a:p>
            <a:endParaRPr lang="ar-SY" dirty="0"/>
          </a:p>
        </p:txBody>
      </p:sp>
      <p:sp>
        <p:nvSpPr>
          <p:cNvPr id="3" name="عنصر نائب للنص 2"/>
          <p:cNvSpPr>
            <a:spLocks noGrp="1"/>
          </p:cNvSpPr>
          <p:nvPr>
            <p:ph type="body" sz="quarter" idx="11"/>
          </p:nvPr>
        </p:nvSpPr>
        <p:spPr/>
        <p:txBody>
          <a:bodyPr/>
          <a:lstStyle/>
          <a:p>
            <a:r>
              <a:rPr lang="ar-SY" dirty="0"/>
              <a:t>سقوط دعوى الفضالة</a:t>
            </a:r>
          </a:p>
        </p:txBody>
      </p:sp>
      <p:sp>
        <p:nvSpPr>
          <p:cNvPr id="5" name="Oval 4">
            <a:extLst>
              <a:ext uri="{FF2B5EF4-FFF2-40B4-BE49-F238E27FC236}">
                <a16:creationId xmlns:a16="http://schemas.microsoft.com/office/drawing/2014/main" id="{D4D294B8-181B-42B8-8334-D2CF190D2C94}"/>
              </a:ext>
            </a:extLst>
          </p:cNvPr>
          <p:cNvSpPr/>
          <p:nvPr/>
        </p:nvSpPr>
        <p:spPr>
          <a:xfrm>
            <a:off x="834888" y="2676938"/>
            <a:ext cx="10601738" cy="3871587"/>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lnSpc>
                <a:spcPct val="150000"/>
              </a:lnSpc>
            </a:pPr>
            <a:r>
              <a:rPr lang="ar-SY" sz="2200" dirty="0">
                <a:solidFill>
                  <a:schemeClr val="tx1"/>
                </a:solidFill>
                <a:latin typeface="Arial" panose="020B0604020202020204" pitchFamily="34" charset="0"/>
                <a:cs typeface="Arial" panose="020B0604020202020204" pitchFamily="34" charset="0"/>
              </a:rPr>
              <a:t>تسقط دعوى الفضالة سواء كانت لمصلحة الفضولي أم لمصلحة رب العمل، إذا سكت الطرف الدائن بهذا الالتزام عن المطالبة بها ثلاث سنوات كاملة من يوم علمه بالواقعة التي يترتب عليها حقه في ذلك وبشخص المدين، على ألا يتجاوز في جميع الحالات خمس عشرة سنة من وقت نشوء هذا الحق.</a:t>
            </a:r>
          </a:p>
        </p:txBody>
      </p:sp>
    </p:spTree>
    <p:extLst>
      <p:ext uri="{BB962C8B-B14F-4D97-AF65-F5344CB8AC3E}">
        <p14:creationId xmlns:p14="http://schemas.microsoft.com/office/powerpoint/2010/main" val="341641149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2.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0/xmlns/"/>
    <ds:schemaRef ds:uri="http://www.w3.org/2001/XMLSchema"/>
    <ds:schemaRef ds:uri="71af3243-3dd4-4a8d-8c0d-dd76da1f02a5"/>
    <ds:schemaRef ds:uri="16c05727-aa75-4e4a-9b5f-8a80a116589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2455B2D-BAB7-438A-85DA-0266A24CB79F}">
  <ds:schemaRefs>
    <ds:schemaRef ds:uri="http://schemas.microsoft.com/office/2006/metadata/properties"/>
    <ds:schemaRef ds:uri="http://www.w3.org/2000/xmlns/"/>
    <ds:schemaRef ds:uri="71af3243-3dd4-4a8d-8c0d-dd76da1f02a5"/>
    <ds:schemaRef ds:uri="http://www.w3.org/2001/XMLSchema-instance"/>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1784</TotalTime>
  <Words>933</Words>
  <Application>Microsoft Office PowerPoint</Application>
  <PresentationFormat>Widescreen</PresentationFormat>
  <Paragraphs>61</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Calibri</vt:lpstr>
      <vt:lpstr>Franklin Gothic Book</vt:lpstr>
      <vt:lpstr>Franklin Gothic Demi</vt:lpstr>
      <vt:lpstr>Gill Sans MT</vt:lpstr>
      <vt:lpstr>Simplified Arabic</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Meray</cp:lastModifiedBy>
  <cp:revision>285</cp:revision>
  <dcterms:created xsi:type="dcterms:W3CDTF">2020-10-27T07:33:32Z</dcterms:created>
  <dcterms:modified xsi:type="dcterms:W3CDTF">2022-08-29T09:12:27Z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