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2"/>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5"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12" autoAdjust="0"/>
    <p:restoredTop sz="94293" autoAdjust="0"/>
  </p:normalViewPr>
  <p:slideViewPr>
    <p:cSldViewPr snapToGrid="0">
      <p:cViewPr varScale="1">
        <p:scale>
          <a:sx n="82" d="100"/>
          <a:sy n="82" d="100"/>
        </p:scale>
        <p:origin x="90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F1FAC1-B701-43B9-B62D-6F670862151A}" type="doc">
      <dgm:prSet loTypeId="urn:microsoft.com/office/officeart/2005/8/layout/hList1" loCatId="list" qsTypeId="urn:microsoft.com/office/officeart/2005/8/quickstyle/simple1" qsCatId="simple" csTypeId="urn:microsoft.com/office/officeart/2005/8/colors/accent1_5" csCatId="accent1" phldr="1"/>
      <dgm:spPr/>
      <dgm:t>
        <a:bodyPr/>
        <a:lstStyle/>
        <a:p>
          <a:endParaRPr lang="en-US"/>
        </a:p>
      </dgm:t>
    </dgm:pt>
    <dgm:pt modelId="{40E5F8C5-0A13-4D75-9196-4E76E0D24517}">
      <dgm:prSet phldrT="[Text]" custT="1"/>
      <dgm:spPr/>
      <dgm:t>
        <a:bodyPr/>
        <a:lstStyle/>
        <a:p>
          <a:pPr algn="ctr" rtl="1"/>
          <a:r>
            <a:rPr lang="ar-SY" sz="2200" b="1" dirty="0" smtClean="0">
              <a:solidFill>
                <a:schemeClr val="tx1"/>
              </a:solidFill>
            </a:rPr>
            <a:t>اسم المستخدم </a:t>
          </a:r>
          <a:endParaRPr lang="en-US" sz="2200" b="1" dirty="0">
            <a:solidFill>
              <a:schemeClr val="tx1"/>
            </a:solidFill>
          </a:endParaRPr>
        </a:p>
      </dgm:t>
    </dgm:pt>
    <dgm:pt modelId="{2E2F1B4F-A160-491D-938E-662D68DA68A6}" type="parTrans" cxnId="{A9AFDFDA-6F1D-43DD-BB6C-25FA99CBCB31}">
      <dgm:prSet/>
      <dgm:spPr/>
      <dgm:t>
        <a:bodyPr/>
        <a:lstStyle/>
        <a:p>
          <a:pPr algn="just" rtl="1"/>
          <a:endParaRPr lang="en-US" sz="2200">
            <a:solidFill>
              <a:schemeClr val="tx1"/>
            </a:solidFill>
          </a:endParaRPr>
        </a:p>
      </dgm:t>
    </dgm:pt>
    <dgm:pt modelId="{1FBD3B7A-C11D-43C9-AECB-48EB8CB09973}" type="sibTrans" cxnId="{A9AFDFDA-6F1D-43DD-BB6C-25FA99CBCB31}">
      <dgm:prSet/>
      <dgm:spPr/>
      <dgm:t>
        <a:bodyPr/>
        <a:lstStyle/>
        <a:p>
          <a:pPr algn="just" rtl="1"/>
          <a:endParaRPr lang="en-US" sz="2200">
            <a:solidFill>
              <a:schemeClr val="tx1"/>
            </a:solidFill>
          </a:endParaRPr>
        </a:p>
      </dgm:t>
    </dgm:pt>
    <dgm:pt modelId="{5485C398-E30E-449E-B4DF-80622E8F7C01}">
      <dgm:prSet phldrT="[Text]" custT="1"/>
      <dgm:spPr/>
      <dgm:t>
        <a:bodyPr/>
        <a:lstStyle/>
        <a:p>
          <a:pPr algn="justLow" rtl="1"/>
          <a:r>
            <a:rPr lang="ar-SY" sz="2200" dirty="0" smtClean="0">
              <a:solidFill>
                <a:schemeClr val="tx1"/>
              </a:solidFill>
            </a:rPr>
            <a:t>يُستخدم الرمز (</a:t>
          </a:r>
          <a:r>
            <a:rPr lang="es-ES" sz="2200" dirty="0" smtClean="0">
              <a:solidFill>
                <a:schemeClr val="tx1"/>
              </a:solidFill>
            </a:rPr>
            <a:t>HE RF</a:t>
          </a:r>
          <a:r>
            <a:rPr lang="ar-SY" sz="2200" dirty="0" smtClean="0">
              <a:solidFill>
                <a:schemeClr val="tx1"/>
              </a:solidFill>
            </a:rPr>
            <a:t>) لتخزين اسم الشخص الذي طلب إنشاء أو تعديل سجل اسم المسافر، أي حجز الطيران. ويتم بإدخال إما اسم منشئ الحجز أو أول حرف من </a:t>
          </a:r>
          <a:r>
            <a:rPr lang="ar-SY" sz="2200" u="none" dirty="0" smtClean="0">
              <a:solidFill>
                <a:schemeClr val="tx1"/>
              </a:solidFill>
            </a:rPr>
            <a:t>اسمه</a:t>
          </a:r>
          <a:r>
            <a:rPr lang="ar-SY" sz="2200" u="none" dirty="0" smtClean="0">
              <a:solidFill>
                <a:schemeClr val="tx1"/>
              </a:solidFill>
            </a:rPr>
            <a:t>: </a:t>
          </a:r>
          <a:r>
            <a:rPr lang="ar-SY" sz="2200" b="1" u="none" dirty="0" smtClean="0">
              <a:solidFill>
                <a:schemeClr val="tx1"/>
              </a:solidFill>
            </a:rPr>
            <a:t>مثال</a:t>
          </a:r>
          <a:r>
            <a:rPr lang="ar-SY" sz="2200" b="1" u="none" dirty="0" smtClean="0">
              <a:solidFill>
                <a:schemeClr val="tx1"/>
              </a:solidFill>
            </a:rPr>
            <a:t>:</a:t>
          </a:r>
          <a:r>
            <a:rPr lang="ar-SY" sz="2200" u="none" dirty="0" smtClean="0">
              <a:solidFill>
                <a:schemeClr val="tx1"/>
              </a:solidFill>
            </a:rPr>
            <a:t> </a:t>
          </a:r>
          <a:r>
            <a:rPr lang="en-US" sz="2200" u="none" dirty="0" smtClean="0">
              <a:solidFill>
                <a:schemeClr val="tx1"/>
              </a:solidFill>
            </a:rPr>
            <a:t>RF </a:t>
          </a:r>
          <a:r>
            <a:rPr lang="es-ES" sz="2200" b="1" u="none" dirty="0" smtClean="0">
              <a:solidFill>
                <a:schemeClr val="tx1"/>
              </a:solidFill>
            </a:rPr>
            <a:t>AHMED</a:t>
          </a:r>
          <a:r>
            <a:rPr lang="en-US" sz="2200" u="none" dirty="0" smtClean="0">
              <a:solidFill>
                <a:schemeClr val="tx1"/>
              </a:solidFill>
            </a:rPr>
            <a:t> / </a:t>
          </a:r>
          <a:r>
            <a:rPr lang="en-US" sz="2200" b="1" dirty="0" smtClean="0">
              <a:solidFill>
                <a:schemeClr val="tx1"/>
              </a:solidFill>
            </a:rPr>
            <a:t>RF</a:t>
          </a:r>
          <a:r>
            <a:rPr lang="en-US" sz="2200" dirty="0" smtClean="0">
              <a:solidFill>
                <a:schemeClr val="tx1"/>
              </a:solidFill>
            </a:rPr>
            <a:t> </a:t>
          </a:r>
          <a:r>
            <a:rPr lang="es-ES" sz="2200" dirty="0" smtClean="0">
              <a:solidFill>
                <a:schemeClr val="tx1"/>
              </a:solidFill>
            </a:rPr>
            <a:t>A</a:t>
          </a:r>
          <a:endParaRPr lang="en-US" sz="2200" dirty="0">
            <a:solidFill>
              <a:schemeClr val="tx1"/>
            </a:solidFill>
          </a:endParaRPr>
        </a:p>
      </dgm:t>
    </dgm:pt>
    <dgm:pt modelId="{E91F6BED-1F21-48F1-AA8B-165D7624E42C}" type="parTrans" cxnId="{EB41E820-4EF4-450E-86AE-9FD0449B8274}">
      <dgm:prSet/>
      <dgm:spPr/>
      <dgm:t>
        <a:bodyPr/>
        <a:lstStyle/>
        <a:p>
          <a:pPr algn="just" rtl="1"/>
          <a:endParaRPr lang="en-US" sz="2200">
            <a:solidFill>
              <a:schemeClr val="tx1"/>
            </a:solidFill>
          </a:endParaRPr>
        </a:p>
      </dgm:t>
    </dgm:pt>
    <dgm:pt modelId="{F4F8EE1E-FF86-4C5C-852B-6E8C1845773C}" type="sibTrans" cxnId="{EB41E820-4EF4-450E-86AE-9FD0449B8274}">
      <dgm:prSet/>
      <dgm:spPr/>
      <dgm:t>
        <a:bodyPr/>
        <a:lstStyle/>
        <a:p>
          <a:pPr algn="just" rtl="1"/>
          <a:endParaRPr lang="en-US" sz="2200">
            <a:solidFill>
              <a:schemeClr val="tx1"/>
            </a:solidFill>
          </a:endParaRPr>
        </a:p>
      </dgm:t>
    </dgm:pt>
    <dgm:pt modelId="{63344ED7-5F8A-4543-9B13-3ACE7265A1C2}">
      <dgm:prSet phldrT="[Text]" custT="1"/>
      <dgm:spPr/>
      <dgm:t>
        <a:bodyPr/>
        <a:lstStyle/>
        <a:p>
          <a:pPr algn="ctr" rtl="1"/>
          <a:r>
            <a:rPr lang="ar-SY" sz="2200" b="1" dirty="0" smtClean="0">
              <a:solidFill>
                <a:schemeClr val="tx1"/>
              </a:solidFill>
            </a:rPr>
            <a:t>إعداد التذاكر</a:t>
          </a:r>
          <a:endParaRPr lang="en-US" sz="2200" b="1" dirty="0">
            <a:solidFill>
              <a:schemeClr val="tx1"/>
            </a:solidFill>
          </a:endParaRPr>
        </a:p>
      </dgm:t>
    </dgm:pt>
    <dgm:pt modelId="{1907C14D-AEF6-40C3-A871-F267BCBD25F7}" type="parTrans" cxnId="{B0EF8C2D-89EE-4134-8A75-78ABF6402FC4}">
      <dgm:prSet/>
      <dgm:spPr/>
      <dgm:t>
        <a:bodyPr/>
        <a:lstStyle/>
        <a:p>
          <a:pPr algn="just" rtl="1"/>
          <a:endParaRPr lang="en-US" sz="2200">
            <a:solidFill>
              <a:schemeClr val="tx1"/>
            </a:solidFill>
          </a:endParaRPr>
        </a:p>
      </dgm:t>
    </dgm:pt>
    <dgm:pt modelId="{ADA4C6F0-B52F-4319-9CCB-31AC83C5C95C}" type="sibTrans" cxnId="{B0EF8C2D-89EE-4134-8A75-78ABF6402FC4}">
      <dgm:prSet/>
      <dgm:spPr/>
      <dgm:t>
        <a:bodyPr/>
        <a:lstStyle/>
        <a:p>
          <a:pPr algn="just" rtl="1"/>
          <a:endParaRPr lang="en-US" sz="2200">
            <a:solidFill>
              <a:schemeClr val="tx1"/>
            </a:solidFill>
          </a:endParaRPr>
        </a:p>
      </dgm:t>
    </dgm:pt>
    <dgm:pt modelId="{9F999A36-C6BA-4FA4-9581-DBCC8D37C33B}">
      <dgm:prSet phldrT="[Text]" custT="1"/>
      <dgm:spPr/>
      <dgm:t>
        <a:bodyPr/>
        <a:lstStyle/>
        <a:p>
          <a:pPr algn="justLow" rtl="1"/>
          <a:r>
            <a:rPr lang="ar-SY" sz="2200" dirty="0" smtClean="0">
              <a:solidFill>
                <a:schemeClr val="tx1"/>
              </a:solidFill>
            </a:rPr>
            <a:t>يستخدم إعداد التذاكر للإشارة إلى التذاكر الحالية، إذ إنّ معظم شركات الطيران أصبحت تستخدم أدوات وبرامج آلية لضبط عملية الإصدار بشكل مبرمج مسبقاً. </a:t>
          </a:r>
          <a:endParaRPr lang="en-US" sz="2200" dirty="0">
            <a:solidFill>
              <a:schemeClr val="tx1"/>
            </a:solidFill>
          </a:endParaRPr>
        </a:p>
      </dgm:t>
    </dgm:pt>
    <dgm:pt modelId="{29AEAEDB-D593-446E-9D7E-FCCE39CCEA40}" type="parTrans" cxnId="{2331FF00-C6F8-4764-A67B-AA5194EB273F}">
      <dgm:prSet/>
      <dgm:spPr/>
      <dgm:t>
        <a:bodyPr/>
        <a:lstStyle/>
        <a:p>
          <a:pPr algn="just" rtl="1"/>
          <a:endParaRPr lang="en-US" sz="2200">
            <a:solidFill>
              <a:schemeClr val="tx1"/>
            </a:solidFill>
          </a:endParaRPr>
        </a:p>
      </dgm:t>
    </dgm:pt>
    <dgm:pt modelId="{2C260E7A-7F4B-4E4C-8665-66A061981DF9}" type="sibTrans" cxnId="{2331FF00-C6F8-4764-A67B-AA5194EB273F}">
      <dgm:prSet/>
      <dgm:spPr/>
      <dgm:t>
        <a:bodyPr/>
        <a:lstStyle/>
        <a:p>
          <a:pPr algn="just" rtl="1"/>
          <a:endParaRPr lang="en-US" sz="2200">
            <a:solidFill>
              <a:schemeClr val="tx1"/>
            </a:solidFill>
          </a:endParaRPr>
        </a:p>
      </dgm:t>
    </dgm:pt>
    <dgm:pt modelId="{B390E514-B6BE-4E8D-AA75-559E87DCDF47}">
      <dgm:prSet phldrT="[Text]" custT="1"/>
      <dgm:spPr/>
      <dgm:t>
        <a:bodyPr/>
        <a:lstStyle/>
        <a:p>
          <a:pPr algn="ctr" rtl="1"/>
          <a:r>
            <a:rPr lang="ar-SY" sz="2200" b="1" dirty="0" smtClean="0">
              <a:solidFill>
                <a:schemeClr val="tx1"/>
              </a:solidFill>
            </a:rPr>
            <a:t>رقم الهاتف </a:t>
          </a:r>
          <a:endParaRPr lang="en-US" sz="2200" b="1" dirty="0">
            <a:solidFill>
              <a:schemeClr val="tx1"/>
            </a:solidFill>
          </a:endParaRPr>
        </a:p>
      </dgm:t>
    </dgm:pt>
    <dgm:pt modelId="{4777652E-09C8-4FCD-84E6-B44ACFD54819}" type="parTrans" cxnId="{58BA3A8C-B0BE-44AB-BAA8-514D2448A8C3}">
      <dgm:prSet/>
      <dgm:spPr/>
      <dgm:t>
        <a:bodyPr/>
        <a:lstStyle/>
        <a:p>
          <a:pPr algn="just" rtl="1"/>
          <a:endParaRPr lang="en-US" sz="2200">
            <a:solidFill>
              <a:schemeClr val="tx1"/>
            </a:solidFill>
          </a:endParaRPr>
        </a:p>
      </dgm:t>
    </dgm:pt>
    <dgm:pt modelId="{4F094BFB-DFCB-4F71-B949-FAF9F0CB032F}" type="sibTrans" cxnId="{58BA3A8C-B0BE-44AB-BAA8-514D2448A8C3}">
      <dgm:prSet/>
      <dgm:spPr/>
      <dgm:t>
        <a:bodyPr/>
        <a:lstStyle/>
        <a:p>
          <a:pPr algn="just" rtl="1"/>
          <a:endParaRPr lang="en-US" sz="2200">
            <a:solidFill>
              <a:schemeClr val="tx1"/>
            </a:solidFill>
          </a:endParaRPr>
        </a:p>
      </dgm:t>
    </dgm:pt>
    <dgm:pt modelId="{A543429F-F7F3-4CAB-96E7-A45FC040F251}">
      <dgm:prSet phldrT="[Text]" custT="1"/>
      <dgm:spPr/>
      <dgm:t>
        <a:bodyPr/>
        <a:lstStyle/>
        <a:p>
          <a:pPr algn="justLow" rtl="1"/>
          <a:r>
            <a:rPr lang="ar-SY" sz="2200" dirty="0" smtClean="0">
              <a:solidFill>
                <a:schemeClr val="tx1"/>
              </a:solidFill>
            </a:rPr>
            <a:t>يجب أن يتضمن سجل اسم المسافر على رقم اتصال للتمكن من الاتصال به في حال وجود ضرورة، ويتم عن طريق إدخال رمز العملية </a:t>
          </a:r>
          <a:r>
            <a:rPr lang="en-US" sz="2200" dirty="0" smtClean="0">
              <a:solidFill>
                <a:schemeClr val="tx1"/>
              </a:solidFill>
            </a:rPr>
            <a:t> </a:t>
          </a:r>
          <a:r>
            <a:rPr lang="en-US" sz="2200" dirty="0" smtClean="0">
              <a:solidFill>
                <a:schemeClr val="tx1"/>
              </a:solidFill>
            </a:rPr>
            <a:t>AP  </a:t>
          </a:r>
          <a:r>
            <a:rPr lang="ar-SY" sz="2200" dirty="0" smtClean="0">
              <a:solidFill>
                <a:schemeClr val="tx1"/>
              </a:solidFill>
            </a:rPr>
            <a:t> يليه </a:t>
          </a:r>
          <a:r>
            <a:rPr lang="ar-SY" sz="2200" dirty="0" smtClean="0">
              <a:solidFill>
                <a:schemeClr val="tx1"/>
              </a:solidFill>
            </a:rPr>
            <a:t>معلومات الاتصال الهاتفي (منزل – هاتف محمول – مكتب – فندق.. إلخ).</a:t>
          </a:r>
          <a:endParaRPr lang="en-US" sz="2200" dirty="0">
            <a:solidFill>
              <a:schemeClr val="tx1"/>
            </a:solidFill>
          </a:endParaRPr>
        </a:p>
      </dgm:t>
    </dgm:pt>
    <dgm:pt modelId="{9520E951-4748-4ABC-B029-5E201FEABC82}" type="parTrans" cxnId="{B7AB019E-EF65-474C-AD2A-B5C023B975C9}">
      <dgm:prSet/>
      <dgm:spPr/>
      <dgm:t>
        <a:bodyPr/>
        <a:lstStyle/>
        <a:p>
          <a:pPr algn="just" rtl="1"/>
          <a:endParaRPr lang="en-US" sz="2200">
            <a:solidFill>
              <a:schemeClr val="tx1"/>
            </a:solidFill>
          </a:endParaRPr>
        </a:p>
      </dgm:t>
    </dgm:pt>
    <dgm:pt modelId="{0B08DA4E-0400-4AEB-8117-967E220C7A9A}" type="sibTrans" cxnId="{B7AB019E-EF65-474C-AD2A-B5C023B975C9}">
      <dgm:prSet/>
      <dgm:spPr/>
      <dgm:t>
        <a:bodyPr/>
        <a:lstStyle/>
        <a:p>
          <a:pPr algn="just" rtl="1"/>
          <a:endParaRPr lang="en-US" sz="2200">
            <a:solidFill>
              <a:schemeClr val="tx1"/>
            </a:solidFill>
          </a:endParaRPr>
        </a:p>
      </dgm:t>
    </dgm:pt>
    <dgm:pt modelId="{C540B4E7-B8EA-46B5-A6F9-57400CF7ACD8}">
      <dgm:prSet custT="1"/>
      <dgm:spPr/>
      <dgm:t>
        <a:bodyPr/>
        <a:lstStyle/>
        <a:p>
          <a:pPr algn="justLow" rtl="1"/>
          <a:r>
            <a:rPr lang="ar-SY" sz="2200" smtClean="0">
              <a:solidFill>
                <a:schemeClr val="tx1"/>
              </a:solidFill>
            </a:rPr>
            <a:t>ونجد هنا بعض المؤشرات المهمة التي يمكن استخدامها: منزل </a:t>
          </a:r>
          <a:r>
            <a:rPr lang="es-ES" sz="2200" b="1" smtClean="0">
              <a:solidFill>
                <a:schemeClr val="tx1"/>
              </a:solidFill>
            </a:rPr>
            <a:t>H</a:t>
          </a:r>
          <a:r>
            <a:rPr lang="es-ES" sz="2200" smtClean="0">
              <a:solidFill>
                <a:schemeClr val="tx1"/>
              </a:solidFill>
            </a:rPr>
            <a:t> </a:t>
          </a:r>
          <a:r>
            <a:rPr lang="ar-SY" sz="2200" smtClean="0">
              <a:solidFill>
                <a:schemeClr val="tx1"/>
              </a:solidFill>
            </a:rPr>
            <a:t>- إيميل المسافر </a:t>
          </a:r>
          <a:r>
            <a:rPr lang="en-US" sz="2200" b="1" smtClean="0">
              <a:solidFill>
                <a:schemeClr val="tx1"/>
              </a:solidFill>
            </a:rPr>
            <a:t>E </a:t>
          </a:r>
          <a:r>
            <a:rPr lang="ar-SY" sz="2200" smtClean="0">
              <a:solidFill>
                <a:schemeClr val="tx1"/>
              </a:solidFill>
            </a:rPr>
            <a:t>- المكتب </a:t>
          </a:r>
          <a:r>
            <a:rPr lang="es-ES" sz="2200" b="1" smtClean="0">
              <a:solidFill>
                <a:schemeClr val="tx1"/>
              </a:solidFill>
            </a:rPr>
            <a:t>B</a:t>
          </a:r>
          <a:r>
            <a:rPr lang="es-ES" sz="2200" smtClean="0">
              <a:solidFill>
                <a:schemeClr val="tx1"/>
              </a:solidFill>
            </a:rPr>
            <a:t> </a:t>
          </a:r>
          <a:endParaRPr lang="en-US" sz="2200" dirty="0">
            <a:solidFill>
              <a:schemeClr val="tx1"/>
            </a:solidFill>
          </a:endParaRPr>
        </a:p>
      </dgm:t>
    </dgm:pt>
    <dgm:pt modelId="{2771C047-101F-4FEC-9820-FAF335E3FA7B}" type="parTrans" cxnId="{8B46E166-FBE8-47ED-ADAC-970C7D9B1C03}">
      <dgm:prSet/>
      <dgm:spPr/>
      <dgm:t>
        <a:bodyPr/>
        <a:lstStyle/>
        <a:p>
          <a:pPr algn="just" rtl="1"/>
          <a:endParaRPr lang="en-US" sz="2200">
            <a:solidFill>
              <a:schemeClr val="tx1"/>
            </a:solidFill>
          </a:endParaRPr>
        </a:p>
      </dgm:t>
    </dgm:pt>
    <dgm:pt modelId="{D1188843-9C52-4BEB-ABF9-E8E61DB9FBB8}" type="sibTrans" cxnId="{8B46E166-FBE8-47ED-ADAC-970C7D9B1C03}">
      <dgm:prSet/>
      <dgm:spPr/>
      <dgm:t>
        <a:bodyPr/>
        <a:lstStyle/>
        <a:p>
          <a:pPr algn="just" rtl="1"/>
          <a:endParaRPr lang="en-US" sz="2200">
            <a:solidFill>
              <a:schemeClr val="tx1"/>
            </a:solidFill>
          </a:endParaRPr>
        </a:p>
      </dgm:t>
    </dgm:pt>
    <dgm:pt modelId="{2052E637-795E-461A-87D3-E5361FE8C30A}">
      <dgm:prSet custT="1"/>
      <dgm:spPr/>
      <dgm:t>
        <a:bodyPr/>
        <a:lstStyle/>
        <a:p>
          <a:pPr algn="justLow" rtl="1"/>
          <a:r>
            <a:rPr lang="ar-SY" sz="2200" dirty="0" smtClean="0">
              <a:solidFill>
                <a:schemeClr val="tx1"/>
              </a:solidFill>
            </a:rPr>
            <a:t>وعند إدخال هذا الرمز </a:t>
          </a:r>
          <a:r>
            <a:rPr lang="es-ES" sz="2200" dirty="0" smtClean="0">
              <a:solidFill>
                <a:schemeClr val="tx1"/>
              </a:solidFill>
            </a:rPr>
            <a:t>TKOK</a:t>
          </a:r>
          <a:r>
            <a:rPr lang="ar-SY" sz="2200" dirty="0" smtClean="0">
              <a:solidFill>
                <a:schemeClr val="tx1"/>
              </a:solidFill>
            </a:rPr>
            <a:t> يظهر مباشرة تاريخ إنشاء الحجز مع اسم </a:t>
          </a:r>
          <a:r>
            <a:rPr lang="ar-SY" sz="2200" dirty="0" smtClean="0">
              <a:solidFill>
                <a:schemeClr val="tx1"/>
              </a:solidFill>
            </a:rPr>
            <a:t>المكتب (</a:t>
          </a:r>
          <a:r>
            <a:rPr lang="es-ES" sz="2200" dirty="0" err="1" smtClean="0">
              <a:solidFill>
                <a:schemeClr val="tx1"/>
              </a:solidFill>
            </a:rPr>
            <a:t>OfficeID</a:t>
          </a:r>
          <a:r>
            <a:rPr lang="ar-SY" sz="2200" dirty="0" smtClean="0">
              <a:solidFill>
                <a:schemeClr val="tx1"/>
              </a:solidFill>
            </a:rPr>
            <a:t>) وبعدها </a:t>
          </a:r>
          <a:r>
            <a:rPr lang="ar-SY" sz="2200" dirty="0" smtClean="0">
              <a:solidFill>
                <a:schemeClr val="tx1"/>
              </a:solidFill>
            </a:rPr>
            <a:t>تظهر </a:t>
          </a:r>
          <a:r>
            <a:rPr lang="ar-SY" sz="2200" dirty="0" smtClean="0">
              <a:solidFill>
                <a:schemeClr val="tx1"/>
              </a:solidFill>
            </a:rPr>
            <a:t>المدة </a:t>
          </a:r>
          <a:r>
            <a:rPr lang="ar-SY" sz="2200" dirty="0" smtClean="0">
              <a:solidFill>
                <a:schemeClr val="tx1"/>
              </a:solidFill>
            </a:rPr>
            <a:t>المحددة لإصدار التذكرة.</a:t>
          </a:r>
          <a:endParaRPr lang="en-US" sz="2200" dirty="0">
            <a:solidFill>
              <a:schemeClr val="tx1"/>
            </a:solidFill>
          </a:endParaRPr>
        </a:p>
      </dgm:t>
    </dgm:pt>
    <dgm:pt modelId="{9CEE7F52-5A0B-41E2-B0F1-A3D0461E0BF4}" type="parTrans" cxnId="{628A28F6-6E4C-47EC-8D54-C4284279915F}">
      <dgm:prSet/>
      <dgm:spPr/>
      <dgm:t>
        <a:bodyPr/>
        <a:lstStyle/>
        <a:p>
          <a:pPr algn="just" rtl="1"/>
          <a:endParaRPr lang="en-US" sz="2200">
            <a:solidFill>
              <a:schemeClr val="tx1"/>
            </a:solidFill>
          </a:endParaRPr>
        </a:p>
      </dgm:t>
    </dgm:pt>
    <dgm:pt modelId="{2B1C4A72-D44C-4846-AE7D-7268124AACAD}" type="sibTrans" cxnId="{628A28F6-6E4C-47EC-8D54-C4284279915F}">
      <dgm:prSet/>
      <dgm:spPr/>
      <dgm:t>
        <a:bodyPr/>
        <a:lstStyle/>
        <a:p>
          <a:pPr algn="just" rtl="1"/>
          <a:endParaRPr lang="en-US" sz="2200">
            <a:solidFill>
              <a:schemeClr val="tx1"/>
            </a:solidFill>
          </a:endParaRPr>
        </a:p>
      </dgm:t>
    </dgm:pt>
    <dgm:pt modelId="{5A703619-A0B6-4825-9C39-B4D0A12F9894}" type="pres">
      <dgm:prSet presAssocID="{64F1FAC1-B701-43B9-B62D-6F670862151A}" presName="Name0" presStyleCnt="0">
        <dgm:presLayoutVars>
          <dgm:dir/>
          <dgm:animLvl val="lvl"/>
          <dgm:resizeHandles val="exact"/>
        </dgm:presLayoutVars>
      </dgm:prSet>
      <dgm:spPr/>
      <dgm:t>
        <a:bodyPr/>
        <a:lstStyle/>
        <a:p>
          <a:endParaRPr lang="en-US"/>
        </a:p>
      </dgm:t>
    </dgm:pt>
    <dgm:pt modelId="{7490F7C5-F1BD-4E3D-8AF2-9BACF1AFEC0D}" type="pres">
      <dgm:prSet presAssocID="{40E5F8C5-0A13-4D75-9196-4E76E0D24517}" presName="composite" presStyleCnt="0"/>
      <dgm:spPr/>
    </dgm:pt>
    <dgm:pt modelId="{EBDCAD11-9ABB-4FE4-B5C4-2BA73C6829F7}" type="pres">
      <dgm:prSet presAssocID="{40E5F8C5-0A13-4D75-9196-4E76E0D24517}" presName="parTx" presStyleLbl="alignNode1" presStyleIdx="0" presStyleCnt="3">
        <dgm:presLayoutVars>
          <dgm:chMax val="0"/>
          <dgm:chPref val="0"/>
          <dgm:bulletEnabled val="1"/>
        </dgm:presLayoutVars>
      </dgm:prSet>
      <dgm:spPr/>
      <dgm:t>
        <a:bodyPr/>
        <a:lstStyle/>
        <a:p>
          <a:endParaRPr lang="en-US"/>
        </a:p>
      </dgm:t>
    </dgm:pt>
    <dgm:pt modelId="{5F56111E-77F6-4C86-8FC9-DD68D0EEB8FC}" type="pres">
      <dgm:prSet presAssocID="{40E5F8C5-0A13-4D75-9196-4E76E0D24517}" presName="desTx" presStyleLbl="alignAccFollowNode1" presStyleIdx="0" presStyleCnt="3">
        <dgm:presLayoutVars>
          <dgm:bulletEnabled val="1"/>
        </dgm:presLayoutVars>
      </dgm:prSet>
      <dgm:spPr/>
      <dgm:t>
        <a:bodyPr/>
        <a:lstStyle/>
        <a:p>
          <a:endParaRPr lang="en-US"/>
        </a:p>
      </dgm:t>
    </dgm:pt>
    <dgm:pt modelId="{2A4ACC7A-B39C-49CA-9E05-2BB3986F31BA}" type="pres">
      <dgm:prSet presAssocID="{1FBD3B7A-C11D-43C9-AECB-48EB8CB09973}" presName="space" presStyleCnt="0"/>
      <dgm:spPr/>
    </dgm:pt>
    <dgm:pt modelId="{D600B91E-48A7-4525-B427-C6D092C51991}" type="pres">
      <dgm:prSet presAssocID="{63344ED7-5F8A-4543-9B13-3ACE7265A1C2}" presName="composite" presStyleCnt="0"/>
      <dgm:spPr/>
    </dgm:pt>
    <dgm:pt modelId="{17F06E15-249E-49EC-B51B-28975775A930}" type="pres">
      <dgm:prSet presAssocID="{63344ED7-5F8A-4543-9B13-3ACE7265A1C2}" presName="parTx" presStyleLbl="alignNode1" presStyleIdx="1" presStyleCnt="3">
        <dgm:presLayoutVars>
          <dgm:chMax val="0"/>
          <dgm:chPref val="0"/>
          <dgm:bulletEnabled val="1"/>
        </dgm:presLayoutVars>
      </dgm:prSet>
      <dgm:spPr/>
      <dgm:t>
        <a:bodyPr/>
        <a:lstStyle/>
        <a:p>
          <a:endParaRPr lang="en-US"/>
        </a:p>
      </dgm:t>
    </dgm:pt>
    <dgm:pt modelId="{AFBAFC96-8F8F-4EFA-83B5-410240F2C26A}" type="pres">
      <dgm:prSet presAssocID="{63344ED7-5F8A-4543-9B13-3ACE7265A1C2}" presName="desTx" presStyleLbl="alignAccFollowNode1" presStyleIdx="1" presStyleCnt="3">
        <dgm:presLayoutVars>
          <dgm:bulletEnabled val="1"/>
        </dgm:presLayoutVars>
      </dgm:prSet>
      <dgm:spPr/>
      <dgm:t>
        <a:bodyPr/>
        <a:lstStyle/>
        <a:p>
          <a:endParaRPr lang="en-US"/>
        </a:p>
      </dgm:t>
    </dgm:pt>
    <dgm:pt modelId="{3467BB83-1539-493B-9599-520150446215}" type="pres">
      <dgm:prSet presAssocID="{ADA4C6F0-B52F-4319-9CCB-31AC83C5C95C}" presName="space" presStyleCnt="0"/>
      <dgm:spPr/>
    </dgm:pt>
    <dgm:pt modelId="{1BEF8809-B321-43C0-8AF7-DE4A8F682831}" type="pres">
      <dgm:prSet presAssocID="{B390E514-B6BE-4E8D-AA75-559E87DCDF47}" presName="composite" presStyleCnt="0"/>
      <dgm:spPr/>
    </dgm:pt>
    <dgm:pt modelId="{F4FB64D6-D006-44B3-845F-51887FE1E9DE}" type="pres">
      <dgm:prSet presAssocID="{B390E514-B6BE-4E8D-AA75-559E87DCDF47}" presName="parTx" presStyleLbl="alignNode1" presStyleIdx="2" presStyleCnt="3">
        <dgm:presLayoutVars>
          <dgm:chMax val="0"/>
          <dgm:chPref val="0"/>
          <dgm:bulletEnabled val="1"/>
        </dgm:presLayoutVars>
      </dgm:prSet>
      <dgm:spPr/>
      <dgm:t>
        <a:bodyPr/>
        <a:lstStyle/>
        <a:p>
          <a:endParaRPr lang="en-US"/>
        </a:p>
      </dgm:t>
    </dgm:pt>
    <dgm:pt modelId="{4F48CD9D-1AE7-4F1D-9C86-A1837C76C567}" type="pres">
      <dgm:prSet presAssocID="{B390E514-B6BE-4E8D-AA75-559E87DCDF47}" presName="desTx" presStyleLbl="alignAccFollowNode1" presStyleIdx="2" presStyleCnt="3">
        <dgm:presLayoutVars>
          <dgm:bulletEnabled val="1"/>
        </dgm:presLayoutVars>
      </dgm:prSet>
      <dgm:spPr/>
      <dgm:t>
        <a:bodyPr/>
        <a:lstStyle/>
        <a:p>
          <a:endParaRPr lang="en-US"/>
        </a:p>
      </dgm:t>
    </dgm:pt>
  </dgm:ptLst>
  <dgm:cxnLst>
    <dgm:cxn modelId="{B0EF8C2D-89EE-4134-8A75-78ABF6402FC4}" srcId="{64F1FAC1-B701-43B9-B62D-6F670862151A}" destId="{63344ED7-5F8A-4543-9B13-3ACE7265A1C2}" srcOrd="1" destOrd="0" parTransId="{1907C14D-AEF6-40C3-A871-F267BCBD25F7}" sibTransId="{ADA4C6F0-B52F-4319-9CCB-31AC83C5C95C}"/>
    <dgm:cxn modelId="{9F9EB30B-551F-4F99-8C9A-07FC29D5B500}" type="presOf" srcId="{B390E514-B6BE-4E8D-AA75-559E87DCDF47}" destId="{F4FB64D6-D006-44B3-845F-51887FE1E9DE}" srcOrd="0" destOrd="0" presId="urn:microsoft.com/office/officeart/2005/8/layout/hList1"/>
    <dgm:cxn modelId="{882920AE-2ECB-4455-9817-B1FE6784DF73}" type="presOf" srcId="{64F1FAC1-B701-43B9-B62D-6F670862151A}" destId="{5A703619-A0B6-4825-9C39-B4D0A12F9894}" srcOrd="0" destOrd="0" presId="urn:microsoft.com/office/officeart/2005/8/layout/hList1"/>
    <dgm:cxn modelId="{1D70ECB1-3155-4A2E-9B03-E3A8C8C3A00C}" type="presOf" srcId="{2052E637-795E-461A-87D3-E5361FE8C30A}" destId="{AFBAFC96-8F8F-4EFA-83B5-410240F2C26A}" srcOrd="0" destOrd="1" presId="urn:microsoft.com/office/officeart/2005/8/layout/hList1"/>
    <dgm:cxn modelId="{2331FF00-C6F8-4764-A67B-AA5194EB273F}" srcId="{63344ED7-5F8A-4543-9B13-3ACE7265A1C2}" destId="{9F999A36-C6BA-4FA4-9581-DBCC8D37C33B}" srcOrd="0" destOrd="0" parTransId="{29AEAEDB-D593-446E-9D7E-FCCE39CCEA40}" sibTransId="{2C260E7A-7F4B-4E4C-8665-66A061981DF9}"/>
    <dgm:cxn modelId="{EB41E820-4EF4-450E-86AE-9FD0449B8274}" srcId="{40E5F8C5-0A13-4D75-9196-4E76E0D24517}" destId="{5485C398-E30E-449E-B4DF-80622E8F7C01}" srcOrd="0" destOrd="0" parTransId="{E91F6BED-1F21-48F1-AA8B-165D7624E42C}" sibTransId="{F4F8EE1E-FF86-4C5C-852B-6E8C1845773C}"/>
    <dgm:cxn modelId="{86FB5D8F-08B4-4934-B225-3E671728142A}" type="presOf" srcId="{A543429F-F7F3-4CAB-96E7-A45FC040F251}" destId="{4F48CD9D-1AE7-4F1D-9C86-A1837C76C567}" srcOrd="0" destOrd="0" presId="urn:microsoft.com/office/officeart/2005/8/layout/hList1"/>
    <dgm:cxn modelId="{CAF8CE98-32B5-4EEC-B864-C8D9A4F530B6}" type="presOf" srcId="{63344ED7-5F8A-4543-9B13-3ACE7265A1C2}" destId="{17F06E15-249E-49EC-B51B-28975775A930}" srcOrd="0" destOrd="0" presId="urn:microsoft.com/office/officeart/2005/8/layout/hList1"/>
    <dgm:cxn modelId="{628A28F6-6E4C-47EC-8D54-C4284279915F}" srcId="{63344ED7-5F8A-4543-9B13-3ACE7265A1C2}" destId="{2052E637-795E-461A-87D3-E5361FE8C30A}" srcOrd="1" destOrd="0" parTransId="{9CEE7F52-5A0B-41E2-B0F1-A3D0461E0BF4}" sibTransId="{2B1C4A72-D44C-4846-AE7D-7268124AACAD}"/>
    <dgm:cxn modelId="{B7AB019E-EF65-474C-AD2A-B5C023B975C9}" srcId="{B390E514-B6BE-4E8D-AA75-559E87DCDF47}" destId="{A543429F-F7F3-4CAB-96E7-A45FC040F251}" srcOrd="0" destOrd="0" parTransId="{9520E951-4748-4ABC-B029-5E201FEABC82}" sibTransId="{0B08DA4E-0400-4AEB-8117-967E220C7A9A}"/>
    <dgm:cxn modelId="{58BA3A8C-B0BE-44AB-BAA8-514D2448A8C3}" srcId="{64F1FAC1-B701-43B9-B62D-6F670862151A}" destId="{B390E514-B6BE-4E8D-AA75-559E87DCDF47}" srcOrd="2" destOrd="0" parTransId="{4777652E-09C8-4FCD-84E6-B44ACFD54819}" sibTransId="{4F094BFB-DFCB-4F71-B949-FAF9F0CB032F}"/>
    <dgm:cxn modelId="{408D77D1-DAA2-44DB-9F93-E8CDBD106C26}" type="presOf" srcId="{5485C398-E30E-449E-B4DF-80622E8F7C01}" destId="{5F56111E-77F6-4C86-8FC9-DD68D0EEB8FC}" srcOrd="0" destOrd="0" presId="urn:microsoft.com/office/officeart/2005/8/layout/hList1"/>
    <dgm:cxn modelId="{A9AFDFDA-6F1D-43DD-BB6C-25FA99CBCB31}" srcId="{64F1FAC1-B701-43B9-B62D-6F670862151A}" destId="{40E5F8C5-0A13-4D75-9196-4E76E0D24517}" srcOrd="0" destOrd="0" parTransId="{2E2F1B4F-A160-491D-938E-662D68DA68A6}" sibTransId="{1FBD3B7A-C11D-43C9-AECB-48EB8CB09973}"/>
    <dgm:cxn modelId="{8B46E166-FBE8-47ED-ADAC-970C7D9B1C03}" srcId="{B390E514-B6BE-4E8D-AA75-559E87DCDF47}" destId="{C540B4E7-B8EA-46B5-A6F9-57400CF7ACD8}" srcOrd="1" destOrd="0" parTransId="{2771C047-101F-4FEC-9820-FAF335E3FA7B}" sibTransId="{D1188843-9C52-4BEB-ABF9-E8E61DB9FBB8}"/>
    <dgm:cxn modelId="{3C61C556-9B4D-47CE-8D5B-88AA9A2BB7CC}" type="presOf" srcId="{C540B4E7-B8EA-46B5-A6F9-57400CF7ACD8}" destId="{4F48CD9D-1AE7-4F1D-9C86-A1837C76C567}" srcOrd="0" destOrd="1" presId="urn:microsoft.com/office/officeart/2005/8/layout/hList1"/>
    <dgm:cxn modelId="{9DA5C5A1-F449-432F-91CE-1DB1B1482398}" type="presOf" srcId="{9F999A36-C6BA-4FA4-9581-DBCC8D37C33B}" destId="{AFBAFC96-8F8F-4EFA-83B5-410240F2C26A}" srcOrd="0" destOrd="0" presId="urn:microsoft.com/office/officeart/2005/8/layout/hList1"/>
    <dgm:cxn modelId="{380860B1-BC02-4B1C-B522-C4869CD5E226}" type="presOf" srcId="{40E5F8C5-0A13-4D75-9196-4E76E0D24517}" destId="{EBDCAD11-9ABB-4FE4-B5C4-2BA73C6829F7}" srcOrd="0" destOrd="0" presId="urn:microsoft.com/office/officeart/2005/8/layout/hList1"/>
    <dgm:cxn modelId="{EF98974F-3392-41B2-9C9C-36CB3E4011C0}" type="presParOf" srcId="{5A703619-A0B6-4825-9C39-B4D0A12F9894}" destId="{7490F7C5-F1BD-4E3D-8AF2-9BACF1AFEC0D}" srcOrd="0" destOrd="0" presId="urn:microsoft.com/office/officeart/2005/8/layout/hList1"/>
    <dgm:cxn modelId="{64363060-58AF-4D52-8A7A-FEA70B9B6CDA}" type="presParOf" srcId="{7490F7C5-F1BD-4E3D-8AF2-9BACF1AFEC0D}" destId="{EBDCAD11-9ABB-4FE4-B5C4-2BA73C6829F7}" srcOrd="0" destOrd="0" presId="urn:microsoft.com/office/officeart/2005/8/layout/hList1"/>
    <dgm:cxn modelId="{7084A018-94E7-454E-9D7D-81049AB95B36}" type="presParOf" srcId="{7490F7C5-F1BD-4E3D-8AF2-9BACF1AFEC0D}" destId="{5F56111E-77F6-4C86-8FC9-DD68D0EEB8FC}" srcOrd="1" destOrd="0" presId="urn:microsoft.com/office/officeart/2005/8/layout/hList1"/>
    <dgm:cxn modelId="{BC60079B-D7C5-4C90-9FF5-CB01987C075B}" type="presParOf" srcId="{5A703619-A0B6-4825-9C39-B4D0A12F9894}" destId="{2A4ACC7A-B39C-49CA-9E05-2BB3986F31BA}" srcOrd="1" destOrd="0" presId="urn:microsoft.com/office/officeart/2005/8/layout/hList1"/>
    <dgm:cxn modelId="{0D073DC2-5C71-4C0D-81E8-6FFDD9C52AF2}" type="presParOf" srcId="{5A703619-A0B6-4825-9C39-B4D0A12F9894}" destId="{D600B91E-48A7-4525-B427-C6D092C51991}" srcOrd="2" destOrd="0" presId="urn:microsoft.com/office/officeart/2005/8/layout/hList1"/>
    <dgm:cxn modelId="{3ECC3BCD-81FC-441A-B0B0-8198C566D95D}" type="presParOf" srcId="{D600B91E-48A7-4525-B427-C6D092C51991}" destId="{17F06E15-249E-49EC-B51B-28975775A930}" srcOrd="0" destOrd="0" presId="urn:microsoft.com/office/officeart/2005/8/layout/hList1"/>
    <dgm:cxn modelId="{CC2F5349-103B-4A12-8CAD-39A8D8399867}" type="presParOf" srcId="{D600B91E-48A7-4525-B427-C6D092C51991}" destId="{AFBAFC96-8F8F-4EFA-83B5-410240F2C26A}" srcOrd="1" destOrd="0" presId="urn:microsoft.com/office/officeart/2005/8/layout/hList1"/>
    <dgm:cxn modelId="{94CB0B10-755A-49E4-B305-6EEE803B1E6C}" type="presParOf" srcId="{5A703619-A0B6-4825-9C39-B4D0A12F9894}" destId="{3467BB83-1539-493B-9599-520150446215}" srcOrd="3" destOrd="0" presId="urn:microsoft.com/office/officeart/2005/8/layout/hList1"/>
    <dgm:cxn modelId="{21FCE0A8-7322-48B6-94F5-1266A6457B05}" type="presParOf" srcId="{5A703619-A0B6-4825-9C39-B4D0A12F9894}" destId="{1BEF8809-B321-43C0-8AF7-DE4A8F682831}" srcOrd="4" destOrd="0" presId="urn:microsoft.com/office/officeart/2005/8/layout/hList1"/>
    <dgm:cxn modelId="{343588BB-E851-454D-8BF8-9A4EFA973F96}" type="presParOf" srcId="{1BEF8809-B321-43C0-8AF7-DE4A8F682831}" destId="{F4FB64D6-D006-44B3-845F-51887FE1E9DE}" srcOrd="0" destOrd="0" presId="urn:microsoft.com/office/officeart/2005/8/layout/hList1"/>
    <dgm:cxn modelId="{3F6AE932-9824-4C38-9B5E-7C026B44EEF9}" type="presParOf" srcId="{1BEF8809-B321-43C0-8AF7-DE4A8F682831}" destId="{4F48CD9D-1AE7-4F1D-9C86-A1837C76C56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DCAD11-9ABB-4FE4-B5C4-2BA73C6829F7}">
      <dsp:nvSpPr>
        <dsp:cNvPr id="0" name=""/>
        <dsp:cNvSpPr/>
      </dsp:nvSpPr>
      <dsp:spPr>
        <a:xfrm>
          <a:off x="3326" y="18716"/>
          <a:ext cx="3243374" cy="748800"/>
        </a:xfrm>
        <a:prstGeom prst="rect">
          <a:avLst/>
        </a:prstGeom>
        <a:solidFill>
          <a:schemeClr val="accen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rtl="1">
            <a:lnSpc>
              <a:spcPct val="90000"/>
            </a:lnSpc>
            <a:spcBef>
              <a:spcPct val="0"/>
            </a:spcBef>
            <a:spcAft>
              <a:spcPct val="35000"/>
            </a:spcAft>
          </a:pPr>
          <a:r>
            <a:rPr lang="ar-SY" sz="2200" b="1" kern="1200" dirty="0" smtClean="0">
              <a:solidFill>
                <a:schemeClr val="tx1"/>
              </a:solidFill>
            </a:rPr>
            <a:t>اسم المستخدم </a:t>
          </a:r>
          <a:endParaRPr lang="en-US" sz="2200" b="1" kern="1200" dirty="0">
            <a:solidFill>
              <a:schemeClr val="tx1"/>
            </a:solidFill>
          </a:endParaRPr>
        </a:p>
      </dsp:txBody>
      <dsp:txXfrm>
        <a:off x="3326" y="18716"/>
        <a:ext cx="3243374" cy="748800"/>
      </dsp:txXfrm>
    </dsp:sp>
    <dsp:sp modelId="{5F56111E-77F6-4C86-8FC9-DD68D0EEB8FC}">
      <dsp:nvSpPr>
        <dsp:cNvPr id="0" name=""/>
        <dsp:cNvSpPr/>
      </dsp:nvSpPr>
      <dsp:spPr>
        <a:xfrm>
          <a:off x="3326" y="767516"/>
          <a:ext cx="3243374" cy="394451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Char char="••"/>
          </a:pPr>
          <a:r>
            <a:rPr lang="ar-SY" sz="2200" kern="1200" dirty="0" smtClean="0">
              <a:solidFill>
                <a:schemeClr val="tx1"/>
              </a:solidFill>
            </a:rPr>
            <a:t>يُستخدم الرمز (</a:t>
          </a:r>
          <a:r>
            <a:rPr lang="es-ES" sz="2200" kern="1200" dirty="0" smtClean="0">
              <a:solidFill>
                <a:schemeClr val="tx1"/>
              </a:solidFill>
            </a:rPr>
            <a:t>HE RF</a:t>
          </a:r>
          <a:r>
            <a:rPr lang="ar-SY" sz="2200" kern="1200" dirty="0" smtClean="0">
              <a:solidFill>
                <a:schemeClr val="tx1"/>
              </a:solidFill>
            </a:rPr>
            <a:t>) لتخزين اسم الشخص الذي طلب إنشاء أو تعديل سجل اسم المسافر، أي حجز الطيران. ويتم بإدخال إما اسم منشئ الحجز أو أول حرف من </a:t>
          </a:r>
          <a:r>
            <a:rPr lang="ar-SY" sz="2200" u="none" kern="1200" dirty="0" smtClean="0">
              <a:solidFill>
                <a:schemeClr val="tx1"/>
              </a:solidFill>
            </a:rPr>
            <a:t>اسمه</a:t>
          </a:r>
          <a:r>
            <a:rPr lang="ar-SY" sz="2200" u="none" kern="1200" dirty="0" smtClean="0">
              <a:solidFill>
                <a:schemeClr val="tx1"/>
              </a:solidFill>
            </a:rPr>
            <a:t>: </a:t>
          </a:r>
          <a:r>
            <a:rPr lang="ar-SY" sz="2200" b="1" u="none" kern="1200" dirty="0" smtClean="0">
              <a:solidFill>
                <a:schemeClr val="tx1"/>
              </a:solidFill>
            </a:rPr>
            <a:t>مثال</a:t>
          </a:r>
          <a:r>
            <a:rPr lang="ar-SY" sz="2200" b="1" u="none" kern="1200" dirty="0" smtClean="0">
              <a:solidFill>
                <a:schemeClr val="tx1"/>
              </a:solidFill>
            </a:rPr>
            <a:t>:</a:t>
          </a:r>
          <a:r>
            <a:rPr lang="ar-SY" sz="2200" u="none" kern="1200" dirty="0" smtClean="0">
              <a:solidFill>
                <a:schemeClr val="tx1"/>
              </a:solidFill>
            </a:rPr>
            <a:t> </a:t>
          </a:r>
          <a:r>
            <a:rPr lang="en-US" sz="2200" u="none" kern="1200" dirty="0" smtClean="0">
              <a:solidFill>
                <a:schemeClr val="tx1"/>
              </a:solidFill>
            </a:rPr>
            <a:t>RF </a:t>
          </a:r>
          <a:r>
            <a:rPr lang="es-ES" sz="2200" b="1" u="none" kern="1200" dirty="0" smtClean="0">
              <a:solidFill>
                <a:schemeClr val="tx1"/>
              </a:solidFill>
            </a:rPr>
            <a:t>AHMED</a:t>
          </a:r>
          <a:r>
            <a:rPr lang="en-US" sz="2200" u="none" kern="1200" dirty="0" smtClean="0">
              <a:solidFill>
                <a:schemeClr val="tx1"/>
              </a:solidFill>
            </a:rPr>
            <a:t> / </a:t>
          </a:r>
          <a:r>
            <a:rPr lang="en-US" sz="2200" b="1" kern="1200" dirty="0" smtClean="0">
              <a:solidFill>
                <a:schemeClr val="tx1"/>
              </a:solidFill>
            </a:rPr>
            <a:t>RF</a:t>
          </a:r>
          <a:r>
            <a:rPr lang="en-US" sz="2200" kern="1200" dirty="0" smtClean="0">
              <a:solidFill>
                <a:schemeClr val="tx1"/>
              </a:solidFill>
            </a:rPr>
            <a:t> </a:t>
          </a:r>
          <a:r>
            <a:rPr lang="es-ES" sz="2200" kern="1200" dirty="0" smtClean="0">
              <a:solidFill>
                <a:schemeClr val="tx1"/>
              </a:solidFill>
            </a:rPr>
            <a:t>A</a:t>
          </a:r>
          <a:endParaRPr lang="en-US" sz="2200" kern="1200" dirty="0">
            <a:solidFill>
              <a:schemeClr val="tx1"/>
            </a:solidFill>
          </a:endParaRPr>
        </a:p>
      </dsp:txBody>
      <dsp:txXfrm>
        <a:off x="3326" y="767516"/>
        <a:ext cx="3243374" cy="3944516"/>
      </dsp:txXfrm>
    </dsp:sp>
    <dsp:sp modelId="{17F06E15-249E-49EC-B51B-28975775A930}">
      <dsp:nvSpPr>
        <dsp:cNvPr id="0" name=""/>
        <dsp:cNvSpPr/>
      </dsp:nvSpPr>
      <dsp:spPr>
        <a:xfrm>
          <a:off x="3700773" y="18716"/>
          <a:ext cx="3243374" cy="748800"/>
        </a:xfrm>
        <a:prstGeom prst="rect">
          <a:avLst/>
        </a:prstGeom>
        <a:solidFill>
          <a:schemeClr val="accent1">
            <a:alpha val="90000"/>
            <a:hueOff val="0"/>
            <a:satOff val="0"/>
            <a:lumOff val="0"/>
            <a:alphaOff val="-20000"/>
          </a:schemeClr>
        </a:solidFill>
        <a:ln w="12700" cap="flat" cmpd="sng" algn="ctr">
          <a:solidFill>
            <a:schemeClr val="accent1">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rtl="1">
            <a:lnSpc>
              <a:spcPct val="90000"/>
            </a:lnSpc>
            <a:spcBef>
              <a:spcPct val="0"/>
            </a:spcBef>
            <a:spcAft>
              <a:spcPct val="35000"/>
            </a:spcAft>
          </a:pPr>
          <a:r>
            <a:rPr lang="ar-SY" sz="2200" b="1" kern="1200" dirty="0" smtClean="0">
              <a:solidFill>
                <a:schemeClr val="tx1"/>
              </a:solidFill>
            </a:rPr>
            <a:t>إعداد التذاكر</a:t>
          </a:r>
          <a:endParaRPr lang="en-US" sz="2200" b="1" kern="1200" dirty="0">
            <a:solidFill>
              <a:schemeClr val="tx1"/>
            </a:solidFill>
          </a:endParaRPr>
        </a:p>
      </dsp:txBody>
      <dsp:txXfrm>
        <a:off x="3700773" y="18716"/>
        <a:ext cx="3243374" cy="748800"/>
      </dsp:txXfrm>
    </dsp:sp>
    <dsp:sp modelId="{AFBAFC96-8F8F-4EFA-83B5-410240F2C26A}">
      <dsp:nvSpPr>
        <dsp:cNvPr id="0" name=""/>
        <dsp:cNvSpPr/>
      </dsp:nvSpPr>
      <dsp:spPr>
        <a:xfrm>
          <a:off x="3700773" y="767516"/>
          <a:ext cx="3243374" cy="394451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Char char="••"/>
          </a:pPr>
          <a:r>
            <a:rPr lang="ar-SY" sz="2200" kern="1200" dirty="0" smtClean="0">
              <a:solidFill>
                <a:schemeClr val="tx1"/>
              </a:solidFill>
            </a:rPr>
            <a:t>يستخدم إعداد التذاكر للإشارة إلى التذاكر الحالية، إذ إنّ معظم شركات الطيران أصبحت تستخدم أدوات وبرامج آلية لضبط عملية الإصدار بشكل مبرمج مسبقاً. </a:t>
          </a:r>
          <a:endParaRPr lang="en-US" sz="2200" kern="1200" dirty="0">
            <a:solidFill>
              <a:schemeClr val="tx1"/>
            </a:solidFill>
          </a:endParaRPr>
        </a:p>
        <a:p>
          <a:pPr marL="228600" lvl="1" indent="-228600" algn="justLow" defTabSz="977900" rtl="1">
            <a:lnSpc>
              <a:spcPct val="90000"/>
            </a:lnSpc>
            <a:spcBef>
              <a:spcPct val="0"/>
            </a:spcBef>
            <a:spcAft>
              <a:spcPct val="15000"/>
            </a:spcAft>
            <a:buChar char="••"/>
          </a:pPr>
          <a:r>
            <a:rPr lang="ar-SY" sz="2200" kern="1200" dirty="0" smtClean="0">
              <a:solidFill>
                <a:schemeClr val="tx1"/>
              </a:solidFill>
            </a:rPr>
            <a:t>وعند إدخال هذا الرمز </a:t>
          </a:r>
          <a:r>
            <a:rPr lang="es-ES" sz="2200" kern="1200" dirty="0" smtClean="0">
              <a:solidFill>
                <a:schemeClr val="tx1"/>
              </a:solidFill>
            </a:rPr>
            <a:t>TKOK</a:t>
          </a:r>
          <a:r>
            <a:rPr lang="ar-SY" sz="2200" kern="1200" dirty="0" smtClean="0">
              <a:solidFill>
                <a:schemeClr val="tx1"/>
              </a:solidFill>
            </a:rPr>
            <a:t> يظهر مباشرة تاريخ إنشاء الحجز مع اسم </a:t>
          </a:r>
          <a:r>
            <a:rPr lang="ar-SY" sz="2200" kern="1200" dirty="0" smtClean="0">
              <a:solidFill>
                <a:schemeClr val="tx1"/>
              </a:solidFill>
            </a:rPr>
            <a:t>المكتب (</a:t>
          </a:r>
          <a:r>
            <a:rPr lang="es-ES" sz="2200" kern="1200" dirty="0" err="1" smtClean="0">
              <a:solidFill>
                <a:schemeClr val="tx1"/>
              </a:solidFill>
            </a:rPr>
            <a:t>OfficeID</a:t>
          </a:r>
          <a:r>
            <a:rPr lang="ar-SY" sz="2200" kern="1200" dirty="0" smtClean="0">
              <a:solidFill>
                <a:schemeClr val="tx1"/>
              </a:solidFill>
            </a:rPr>
            <a:t>) وبعدها </a:t>
          </a:r>
          <a:r>
            <a:rPr lang="ar-SY" sz="2200" kern="1200" dirty="0" smtClean="0">
              <a:solidFill>
                <a:schemeClr val="tx1"/>
              </a:solidFill>
            </a:rPr>
            <a:t>تظهر </a:t>
          </a:r>
          <a:r>
            <a:rPr lang="ar-SY" sz="2200" kern="1200" dirty="0" smtClean="0">
              <a:solidFill>
                <a:schemeClr val="tx1"/>
              </a:solidFill>
            </a:rPr>
            <a:t>المدة </a:t>
          </a:r>
          <a:r>
            <a:rPr lang="ar-SY" sz="2200" kern="1200" dirty="0" smtClean="0">
              <a:solidFill>
                <a:schemeClr val="tx1"/>
              </a:solidFill>
            </a:rPr>
            <a:t>المحددة لإصدار التذكرة.</a:t>
          </a:r>
          <a:endParaRPr lang="en-US" sz="2200" kern="1200" dirty="0">
            <a:solidFill>
              <a:schemeClr val="tx1"/>
            </a:solidFill>
          </a:endParaRPr>
        </a:p>
      </dsp:txBody>
      <dsp:txXfrm>
        <a:off x="3700773" y="767516"/>
        <a:ext cx="3243374" cy="3944516"/>
      </dsp:txXfrm>
    </dsp:sp>
    <dsp:sp modelId="{F4FB64D6-D006-44B3-845F-51887FE1E9DE}">
      <dsp:nvSpPr>
        <dsp:cNvPr id="0" name=""/>
        <dsp:cNvSpPr/>
      </dsp:nvSpPr>
      <dsp:spPr>
        <a:xfrm>
          <a:off x="7398220" y="18716"/>
          <a:ext cx="3243374" cy="748800"/>
        </a:xfrm>
        <a:prstGeom prst="rect">
          <a:avLst/>
        </a:prstGeom>
        <a:solidFill>
          <a:schemeClr val="accent1">
            <a:alpha val="90000"/>
            <a:hueOff val="0"/>
            <a:satOff val="0"/>
            <a:lumOff val="0"/>
            <a:alphaOff val="-4000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rtl="1">
            <a:lnSpc>
              <a:spcPct val="90000"/>
            </a:lnSpc>
            <a:spcBef>
              <a:spcPct val="0"/>
            </a:spcBef>
            <a:spcAft>
              <a:spcPct val="35000"/>
            </a:spcAft>
          </a:pPr>
          <a:r>
            <a:rPr lang="ar-SY" sz="2200" b="1" kern="1200" dirty="0" smtClean="0">
              <a:solidFill>
                <a:schemeClr val="tx1"/>
              </a:solidFill>
            </a:rPr>
            <a:t>رقم الهاتف </a:t>
          </a:r>
          <a:endParaRPr lang="en-US" sz="2200" b="1" kern="1200" dirty="0">
            <a:solidFill>
              <a:schemeClr val="tx1"/>
            </a:solidFill>
          </a:endParaRPr>
        </a:p>
      </dsp:txBody>
      <dsp:txXfrm>
        <a:off x="7398220" y="18716"/>
        <a:ext cx="3243374" cy="748800"/>
      </dsp:txXfrm>
    </dsp:sp>
    <dsp:sp modelId="{4F48CD9D-1AE7-4F1D-9C86-A1837C76C567}">
      <dsp:nvSpPr>
        <dsp:cNvPr id="0" name=""/>
        <dsp:cNvSpPr/>
      </dsp:nvSpPr>
      <dsp:spPr>
        <a:xfrm>
          <a:off x="7398220" y="767516"/>
          <a:ext cx="3243374" cy="394451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justLow" defTabSz="977900" rtl="1">
            <a:lnSpc>
              <a:spcPct val="90000"/>
            </a:lnSpc>
            <a:spcBef>
              <a:spcPct val="0"/>
            </a:spcBef>
            <a:spcAft>
              <a:spcPct val="15000"/>
            </a:spcAft>
            <a:buChar char="••"/>
          </a:pPr>
          <a:r>
            <a:rPr lang="ar-SY" sz="2200" kern="1200" dirty="0" smtClean="0">
              <a:solidFill>
                <a:schemeClr val="tx1"/>
              </a:solidFill>
            </a:rPr>
            <a:t>يجب أن يتضمن سجل اسم المسافر على رقم اتصال للتمكن من الاتصال به في حال وجود ضرورة، ويتم عن طريق إدخال رمز العملية </a:t>
          </a:r>
          <a:r>
            <a:rPr lang="en-US" sz="2200" kern="1200" dirty="0" smtClean="0">
              <a:solidFill>
                <a:schemeClr val="tx1"/>
              </a:solidFill>
            </a:rPr>
            <a:t> </a:t>
          </a:r>
          <a:r>
            <a:rPr lang="en-US" sz="2200" kern="1200" dirty="0" smtClean="0">
              <a:solidFill>
                <a:schemeClr val="tx1"/>
              </a:solidFill>
            </a:rPr>
            <a:t>AP  </a:t>
          </a:r>
          <a:r>
            <a:rPr lang="ar-SY" sz="2200" kern="1200" dirty="0" smtClean="0">
              <a:solidFill>
                <a:schemeClr val="tx1"/>
              </a:solidFill>
            </a:rPr>
            <a:t> يليه </a:t>
          </a:r>
          <a:r>
            <a:rPr lang="ar-SY" sz="2200" kern="1200" dirty="0" smtClean="0">
              <a:solidFill>
                <a:schemeClr val="tx1"/>
              </a:solidFill>
            </a:rPr>
            <a:t>معلومات الاتصال الهاتفي (منزل – هاتف محمول – مكتب – فندق.. إلخ).</a:t>
          </a:r>
          <a:endParaRPr lang="en-US" sz="2200" kern="1200" dirty="0">
            <a:solidFill>
              <a:schemeClr val="tx1"/>
            </a:solidFill>
          </a:endParaRPr>
        </a:p>
        <a:p>
          <a:pPr marL="228600" lvl="1" indent="-228600" algn="justLow" defTabSz="977900" rtl="1">
            <a:lnSpc>
              <a:spcPct val="90000"/>
            </a:lnSpc>
            <a:spcBef>
              <a:spcPct val="0"/>
            </a:spcBef>
            <a:spcAft>
              <a:spcPct val="15000"/>
            </a:spcAft>
            <a:buChar char="••"/>
          </a:pPr>
          <a:r>
            <a:rPr lang="ar-SY" sz="2200" kern="1200" smtClean="0">
              <a:solidFill>
                <a:schemeClr val="tx1"/>
              </a:solidFill>
            </a:rPr>
            <a:t>ونجد هنا بعض المؤشرات المهمة التي يمكن استخدامها: منزل </a:t>
          </a:r>
          <a:r>
            <a:rPr lang="es-ES" sz="2200" b="1" kern="1200" smtClean="0">
              <a:solidFill>
                <a:schemeClr val="tx1"/>
              </a:solidFill>
            </a:rPr>
            <a:t>H</a:t>
          </a:r>
          <a:r>
            <a:rPr lang="es-ES" sz="2200" kern="1200" smtClean="0">
              <a:solidFill>
                <a:schemeClr val="tx1"/>
              </a:solidFill>
            </a:rPr>
            <a:t> </a:t>
          </a:r>
          <a:r>
            <a:rPr lang="ar-SY" sz="2200" kern="1200" smtClean="0">
              <a:solidFill>
                <a:schemeClr val="tx1"/>
              </a:solidFill>
            </a:rPr>
            <a:t>- إيميل المسافر </a:t>
          </a:r>
          <a:r>
            <a:rPr lang="en-US" sz="2200" b="1" kern="1200" smtClean="0">
              <a:solidFill>
                <a:schemeClr val="tx1"/>
              </a:solidFill>
            </a:rPr>
            <a:t>E </a:t>
          </a:r>
          <a:r>
            <a:rPr lang="ar-SY" sz="2200" kern="1200" smtClean="0">
              <a:solidFill>
                <a:schemeClr val="tx1"/>
              </a:solidFill>
            </a:rPr>
            <a:t>- المكتب </a:t>
          </a:r>
          <a:r>
            <a:rPr lang="es-ES" sz="2200" b="1" kern="1200" smtClean="0">
              <a:solidFill>
                <a:schemeClr val="tx1"/>
              </a:solidFill>
            </a:rPr>
            <a:t>B</a:t>
          </a:r>
          <a:r>
            <a:rPr lang="es-ES" sz="2200" kern="1200" smtClean="0">
              <a:solidFill>
                <a:schemeClr val="tx1"/>
              </a:solidFill>
            </a:rPr>
            <a:t> </a:t>
          </a:r>
          <a:endParaRPr lang="en-US" sz="2200" kern="1200" dirty="0">
            <a:solidFill>
              <a:schemeClr val="tx1"/>
            </a:solidFill>
          </a:endParaRPr>
        </a:p>
      </dsp:txBody>
      <dsp:txXfrm>
        <a:off x="7398220" y="767516"/>
        <a:ext cx="3243374" cy="394451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3/26/2023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9167" y="-66013"/>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8880" y="2500660"/>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886975"/>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027992" y="4393608"/>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a:t>
            </a:r>
            <a:r>
              <a:rPr lang="ar-SA" sz="2000" b="1" dirty="0" smtClean="0">
                <a:solidFill>
                  <a:schemeClr val="accent6">
                    <a:lumMod val="50000"/>
                  </a:schemeClr>
                </a:solidFill>
                <a:latin typeface="+mn-lt"/>
              </a:rPr>
              <a:t>المقرر</a:t>
            </a:r>
            <a:r>
              <a:rPr lang="en-US" sz="2000" b="1" dirty="0" smtClean="0">
                <a:solidFill>
                  <a:schemeClr val="accent6">
                    <a:lumMod val="50000"/>
                  </a:schemeClr>
                </a:solidFill>
                <a:latin typeface="+mn-lt"/>
              </a:rPr>
              <a:t> </a:t>
            </a:r>
            <a:r>
              <a:rPr lang="ar-SY" sz="2000" b="1" dirty="0" smtClean="0">
                <a:solidFill>
                  <a:schemeClr val="accent6">
                    <a:lumMod val="50000"/>
                  </a:schemeClr>
                </a:solidFill>
                <a:latin typeface="+mn-lt"/>
              </a:rPr>
              <a:t>التطبيقي: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012647" y="4277528"/>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3915179" y="1027177"/>
            <a:ext cx="8916320"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3915684" y="342207"/>
            <a:ext cx="4223764" cy="973063"/>
            <a:chOff x="3922649" y="345744"/>
            <a:chExt cx="3248668"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031224" y="504241"/>
              <a:ext cx="3140093" cy="682913"/>
              <a:chOff x="8007304" y="513364"/>
              <a:chExt cx="2827919"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007304" y="513364"/>
                <a:ext cx="2827919"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50654" y="674399"/>
                <a:ext cx="2213783" cy="658216"/>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a:t>
                </a:r>
                <a:r>
                  <a:rPr lang="ar-SY" sz="2400" b="1" dirty="0" smtClean="0">
                    <a:solidFill>
                      <a:schemeClr val="bg1"/>
                    </a:solidFill>
                    <a:latin typeface="Calibri" panose="020F0502020204030204" pitchFamily="34" charset="0"/>
                    <a:cs typeface="Calibri" panose="020F0502020204030204" pitchFamily="34" charset="0"/>
                  </a:rPr>
                  <a:t>الجلسة التدريبية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rot="20697119">
              <a:off x="3922649" y="345744"/>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61476"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161319" y="4355106"/>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a:t>
            </a:r>
            <a:r>
              <a:rPr lang="ar-SY" sz="2000" b="1" dirty="0" smtClean="0">
                <a:solidFill>
                  <a:schemeClr val="accent6">
                    <a:lumMod val="50000"/>
                  </a:schemeClr>
                </a:solidFill>
                <a:latin typeface="+mn-lt"/>
              </a:rPr>
              <a:t>الجلسة التدريبية: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056845" y="4322619"/>
            <a:ext cx="2143190"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3/26/2023</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1477108" y="2359984"/>
            <a:ext cx="9272954" cy="1430072"/>
          </a:xfrm>
        </p:spPr>
        <p:txBody>
          <a:bodyPr>
            <a:noAutofit/>
          </a:bodyPr>
          <a:lstStyle/>
          <a:p>
            <a:pPr>
              <a:spcBef>
                <a:spcPts val="0"/>
              </a:spcBef>
            </a:pPr>
            <a:r>
              <a:rPr lang="ar-SA" dirty="0"/>
              <a:t>تطبيقات حاسوبية في شركات السياحة ومكاتب السفر (أماديوس)</a:t>
            </a:r>
            <a:endParaRPr lang="en-US" dirty="0"/>
          </a:p>
          <a:p>
            <a:pPr>
              <a:spcBef>
                <a:spcPts val="0"/>
              </a:spcBef>
            </a:pPr>
            <a:r>
              <a:rPr lang="en-US" dirty="0"/>
              <a:t>Computer applications in tourism companies and travel offices (Amadeus</a:t>
            </a:r>
            <a:r>
              <a:rPr lang="en-US" dirty="0" smtClean="0"/>
              <a:t>)</a:t>
            </a:r>
            <a:endParaRPr lang="ar-SY" dirty="0"/>
          </a:p>
        </p:txBody>
      </p:sp>
      <p:sp>
        <p:nvSpPr>
          <p:cNvPr id="3" name="Content Placeholder 2"/>
          <p:cNvSpPr>
            <a:spLocks noGrp="1"/>
          </p:cNvSpPr>
          <p:nvPr>
            <p:ph sz="quarter" idx="12"/>
          </p:nvPr>
        </p:nvSpPr>
        <p:spPr/>
        <p:txBody>
          <a:bodyPr/>
          <a:lstStyle/>
          <a:p>
            <a:r>
              <a:rPr lang="ar-LB" dirty="0"/>
              <a:t>اسم المؤلف: لبنى إبراهيم فرح </a:t>
            </a:r>
            <a:endParaRPr lang="en-US" dirty="0"/>
          </a:p>
        </p:txBody>
      </p:sp>
      <p:sp>
        <p:nvSpPr>
          <p:cNvPr id="4" name="Content Placeholder 3"/>
          <p:cNvSpPr>
            <a:spLocks noGrp="1"/>
          </p:cNvSpPr>
          <p:nvPr>
            <p:ph sz="quarter" idx="13"/>
          </p:nvPr>
        </p:nvSpPr>
        <p:spPr>
          <a:xfrm>
            <a:off x="3235384" y="4336143"/>
            <a:ext cx="3822003" cy="511628"/>
          </a:xfrm>
        </p:spPr>
        <p:txBody>
          <a:bodyPr/>
          <a:lstStyle/>
          <a:p>
            <a:r>
              <a:rPr lang="af-ZA" dirty="0" smtClean="0"/>
              <a:t>TTM606</a:t>
            </a:r>
            <a:endParaRPr lang="ar-SY" dirty="0"/>
          </a:p>
        </p:txBody>
      </p:sp>
    </p:spTree>
    <p:extLst>
      <p:ext uri="{BB962C8B-B14F-4D97-AF65-F5344CB8AC3E}">
        <p14:creationId xmlns:p14="http://schemas.microsoft.com/office/powerpoint/2010/main" val="21183396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Content Placeholder 3"/>
          <p:cNvGraphicFramePr>
            <a:graphicFrameLocks noGrp="1"/>
          </p:cNvGraphicFramePr>
          <p:nvPr>
            <p:ph sz="quarter" idx="10"/>
            <p:extLst>
              <p:ext uri="{D42A27DB-BD31-4B8C-83A1-F6EECF244321}">
                <p14:modId xmlns:p14="http://schemas.microsoft.com/office/powerpoint/2010/main" val="3261877939"/>
              </p:ext>
            </p:extLst>
          </p:nvPr>
        </p:nvGraphicFramePr>
        <p:xfrm>
          <a:off x="1097600" y="2199665"/>
          <a:ext cx="9953258" cy="3626703"/>
        </p:xfrm>
        <a:graphic>
          <a:graphicData uri="http://schemas.openxmlformats.org/drawingml/2006/table">
            <a:tbl>
              <a:tblPr bandRow="1">
                <a:tableStyleId>{5C22544A-7EE6-4342-B048-85BDC9FD1C3A}</a:tableStyleId>
              </a:tblPr>
              <a:tblGrid>
                <a:gridCol w="9953258">
                  <a:extLst>
                    <a:ext uri="{9D8B030D-6E8A-4147-A177-3AD203B41FA5}">
                      <a16:colId xmlns:a16="http://schemas.microsoft.com/office/drawing/2014/main" val="164746341"/>
                    </a:ext>
                  </a:extLst>
                </a:gridCol>
              </a:tblGrid>
              <a:tr h="402967">
                <a:tc>
                  <a:txBody>
                    <a:bodyPr/>
                    <a:lstStyle/>
                    <a:p>
                      <a:pPr marL="0" marR="0" algn="just">
                        <a:lnSpc>
                          <a:spcPct val="100000"/>
                        </a:lnSpc>
                        <a:spcBef>
                          <a:spcPts val="0"/>
                        </a:spcBef>
                        <a:spcAft>
                          <a:spcPts val="0"/>
                        </a:spcAft>
                      </a:pPr>
                      <a:r>
                        <a:rPr lang="en-US" sz="2200" dirty="0">
                          <a:solidFill>
                            <a:schemeClr val="tx1"/>
                          </a:solidFill>
                          <a:effectLst/>
                        </a:rPr>
                        <a:t>** AMADEUS AVAILABILITY – AN ** BEY BEIRUT.LB        61 MO 23JAN</a:t>
                      </a:r>
                      <a:r>
                        <a:rPr lang="ar-SA" sz="2200" dirty="0">
                          <a:solidFill>
                            <a:schemeClr val="tx1"/>
                          </a:solidFill>
                          <a:effectLst/>
                        </a:rPr>
                        <a:t>    </a:t>
                      </a:r>
                      <a:r>
                        <a:rPr lang="en-US" sz="2200" dirty="0">
                          <a:solidFill>
                            <a:schemeClr val="tx1"/>
                          </a:solidFill>
                          <a:effectLst/>
                        </a:rPr>
                        <a:t> 0000</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363246"/>
                  </a:ext>
                </a:extLst>
              </a:tr>
              <a:tr h="402967">
                <a:tc>
                  <a:txBody>
                    <a:bodyPr/>
                    <a:lstStyle/>
                    <a:p>
                      <a:pPr marL="0" marR="0" algn="just">
                        <a:lnSpc>
                          <a:spcPct val="100000"/>
                        </a:lnSpc>
                        <a:spcBef>
                          <a:spcPts val="0"/>
                        </a:spcBef>
                        <a:spcAft>
                          <a:spcPts val="0"/>
                        </a:spcAft>
                      </a:pPr>
                      <a:r>
                        <a:rPr lang="en-US" sz="2200">
                          <a:solidFill>
                            <a:schemeClr val="tx1"/>
                          </a:solidFill>
                          <a:effectLst/>
                        </a:rPr>
                        <a:t>11   ME 431 J9 C9 D9 I9 Z9 B9 M9 /DXB 1 BEY    0310    0445 E0/32Q       3:35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9391881"/>
                  </a:ext>
                </a:extLst>
              </a:tr>
              <a:tr h="402967">
                <a:tc>
                  <a:txBody>
                    <a:bodyPr/>
                    <a:lstStyle/>
                    <a:p>
                      <a:pPr marL="0" marR="0" algn="just">
                        <a:lnSpc>
                          <a:spcPct val="100000"/>
                        </a:lnSpc>
                        <a:spcBef>
                          <a:spcPts val="0"/>
                        </a:spcBef>
                        <a:spcAft>
                          <a:spcPts val="0"/>
                        </a:spcAft>
                      </a:pPr>
                      <a:r>
                        <a:rPr lang="en-US" sz="2200">
                          <a:solidFill>
                            <a:schemeClr val="tx1"/>
                          </a:solidFill>
                          <a:effectLst/>
                        </a:rPr>
                        <a:t>             U9 K9 H9 L9 Q9 T9 N9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7802941"/>
                  </a:ext>
                </a:extLst>
              </a:tr>
              <a:tr h="402967">
                <a:tc>
                  <a:txBody>
                    <a:bodyPr/>
                    <a:lstStyle/>
                    <a:p>
                      <a:pPr marL="0" marR="0" algn="just">
                        <a:lnSpc>
                          <a:spcPct val="100000"/>
                        </a:lnSpc>
                        <a:spcBef>
                          <a:spcPts val="0"/>
                        </a:spcBef>
                        <a:spcAft>
                          <a:spcPts val="0"/>
                        </a:spcAft>
                      </a:pPr>
                      <a:r>
                        <a:rPr lang="en-US" sz="2200">
                          <a:solidFill>
                            <a:schemeClr val="tx1"/>
                          </a:solidFill>
                          <a:effectLst/>
                        </a:rPr>
                        <a:t>12   EK 957 F2 A2 J4 C4 I4 O7 H7 DXB 3 BEY    0730    0955 E0/77W       4:25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4453254"/>
                  </a:ext>
                </a:extLst>
              </a:tr>
              <a:tr h="402967">
                <a:tc>
                  <a:txBody>
                    <a:bodyPr/>
                    <a:lstStyle/>
                    <a:p>
                      <a:pPr marL="0" marR="0" algn="just">
                        <a:lnSpc>
                          <a:spcPct val="100000"/>
                        </a:lnSpc>
                        <a:spcBef>
                          <a:spcPts val="0"/>
                        </a:spcBef>
                        <a:spcAft>
                          <a:spcPts val="0"/>
                        </a:spcAft>
                      </a:pPr>
                      <a:r>
                        <a:rPr lang="es-ES" sz="2200">
                          <a:solidFill>
                            <a:schemeClr val="tx1"/>
                          </a:solidFill>
                          <a:effectLst/>
                        </a:rPr>
                        <a:t>             Y7 R7 M7 B7 U7 K7 Q7 L7 T7 V7 X7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053327"/>
                  </a:ext>
                </a:extLst>
              </a:tr>
              <a:tr h="402967">
                <a:tc>
                  <a:txBody>
                    <a:bodyPr/>
                    <a:lstStyle/>
                    <a:p>
                      <a:pPr marL="0" marR="0" algn="just">
                        <a:lnSpc>
                          <a:spcPct val="100000"/>
                        </a:lnSpc>
                        <a:spcBef>
                          <a:spcPts val="0"/>
                        </a:spcBef>
                        <a:spcAft>
                          <a:spcPts val="0"/>
                        </a:spcAft>
                      </a:pPr>
                      <a:r>
                        <a:rPr lang="en-US" sz="2200">
                          <a:solidFill>
                            <a:schemeClr val="tx1"/>
                          </a:solidFill>
                          <a:effectLst/>
                        </a:rPr>
                        <a:t>13   ME 427 J9 C9 D9 I9 Z9 B9 M9 /DXB 1 BEY    1330    1505 E0/32Q       3:35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34872457"/>
                  </a:ext>
                </a:extLst>
              </a:tr>
              <a:tr h="402967">
                <a:tc>
                  <a:txBody>
                    <a:bodyPr/>
                    <a:lstStyle/>
                    <a:p>
                      <a:pPr marL="0" marR="0" algn="just">
                        <a:lnSpc>
                          <a:spcPct val="100000"/>
                        </a:lnSpc>
                        <a:spcBef>
                          <a:spcPts val="0"/>
                        </a:spcBef>
                        <a:spcAft>
                          <a:spcPts val="0"/>
                        </a:spcAft>
                      </a:pPr>
                      <a:r>
                        <a:rPr lang="en-US" sz="2200">
                          <a:solidFill>
                            <a:schemeClr val="tx1"/>
                          </a:solidFill>
                          <a:effectLst/>
                        </a:rPr>
                        <a:t>             U9 K9 H9 L9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05849826"/>
                  </a:ext>
                </a:extLst>
              </a:tr>
              <a:tr h="402967">
                <a:tc>
                  <a:txBody>
                    <a:bodyPr/>
                    <a:lstStyle/>
                    <a:p>
                      <a:pPr marL="0" marR="0" algn="just">
                        <a:lnSpc>
                          <a:spcPct val="100000"/>
                        </a:lnSpc>
                        <a:spcBef>
                          <a:spcPts val="0"/>
                        </a:spcBef>
                        <a:spcAft>
                          <a:spcPts val="0"/>
                        </a:spcAft>
                      </a:pPr>
                      <a:r>
                        <a:rPr lang="en-US" sz="2200">
                          <a:solidFill>
                            <a:schemeClr val="tx1"/>
                          </a:solidFill>
                          <a:effectLst/>
                        </a:rPr>
                        <a:t>14   EK 953 F2 A2 J4 C4 I4 O7 H7 DXB 3 BEY    1450    1720 E0/77W       4:30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4152538"/>
                  </a:ext>
                </a:extLst>
              </a:tr>
              <a:tr h="402967">
                <a:tc>
                  <a:txBody>
                    <a:bodyPr/>
                    <a:lstStyle/>
                    <a:p>
                      <a:pPr marL="0" marR="0" algn="just">
                        <a:lnSpc>
                          <a:spcPct val="100000"/>
                        </a:lnSpc>
                        <a:spcBef>
                          <a:spcPts val="0"/>
                        </a:spcBef>
                        <a:spcAft>
                          <a:spcPts val="0"/>
                        </a:spcAft>
                      </a:pPr>
                      <a:r>
                        <a:rPr lang="es-ES" sz="2200" dirty="0">
                          <a:solidFill>
                            <a:schemeClr val="tx1"/>
                          </a:solidFill>
                          <a:effectLst/>
                        </a:rPr>
                        <a:t>             Y7 R7 M7 B7 U7 K7 Q7 L7 T7 V7 X7</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8986363"/>
                  </a:ext>
                </a:extLst>
              </a:tr>
            </a:tbl>
          </a:graphicData>
        </a:graphic>
      </p:graphicFrame>
    </p:spTree>
    <p:extLst>
      <p:ext uri="{BB962C8B-B14F-4D97-AF65-F5344CB8AC3E}">
        <p14:creationId xmlns:p14="http://schemas.microsoft.com/office/powerpoint/2010/main" val="190103062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318160"/>
            <a:ext cx="10367159" cy="1868645"/>
          </a:xfrm>
        </p:spPr>
        <p:txBody>
          <a:bodyPr/>
          <a:lstStyle/>
          <a:p>
            <a:r>
              <a:rPr lang="ar-SY" b="1" dirty="0"/>
              <a:t>عرض جدول مواعيد </a:t>
            </a:r>
            <a:r>
              <a:rPr lang="ar-SY" b="1" dirty="0" smtClean="0"/>
              <a:t>الرحلات:</a:t>
            </a:r>
            <a:endParaRPr lang="en-US" b="1" dirty="0"/>
          </a:p>
          <a:p>
            <a:r>
              <a:rPr lang="en-US" dirty="0"/>
              <a:t> </a:t>
            </a:r>
            <a:r>
              <a:rPr lang="ar-SY" dirty="0"/>
              <a:t>يعرض جدول المواعيد الرحلات التشغيلية خلال أسبوع واحد من تاريخ الاستعراض، ويتضمن العرض على جميع الرحلات الجوية لشركات الطيران التي تقدم عرض رحلاتها على نظام أماديوس</a:t>
            </a:r>
            <a:r>
              <a:rPr lang="ar-SY" dirty="0" smtClean="0"/>
              <a:t>.</a:t>
            </a:r>
            <a:endParaRPr lang="en-US" dirty="0"/>
          </a:p>
        </p:txBody>
      </p:sp>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Table 3"/>
          <p:cNvGraphicFramePr>
            <a:graphicFrameLocks noGrp="1"/>
          </p:cNvGraphicFramePr>
          <p:nvPr>
            <p:extLst>
              <p:ext uri="{D42A27DB-BD31-4B8C-83A1-F6EECF244321}">
                <p14:modId xmlns:p14="http://schemas.microsoft.com/office/powerpoint/2010/main" val="1802905438"/>
              </p:ext>
            </p:extLst>
          </p:nvPr>
        </p:nvGraphicFramePr>
        <p:xfrm>
          <a:off x="1853393" y="3462618"/>
          <a:ext cx="8416022" cy="2281689"/>
        </p:xfrm>
        <a:graphic>
          <a:graphicData uri="http://schemas.openxmlformats.org/drawingml/2006/table">
            <a:tbl>
              <a:tblPr firstRow="1" bandRow="1">
                <a:tableStyleId>{5C22544A-7EE6-4342-B048-85BDC9FD1C3A}</a:tableStyleId>
              </a:tblPr>
              <a:tblGrid>
                <a:gridCol w="3537293">
                  <a:extLst>
                    <a:ext uri="{9D8B030D-6E8A-4147-A177-3AD203B41FA5}">
                      <a16:colId xmlns:a16="http://schemas.microsoft.com/office/drawing/2014/main" val="2569336783"/>
                    </a:ext>
                  </a:extLst>
                </a:gridCol>
                <a:gridCol w="4878729">
                  <a:extLst>
                    <a:ext uri="{9D8B030D-6E8A-4147-A177-3AD203B41FA5}">
                      <a16:colId xmlns:a16="http://schemas.microsoft.com/office/drawing/2014/main" val="2544433987"/>
                    </a:ext>
                  </a:extLst>
                </a:gridCol>
              </a:tblGrid>
              <a:tr h="760563">
                <a:tc>
                  <a:txBody>
                    <a:bodyPr/>
                    <a:lstStyle/>
                    <a:p>
                      <a:pPr marL="228600" marR="0" algn="ctr" rtl="1">
                        <a:lnSpc>
                          <a:spcPct val="150000"/>
                        </a:lnSpc>
                        <a:spcBef>
                          <a:spcPts val="0"/>
                        </a:spcBef>
                        <a:spcAft>
                          <a:spcPts val="0"/>
                        </a:spcAft>
                      </a:pPr>
                      <a:r>
                        <a:rPr lang="en-US" sz="2200">
                          <a:solidFill>
                            <a:schemeClr val="tx1"/>
                          </a:solidFill>
                          <a:effectLst/>
                        </a:rPr>
                        <a:t>TN BEY PAR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a:solidFill>
                            <a:schemeClr val="tx1"/>
                          </a:solidFill>
                          <a:effectLst/>
                        </a:rPr>
                        <a:t>جدول مواعيد الرحلات للشركات كافة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7198102"/>
                  </a:ext>
                </a:extLst>
              </a:tr>
              <a:tr h="760563">
                <a:tc>
                  <a:txBody>
                    <a:bodyPr/>
                    <a:lstStyle/>
                    <a:p>
                      <a:pPr marL="228600" marR="0" algn="ctr" rtl="1">
                        <a:lnSpc>
                          <a:spcPct val="150000"/>
                        </a:lnSpc>
                        <a:spcBef>
                          <a:spcPts val="0"/>
                        </a:spcBef>
                        <a:spcAft>
                          <a:spcPts val="0"/>
                        </a:spcAft>
                      </a:pPr>
                      <a:r>
                        <a:rPr lang="en-US" sz="2200">
                          <a:solidFill>
                            <a:schemeClr val="tx1"/>
                          </a:solidFill>
                          <a:effectLst/>
                        </a:rPr>
                        <a:t>TN BEY PAR/A AF</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a:solidFill>
                            <a:schemeClr val="tx1"/>
                          </a:solidFill>
                          <a:effectLst/>
                        </a:rPr>
                        <a:t>جدول مواعيد الرحلات لشركة محددة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763142"/>
                  </a:ext>
                </a:extLst>
              </a:tr>
              <a:tr h="760563">
                <a:tc>
                  <a:txBody>
                    <a:bodyPr/>
                    <a:lstStyle/>
                    <a:p>
                      <a:pPr marL="228600" marR="0" algn="ctr" rtl="1">
                        <a:lnSpc>
                          <a:spcPct val="150000"/>
                        </a:lnSpc>
                        <a:spcBef>
                          <a:spcPts val="0"/>
                        </a:spcBef>
                        <a:spcAft>
                          <a:spcPts val="0"/>
                        </a:spcAft>
                      </a:pPr>
                      <a:r>
                        <a:rPr lang="en-US" sz="2200">
                          <a:solidFill>
                            <a:schemeClr val="tx1"/>
                          </a:solidFill>
                          <a:effectLst/>
                        </a:rPr>
                        <a:t>TN 15 JAN BEY PAR/A AF</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Y" sz="2200" dirty="0">
                          <a:solidFill>
                            <a:schemeClr val="tx1"/>
                          </a:solidFill>
                          <a:effectLst/>
                        </a:rPr>
                        <a:t>جدول مواعيد الرحلات لشركة محددة مع تاريخ معين</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2595941"/>
                  </a:ext>
                </a:extLst>
              </a:tr>
            </a:tbl>
          </a:graphicData>
        </a:graphic>
      </p:graphicFrame>
    </p:spTree>
    <p:extLst>
      <p:ext uri="{BB962C8B-B14F-4D97-AF65-F5344CB8AC3E}">
        <p14:creationId xmlns:p14="http://schemas.microsoft.com/office/powerpoint/2010/main" val="15494198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755986" y="1447113"/>
            <a:ext cx="10636485" cy="2454799"/>
          </a:xfrm>
        </p:spPr>
        <p:txBody>
          <a:bodyPr/>
          <a:lstStyle/>
          <a:p>
            <a:pPr marL="0" indent="0"/>
            <a:r>
              <a:rPr lang="ar-SY" b="1" dirty="0"/>
              <a:t>خطوات</a:t>
            </a:r>
            <a:r>
              <a:rPr lang="ar-SY" dirty="0"/>
              <a:t> </a:t>
            </a:r>
            <a:r>
              <a:rPr lang="ar-SY" b="1" dirty="0"/>
              <a:t>حجز الطيران:</a:t>
            </a:r>
            <a:r>
              <a:rPr lang="ar-SY" dirty="0"/>
              <a:t> هناك ست خطوات أساسية للقيام بحجز الطيران بعد استعراض الرحلة، ومن غير المهم أن تكون الخطوات بترتيب معين، يكفي فقط أن نقوم بها كلها. </a:t>
            </a:r>
            <a:endParaRPr lang="en-US" dirty="0"/>
          </a:p>
          <a:p>
            <a:pPr marL="0" indent="0"/>
            <a:r>
              <a:rPr lang="ar-SY" dirty="0"/>
              <a:t>المسمى المتعارف عليه في الطيران لهذه الخطوة هو (</a:t>
            </a:r>
            <a:r>
              <a:rPr lang="es-ES" dirty="0" err="1"/>
              <a:t>Reservation</a:t>
            </a:r>
            <a:r>
              <a:rPr lang="es-ES" dirty="0"/>
              <a:t> </a:t>
            </a:r>
            <a:r>
              <a:rPr lang="es-ES" dirty="0" err="1"/>
              <a:t>Number</a:t>
            </a:r>
            <a:r>
              <a:rPr lang="ar-SY" dirty="0"/>
              <a:t>) أو (</a:t>
            </a:r>
            <a:r>
              <a:rPr lang="es-ES" dirty="0"/>
              <a:t>PNR</a:t>
            </a:r>
            <a:r>
              <a:rPr lang="ar-SY" dirty="0"/>
              <a:t>) أي (</a:t>
            </a:r>
            <a:r>
              <a:rPr lang="es-ES" dirty="0" err="1"/>
              <a:t>Passenger</a:t>
            </a:r>
            <a:r>
              <a:rPr lang="es-ES" dirty="0"/>
              <a:t> </a:t>
            </a:r>
            <a:r>
              <a:rPr lang="es-ES" dirty="0" err="1"/>
              <a:t>Name</a:t>
            </a:r>
            <a:r>
              <a:rPr lang="es-ES" dirty="0"/>
              <a:t> Record</a:t>
            </a:r>
            <a:r>
              <a:rPr lang="ar-SY" dirty="0" smtClean="0"/>
              <a:t>).</a:t>
            </a:r>
            <a:endParaRPr lang="ar-SY" dirty="0"/>
          </a:p>
        </p:txBody>
      </p:sp>
      <p:sp>
        <p:nvSpPr>
          <p:cNvPr id="3" name="Content Placeholder 2"/>
          <p:cNvSpPr>
            <a:spLocks noGrp="1"/>
          </p:cNvSpPr>
          <p:nvPr>
            <p:ph sz="quarter" idx="11"/>
          </p:nvPr>
        </p:nvSpPr>
        <p:spPr/>
        <p:txBody>
          <a:bodyPr/>
          <a:lstStyle/>
          <a:p>
            <a:r>
              <a:rPr lang="ar-SY" dirty="0"/>
              <a:t>ثانياً - حجز الطيران</a:t>
            </a:r>
          </a:p>
        </p:txBody>
      </p:sp>
      <p:graphicFrame>
        <p:nvGraphicFramePr>
          <p:cNvPr id="4" name="Table 3"/>
          <p:cNvGraphicFramePr>
            <a:graphicFrameLocks noGrp="1"/>
          </p:cNvGraphicFramePr>
          <p:nvPr>
            <p:extLst>
              <p:ext uri="{D42A27DB-BD31-4B8C-83A1-F6EECF244321}">
                <p14:modId xmlns:p14="http://schemas.microsoft.com/office/powerpoint/2010/main" val="1434292954"/>
              </p:ext>
            </p:extLst>
          </p:nvPr>
        </p:nvGraphicFramePr>
        <p:xfrm>
          <a:off x="3271582" y="3684990"/>
          <a:ext cx="5605292" cy="2563410"/>
        </p:xfrm>
        <a:graphic>
          <a:graphicData uri="http://schemas.openxmlformats.org/drawingml/2006/table">
            <a:tbl>
              <a:tblPr firstRow="1" bandRow="1">
                <a:tableStyleId>{5C22544A-7EE6-4342-B048-85BDC9FD1C3A}</a:tableStyleId>
              </a:tblPr>
              <a:tblGrid>
                <a:gridCol w="2242548">
                  <a:extLst>
                    <a:ext uri="{9D8B030D-6E8A-4147-A177-3AD203B41FA5}">
                      <a16:colId xmlns:a16="http://schemas.microsoft.com/office/drawing/2014/main" val="231080352"/>
                    </a:ext>
                  </a:extLst>
                </a:gridCol>
                <a:gridCol w="3362744">
                  <a:extLst>
                    <a:ext uri="{9D8B030D-6E8A-4147-A177-3AD203B41FA5}">
                      <a16:colId xmlns:a16="http://schemas.microsoft.com/office/drawing/2014/main" val="2834768203"/>
                    </a:ext>
                  </a:extLst>
                </a:gridCol>
              </a:tblGrid>
              <a:tr h="512682">
                <a:tc>
                  <a:txBody>
                    <a:bodyPr/>
                    <a:lstStyle/>
                    <a:p>
                      <a:pPr marL="0" marR="0" algn="ctr" rtl="1">
                        <a:lnSpc>
                          <a:spcPct val="150000"/>
                        </a:lnSpc>
                        <a:spcBef>
                          <a:spcPts val="0"/>
                        </a:spcBef>
                        <a:spcAft>
                          <a:spcPts val="0"/>
                        </a:spcAft>
                      </a:pPr>
                      <a:r>
                        <a:rPr lang="es-ES" sz="2200">
                          <a:solidFill>
                            <a:schemeClr val="tx1"/>
                          </a:solidFill>
                          <a:effectLst/>
                        </a:rPr>
                        <a:t>NM</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اسم الراكب</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7647454"/>
                  </a:ext>
                </a:extLst>
              </a:tr>
              <a:tr h="512682">
                <a:tc>
                  <a:txBody>
                    <a:bodyPr/>
                    <a:lstStyle/>
                    <a:p>
                      <a:pPr marL="0" marR="0" algn="ctr" rtl="1">
                        <a:lnSpc>
                          <a:spcPct val="150000"/>
                        </a:lnSpc>
                        <a:spcBef>
                          <a:spcPts val="0"/>
                        </a:spcBef>
                        <a:spcAft>
                          <a:spcPts val="0"/>
                        </a:spcAft>
                      </a:pPr>
                      <a:r>
                        <a:rPr lang="es-ES" sz="2200">
                          <a:solidFill>
                            <a:schemeClr val="tx1"/>
                          </a:solidFill>
                          <a:effectLst/>
                        </a:rPr>
                        <a:t>SS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خط سير الرحلة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7909420"/>
                  </a:ext>
                </a:extLst>
              </a:tr>
              <a:tr h="512682">
                <a:tc>
                  <a:txBody>
                    <a:bodyPr/>
                    <a:lstStyle/>
                    <a:p>
                      <a:pPr marL="0" marR="0" algn="ctr" rtl="1">
                        <a:lnSpc>
                          <a:spcPct val="150000"/>
                        </a:lnSpc>
                        <a:spcBef>
                          <a:spcPts val="0"/>
                        </a:spcBef>
                        <a:spcAft>
                          <a:spcPts val="0"/>
                        </a:spcAft>
                      </a:pPr>
                      <a:r>
                        <a:rPr lang="es-ES" sz="2200">
                          <a:solidFill>
                            <a:schemeClr val="tx1"/>
                          </a:solidFill>
                          <a:effectLst/>
                        </a:rPr>
                        <a:t>AP</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التلفون</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6052666"/>
                  </a:ext>
                </a:extLst>
              </a:tr>
              <a:tr h="512682">
                <a:tc>
                  <a:txBody>
                    <a:bodyPr/>
                    <a:lstStyle/>
                    <a:p>
                      <a:pPr marL="0" marR="0" algn="ctr" rtl="1">
                        <a:lnSpc>
                          <a:spcPct val="150000"/>
                        </a:lnSpc>
                        <a:spcBef>
                          <a:spcPts val="0"/>
                        </a:spcBef>
                        <a:spcAft>
                          <a:spcPts val="0"/>
                        </a:spcAft>
                      </a:pPr>
                      <a:r>
                        <a:rPr lang="es-ES" sz="2200">
                          <a:solidFill>
                            <a:schemeClr val="tx1"/>
                          </a:solidFill>
                          <a:effectLst/>
                        </a:rPr>
                        <a:t>TK</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إعدادات التذكرة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9575950"/>
                  </a:ext>
                </a:extLst>
              </a:tr>
              <a:tr h="512682">
                <a:tc>
                  <a:txBody>
                    <a:bodyPr/>
                    <a:lstStyle/>
                    <a:p>
                      <a:pPr marL="0" marR="0" algn="ctr" rtl="1">
                        <a:lnSpc>
                          <a:spcPct val="150000"/>
                        </a:lnSpc>
                        <a:spcBef>
                          <a:spcPts val="0"/>
                        </a:spcBef>
                        <a:spcAft>
                          <a:spcPts val="0"/>
                        </a:spcAft>
                      </a:pPr>
                      <a:r>
                        <a:rPr lang="es-ES" sz="2200">
                          <a:solidFill>
                            <a:schemeClr val="tx1"/>
                          </a:solidFill>
                          <a:effectLst/>
                        </a:rPr>
                        <a:t>RF A + ER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الشخص المتصل </a:t>
                      </a:r>
                      <a:r>
                        <a:rPr lang="ar-SY" sz="2200" dirty="0">
                          <a:solidFill>
                            <a:schemeClr val="tx1"/>
                          </a:solidFill>
                          <a:effectLst/>
                        </a:rPr>
                        <a:t>وإنهاء الملف</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312774"/>
                  </a:ext>
                </a:extLst>
              </a:tr>
            </a:tbl>
          </a:graphicData>
        </a:graphic>
      </p:graphicFrame>
    </p:spTree>
    <p:extLst>
      <p:ext uri="{BB962C8B-B14F-4D97-AF65-F5344CB8AC3E}">
        <p14:creationId xmlns:p14="http://schemas.microsoft.com/office/powerpoint/2010/main" val="25317026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0"/>
            <p:extLst>
              <p:ext uri="{D42A27DB-BD31-4B8C-83A1-F6EECF244321}">
                <p14:modId xmlns:p14="http://schemas.microsoft.com/office/powerpoint/2010/main" val="332604507"/>
              </p:ext>
            </p:extLst>
          </p:nvPr>
        </p:nvGraphicFramePr>
        <p:xfrm>
          <a:off x="1101604" y="2298166"/>
          <a:ext cx="10368734" cy="4089400"/>
        </p:xfrm>
        <a:graphic>
          <a:graphicData uri="http://schemas.openxmlformats.org/drawingml/2006/table">
            <a:tbl>
              <a:tblPr firstRow="1" bandRow="1">
                <a:tableStyleId>{5C22544A-7EE6-4342-B048-85BDC9FD1C3A}</a:tableStyleId>
              </a:tblPr>
              <a:tblGrid>
                <a:gridCol w="5799647">
                  <a:extLst>
                    <a:ext uri="{9D8B030D-6E8A-4147-A177-3AD203B41FA5}">
                      <a16:colId xmlns:a16="http://schemas.microsoft.com/office/drawing/2014/main" val="72421493"/>
                    </a:ext>
                  </a:extLst>
                </a:gridCol>
                <a:gridCol w="4569087">
                  <a:extLst>
                    <a:ext uri="{9D8B030D-6E8A-4147-A177-3AD203B41FA5}">
                      <a16:colId xmlns:a16="http://schemas.microsoft.com/office/drawing/2014/main" val="3222576048"/>
                    </a:ext>
                  </a:extLst>
                </a:gridCol>
              </a:tblGrid>
              <a:tr h="340783">
                <a:tc>
                  <a:txBody>
                    <a:bodyPr/>
                    <a:lstStyle/>
                    <a:p>
                      <a:pPr marL="0" marR="0" algn="ctr" rtl="1">
                        <a:lnSpc>
                          <a:spcPct val="100000"/>
                        </a:lnSpc>
                        <a:spcBef>
                          <a:spcPts val="0"/>
                        </a:spcBef>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5946216"/>
                  </a:ext>
                </a:extLst>
              </a:tr>
              <a:tr h="681567">
                <a:tc>
                  <a:txBody>
                    <a:bodyPr/>
                    <a:lstStyle/>
                    <a:p>
                      <a:pPr marL="0" marR="0" algn="ctr" rtl="1">
                        <a:lnSpc>
                          <a:spcPct val="100000"/>
                        </a:lnSpc>
                        <a:spcBef>
                          <a:spcPts val="0"/>
                        </a:spcBef>
                        <a:spcAft>
                          <a:spcPts val="0"/>
                        </a:spcAft>
                      </a:pPr>
                      <a:r>
                        <a:rPr lang="en-US" sz="2200">
                          <a:solidFill>
                            <a:schemeClr val="tx1"/>
                          </a:solidFill>
                          <a:effectLst/>
                        </a:rPr>
                        <a:t>NM1 FAMILY NAME/ FIRST NAME MR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دائماً نبدأ باسم العائلة ثم الاسم الأول للراكب</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6723812"/>
                  </a:ext>
                </a:extLst>
              </a:tr>
              <a:tr h="340783">
                <a:tc>
                  <a:txBody>
                    <a:bodyPr/>
                    <a:lstStyle/>
                    <a:p>
                      <a:pPr marL="0" marR="0" algn="ctr" rtl="1">
                        <a:lnSpc>
                          <a:spcPct val="100000"/>
                        </a:lnSpc>
                        <a:spcBef>
                          <a:spcPts val="0"/>
                        </a:spcBef>
                        <a:spcAft>
                          <a:spcPts val="0"/>
                        </a:spcAft>
                      </a:pPr>
                      <a:r>
                        <a:rPr lang="en-US" sz="2200">
                          <a:solidFill>
                            <a:schemeClr val="tx1"/>
                          </a:solidFill>
                          <a:effectLst/>
                        </a:rPr>
                        <a:t>NM1 DEBO/TAREK MR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مسافر واحد</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8104755"/>
                  </a:ext>
                </a:extLst>
              </a:tr>
              <a:tr h="340783">
                <a:tc>
                  <a:txBody>
                    <a:bodyPr/>
                    <a:lstStyle/>
                    <a:p>
                      <a:pPr marL="0" marR="0" algn="ctr" rtl="1">
                        <a:lnSpc>
                          <a:spcPct val="100000"/>
                        </a:lnSpc>
                        <a:spcBef>
                          <a:spcPts val="0"/>
                        </a:spcBef>
                        <a:spcAft>
                          <a:spcPts val="0"/>
                        </a:spcAft>
                      </a:pPr>
                      <a:r>
                        <a:rPr lang="en-US" sz="2200">
                          <a:solidFill>
                            <a:schemeClr val="tx1"/>
                          </a:solidFill>
                          <a:effectLst/>
                        </a:rPr>
                        <a:t>NM2 DEBO/TAREK MR/LAMA MRS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مسافران باسم العائلة نفسها</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028678"/>
                  </a:ext>
                </a:extLst>
              </a:tr>
              <a:tr h="681567">
                <a:tc>
                  <a:txBody>
                    <a:bodyPr/>
                    <a:lstStyle/>
                    <a:p>
                      <a:pPr marL="0" marR="0" algn="ctr" rtl="1">
                        <a:lnSpc>
                          <a:spcPct val="100000"/>
                        </a:lnSpc>
                        <a:spcBef>
                          <a:spcPts val="0"/>
                        </a:spcBef>
                        <a:spcAft>
                          <a:spcPts val="0"/>
                        </a:spcAft>
                      </a:pPr>
                      <a:r>
                        <a:rPr lang="en-US" sz="2200">
                          <a:solidFill>
                            <a:schemeClr val="tx1"/>
                          </a:solidFill>
                          <a:effectLst/>
                        </a:rPr>
                        <a:t>NM1 DEBO/TAREK MR 1GHAZAL/LAMA MRS</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مسافران من عائلتين مختلفتين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4760250"/>
                  </a:ext>
                </a:extLst>
              </a:tr>
              <a:tr h="340783">
                <a:tc>
                  <a:txBody>
                    <a:bodyPr/>
                    <a:lstStyle/>
                    <a:p>
                      <a:pPr marL="0" marR="0" algn="ctr" rtl="1">
                        <a:lnSpc>
                          <a:spcPct val="100000"/>
                        </a:lnSpc>
                        <a:spcBef>
                          <a:spcPts val="0"/>
                        </a:spcBef>
                        <a:spcAft>
                          <a:spcPts val="0"/>
                        </a:spcAft>
                      </a:pPr>
                      <a:r>
                        <a:rPr lang="es-ES" sz="2200">
                          <a:solidFill>
                            <a:schemeClr val="tx1"/>
                          </a:solidFill>
                          <a:effectLst/>
                        </a:rPr>
                        <a:t>NM1 DEBO/LUNA(CHD/DDMMMYY)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طفل مسافر (نقوم بتنزيل مواليد الطفل)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4434541"/>
                  </a:ext>
                </a:extLst>
              </a:tr>
              <a:tr h="681567">
                <a:tc>
                  <a:txBody>
                    <a:bodyPr/>
                    <a:lstStyle/>
                    <a:p>
                      <a:pPr marL="0" marR="0" algn="ctr" rtl="1">
                        <a:lnSpc>
                          <a:spcPct val="100000"/>
                        </a:lnSpc>
                        <a:spcBef>
                          <a:spcPts val="0"/>
                        </a:spcBef>
                        <a:spcAft>
                          <a:spcPts val="0"/>
                        </a:spcAft>
                      </a:pPr>
                      <a:r>
                        <a:rPr lang="en-US" sz="2200">
                          <a:solidFill>
                            <a:schemeClr val="tx1"/>
                          </a:solidFill>
                          <a:effectLst/>
                        </a:rPr>
                        <a:t>NM1 DEBO/TAREK MR(INF/JAD/10JUN22)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a:solidFill>
                            <a:schemeClr val="tx1"/>
                          </a:solidFill>
                          <a:effectLst/>
                        </a:rPr>
                        <a:t>مسافر بالغ مع طفل رضيع، باسم العائلة نفسها</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7360216"/>
                  </a:ext>
                </a:extLst>
              </a:tr>
              <a:tr h="681567">
                <a:tc>
                  <a:txBody>
                    <a:bodyPr/>
                    <a:lstStyle/>
                    <a:p>
                      <a:pPr marL="0" marR="0" algn="ctr" rtl="1">
                        <a:lnSpc>
                          <a:spcPct val="100000"/>
                        </a:lnSpc>
                        <a:spcBef>
                          <a:spcPts val="0"/>
                        </a:spcBef>
                        <a:spcAft>
                          <a:spcPts val="0"/>
                        </a:spcAft>
                      </a:pPr>
                      <a:r>
                        <a:rPr lang="en-US" sz="2200" dirty="0">
                          <a:solidFill>
                            <a:schemeClr val="tx1"/>
                          </a:solidFill>
                          <a:effectLst/>
                        </a:rPr>
                        <a:t>NM1 DEBO/TAREK </a:t>
                      </a:r>
                    </a:p>
                    <a:p>
                      <a:pPr marL="0" marR="0" algn="ctr" rtl="1">
                        <a:lnSpc>
                          <a:spcPct val="100000"/>
                        </a:lnSpc>
                        <a:spcBef>
                          <a:spcPts val="0"/>
                        </a:spcBef>
                        <a:spcAft>
                          <a:spcPts val="0"/>
                        </a:spcAft>
                      </a:pPr>
                      <a:r>
                        <a:rPr lang="en-US" sz="2200" dirty="0">
                          <a:solidFill>
                            <a:schemeClr val="tx1"/>
                          </a:solidFill>
                          <a:effectLst/>
                        </a:rPr>
                        <a:t>MR (INF/ DEBO /JAD/10JUN22)</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00000"/>
                        </a:lnSpc>
                        <a:spcBef>
                          <a:spcPts val="0"/>
                        </a:spcBef>
                        <a:spcAft>
                          <a:spcPts val="0"/>
                        </a:spcAft>
                      </a:pPr>
                      <a:r>
                        <a:rPr lang="ar-SA" sz="2200" dirty="0">
                          <a:solidFill>
                            <a:schemeClr val="tx1"/>
                          </a:solidFill>
                          <a:effectLst/>
                        </a:rPr>
                        <a:t>مسافر بالغ مع طفل رضيع، اسم العائلة مختلف</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044" marR="680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9422981"/>
                  </a:ext>
                </a:extLst>
              </a:tr>
            </a:tbl>
          </a:graphicData>
        </a:graphic>
      </p:graphicFrame>
      <p:sp>
        <p:nvSpPr>
          <p:cNvPr id="3" name="Content Placeholder 2"/>
          <p:cNvSpPr>
            <a:spLocks noGrp="1"/>
          </p:cNvSpPr>
          <p:nvPr>
            <p:ph sz="quarter" idx="11"/>
          </p:nvPr>
        </p:nvSpPr>
        <p:spPr/>
        <p:txBody>
          <a:bodyPr/>
          <a:lstStyle/>
          <a:p>
            <a:r>
              <a:rPr lang="ar-SY" dirty="0"/>
              <a:t>ثانياً - حجز </a:t>
            </a:r>
            <a:r>
              <a:rPr lang="ar-SY" dirty="0" smtClean="0"/>
              <a:t>الطيران</a:t>
            </a:r>
            <a:endParaRPr lang="ar-SY" dirty="0"/>
          </a:p>
        </p:txBody>
      </p:sp>
      <p:sp>
        <p:nvSpPr>
          <p:cNvPr id="5" name="Content Placeholder 4"/>
          <p:cNvSpPr>
            <a:spLocks noGrp="1"/>
          </p:cNvSpPr>
          <p:nvPr>
            <p:ph sz="quarter" idx="4294967295"/>
          </p:nvPr>
        </p:nvSpPr>
        <p:spPr>
          <a:xfrm>
            <a:off x="3972902" y="1599666"/>
            <a:ext cx="6835775" cy="698500"/>
          </a:xfrm>
        </p:spPr>
        <p:txBody>
          <a:bodyPr/>
          <a:lstStyle/>
          <a:p>
            <a:pPr marL="0" indent="0" algn="r" rtl="1">
              <a:buNone/>
            </a:pPr>
            <a:r>
              <a:rPr lang="ar-SY" dirty="0"/>
              <a:t>اسم </a:t>
            </a:r>
            <a:r>
              <a:rPr lang="ar-SY" dirty="0" smtClean="0"/>
              <a:t>الراكب: </a:t>
            </a:r>
            <a:endParaRPr lang="ar-SY" dirty="0"/>
          </a:p>
        </p:txBody>
      </p:sp>
    </p:spTree>
    <p:extLst>
      <p:ext uri="{BB962C8B-B14F-4D97-AF65-F5344CB8AC3E}">
        <p14:creationId xmlns:p14="http://schemas.microsoft.com/office/powerpoint/2010/main" val="60935081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smtClean="0"/>
              <a:t>ثانياً - حجز الطيران</a:t>
            </a:r>
            <a:endParaRPr lang="ar-SY" dirty="0"/>
          </a:p>
        </p:txBody>
      </p:sp>
      <p:sp>
        <p:nvSpPr>
          <p:cNvPr id="5" name="Snip Diagonal Corner Rectangle 4"/>
          <p:cNvSpPr/>
          <p:nvPr/>
        </p:nvSpPr>
        <p:spPr>
          <a:xfrm>
            <a:off x="902676" y="1676401"/>
            <a:ext cx="10632831" cy="4595446"/>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150000"/>
              </a:lnSpc>
            </a:pPr>
            <a:r>
              <a:rPr lang="ar-SY" sz="2400" b="1" dirty="0">
                <a:solidFill>
                  <a:schemeClr val="tx1"/>
                </a:solidFill>
              </a:rPr>
              <a:t>اسم </a:t>
            </a:r>
            <a:r>
              <a:rPr lang="ar-SY" sz="2400" b="1" dirty="0" smtClean="0">
                <a:solidFill>
                  <a:schemeClr val="tx1"/>
                </a:solidFill>
              </a:rPr>
              <a:t>الراكب:</a:t>
            </a:r>
            <a:endParaRPr lang="ar-SY" sz="2400" b="1" dirty="0">
              <a:solidFill>
                <a:schemeClr val="tx1"/>
              </a:solidFill>
            </a:endParaRPr>
          </a:p>
          <a:p>
            <a:pPr algn="just" rtl="1">
              <a:lnSpc>
                <a:spcPct val="150000"/>
              </a:lnSpc>
            </a:pPr>
            <a:r>
              <a:rPr lang="ar-SY" sz="2200" dirty="0" smtClean="0">
                <a:solidFill>
                  <a:schemeClr val="tx1"/>
                </a:solidFill>
              </a:rPr>
              <a:t>يستخدم </a:t>
            </a:r>
            <a:r>
              <a:rPr lang="ar-SY" sz="2200" dirty="0">
                <a:solidFill>
                  <a:schemeClr val="tx1"/>
                </a:solidFill>
              </a:rPr>
              <a:t>عنصر الاسم (</a:t>
            </a:r>
            <a:r>
              <a:rPr lang="es-ES" sz="2200" dirty="0">
                <a:solidFill>
                  <a:schemeClr val="tx1"/>
                </a:solidFill>
              </a:rPr>
              <a:t>HE NM</a:t>
            </a:r>
            <a:r>
              <a:rPr lang="ar-SY" sz="2200" dirty="0">
                <a:solidFill>
                  <a:schemeClr val="tx1"/>
                </a:solidFill>
              </a:rPr>
              <a:t>) لإضافة أسماء المسافرين في سجل اسم المسافر.</a:t>
            </a:r>
            <a:endParaRPr lang="en-US" sz="2200" dirty="0">
              <a:solidFill>
                <a:schemeClr val="tx1"/>
              </a:solidFill>
            </a:endParaRPr>
          </a:p>
          <a:p>
            <a:pPr algn="just" rtl="1">
              <a:lnSpc>
                <a:spcPct val="150000"/>
              </a:lnSpc>
            </a:pPr>
            <a:r>
              <a:rPr lang="ar-SY" sz="2200" dirty="0">
                <a:solidFill>
                  <a:schemeClr val="tx1"/>
                </a:solidFill>
              </a:rPr>
              <a:t>يجب أن يحتوي اسم الطفل (</a:t>
            </a:r>
            <a:r>
              <a:rPr lang="en-US" sz="2200" dirty="0">
                <a:solidFill>
                  <a:schemeClr val="tx1"/>
                </a:solidFill>
              </a:rPr>
              <a:t>CHD</a:t>
            </a:r>
            <a:r>
              <a:rPr lang="ar-SY" sz="2200" dirty="0">
                <a:solidFill>
                  <a:schemeClr val="tx1"/>
                </a:solidFill>
              </a:rPr>
              <a:t>) والرضيع (</a:t>
            </a:r>
            <a:r>
              <a:rPr lang="en-US" sz="2200" dirty="0">
                <a:solidFill>
                  <a:schemeClr val="tx1"/>
                </a:solidFill>
              </a:rPr>
              <a:t>INF</a:t>
            </a:r>
            <a:r>
              <a:rPr lang="ar-SY" sz="2200" dirty="0">
                <a:solidFill>
                  <a:schemeClr val="tx1"/>
                </a:solidFill>
              </a:rPr>
              <a:t>) على تاريخ الميلاد.</a:t>
            </a:r>
            <a:endParaRPr lang="en-US" sz="2200" dirty="0">
              <a:solidFill>
                <a:schemeClr val="tx1"/>
              </a:solidFill>
            </a:endParaRPr>
          </a:p>
          <a:p>
            <a:pPr algn="just" rtl="1">
              <a:lnSpc>
                <a:spcPct val="150000"/>
              </a:lnSpc>
            </a:pPr>
            <a:r>
              <a:rPr lang="ar-SY" sz="2200" dirty="0">
                <a:solidFill>
                  <a:schemeClr val="tx1"/>
                </a:solidFill>
              </a:rPr>
              <a:t>يصنف المسافر كرضيع من عمر يوم إلى سنتين ولا يحصل على مقعد على الطائرة ولكن يحصل على تخفيض كبير على سعر بطاقته. </a:t>
            </a:r>
            <a:endParaRPr lang="en-US" sz="2200" dirty="0">
              <a:solidFill>
                <a:schemeClr val="tx1"/>
              </a:solidFill>
            </a:endParaRPr>
          </a:p>
          <a:p>
            <a:pPr algn="just" rtl="1">
              <a:lnSpc>
                <a:spcPct val="150000"/>
              </a:lnSpc>
            </a:pPr>
            <a:r>
              <a:rPr lang="ar-SY" sz="2200" dirty="0">
                <a:solidFill>
                  <a:schemeClr val="tx1"/>
                </a:solidFill>
              </a:rPr>
              <a:t>كما يصنف المسافر كطفل من عمر السنتين وحتى 11 أو 12 سنة، بحسب شركة الطيران، ويحصل الطفل على خصم على بطاقة سفره ويحصل على مقعد على الطائرة، مع العلم أن نظام أماديوس يساعد الموظف على تقدير العمر بمجرد إدخال مواليده.</a:t>
            </a:r>
            <a:endParaRPr lang="en-US" sz="2200" dirty="0">
              <a:solidFill>
                <a:schemeClr val="tx1"/>
              </a:solidFill>
            </a:endParaRPr>
          </a:p>
        </p:txBody>
      </p:sp>
    </p:spTree>
    <p:extLst>
      <p:ext uri="{BB962C8B-B14F-4D97-AF65-F5344CB8AC3E}">
        <p14:creationId xmlns:p14="http://schemas.microsoft.com/office/powerpoint/2010/main" val="215880879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ar-SY" b="1" dirty="0"/>
              <a:t>خط سير </a:t>
            </a:r>
            <a:r>
              <a:rPr lang="ar-SY" b="1" dirty="0" smtClean="0"/>
              <a:t>الرحلة:</a:t>
            </a:r>
            <a:endParaRPr lang="ar-SY" b="1" dirty="0"/>
          </a:p>
          <a:p>
            <a:r>
              <a:rPr lang="ar-SY" dirty="0" smtClean="0"/>
              <a:t>هي </a:t>
            </a:r>
            <a:r>
              <a:rPr lang="ar-SY" dirty="0"/>
              <a:t>عملية شراء المقعد بعد القيام باستعراض جدول الرحلات بوساطة الإدخال (</a:t>
            </a:r>
            <a:r>
              <a:rPr lang="es-ES" dirty="0"/>
              <a:t>AN</a:t>
            </a:r>
            <a:r>
              <a:rPr lang="ar-SY" dirty="0"/>
              <a:t>) </a:t>
            </a:r>
            <a:endParaRPr lang="en-US" dirty="0"/>
          </a:p>
          <a:p>
            <a:r>
              <a:rPr lang="en-US" b="1" dirty="0"/>
              <a:t>AN 12 JAN BEY DOH /A QR                                                        </a:t>
            </a:r>
            <a:endParaRPr lang="en-US" dirty="0"/>
          </a:p>
          <a:p>
            <a:r>
              <a:rPr lang="ar-SY" dirty="0"/>
              <a:t>وهنا جدول يوضح عملية شراء المقعد</a:t>
            </a:r>
            <a:r>
              <a:rPr lang="en-US" dirty="0"/>
              <a:t>	</a:t>
            </a:r>
            <a:r>
              <a:rPr lang="en-US" b="1" dirty="0"/>
              <a:t>Sell Seat</a:t>
            </a:r>
            <a:r>
              <a:rPr lang="en-US" dirty="0"/>
              <a:t>	</a:t>
            </a:r>
            <a:r>
              <a:rPr lang="en-US" b="1" dirty="0" smtClean="0"/>
              <a:t>HE </a:t>
            </a:r>
            <a:r>
              <a:rPr lang="en-US" b="1" dirty="0"/>
              <a:t>SS</a:t>
            </a:r>
            <a:r>
              <a:rPr lang="en-US" dirty="0"/>
              <a:t> </a:t>
            </a:r>
            <a:endParaRPr lang="ar-SY" dirty="0"/>
          </a:p>
        </p:txBody>
      </p:sp>
      <p:sp>
        <p:nvSpPr>
          <p:cNvPr id="3" name="Content Placeholder 2"/>
          <p:cNvSpPr>
            <a:spLocks noGrp="1"/>
          </p:cNvSpPr>
          <p:nvPr>
            <p:ph sz="quarter" idx="11"/>
          </p:nvPr>
        </p:nvSpPr>
        <p:spPr/>
        <p:txBody>
          <a:bodyPr/>
          <a:lstStyle/>
          <a:p>
            <a:r>
              <a:rPr lang="ar-SY" dirty="0"/>
              <a:t>ثانياً - حجز </a:t>
            </a:r>
            <a:r>
              <a:rPr lang="ar-SY" dirty="0" smtClean="0"/>
              <a:t>الطيران</a:t>
            </a:r>
            <a:endParaRPr lang="ar-SY" dirty="0"/>
          </a:p>
        </p:txBody>
      </p:sp>
      <p:graphicFrame>
        <p:nvGraphicFramePr>
          <p:cNvPr id="5" name="Table 4"/>
          <p:cNvGraphicFramePr>
            <a:graphicFrameLocks noGrp="1"/>
          </p:cNvGraphicFramePr>
          <p:nvPr>
            <p:extLst>
              <p:ext uri="{D42A27DB-BD31-4B8C-83A1-F6EECF244321}">
                <p14:modId xmlns:p14="http://schemas.microsoft.com/office/powerpoint/2010/main" val="1045180978"/>
              </p:ext>
            </p:extLst>
          </p:nvPr>
        </p:nvGraphicFramePr>
        <p:xfrm>
          <a:off x="2132939" y="4294024"/>
          <a:ext cx="8804691" cy="2059884"/>
        </p:xfrm>
        <a:graphic>
          <a:graphicData uri="http://schemas.openxmlformats.org/drawingml/2006/table">
            <a:tbl>
              <a:tblPr firstRow="1" bandRow="1">
                <a:tableStyleId>{5C22544A-7EE6-4342-B048-85BDC9FD1C3A}</a:tableStyleId>
              </a:tblPr>
              <a:tblGrid>
                <a:gridCol w="2589615">
                  <a:extLst>
                    <a:ext uri="{9D8B030D-6E8A-4147-A177-3AD203B41FA5}">
                      <a16:colId xmlns:a16="http://schemas.microsoft.com/office/drawing/2014/main" val="2469636036"/>
                    </a:ext>
                  </a:extLst>
                </a:gridCol>
                <a:gridCol w="6215076">
                  <a:extLst>
                    <a:ext uri="{9D8B030D-6E8A-4147-A177-3AD203B41FA5}">
                      <a16:colId xmlns:a16="http://schemas.microsoft.com/office/drawing/2014/main" val="772692414"/>
                    </a:ext>
                  </a:extLst>
                </a:gridCol>
              </a:tblGrid>
              <a:tr h="686628">
                <a:tc>
                  <a:txBody>
                    <a:bodyPr/>
                    <a:lstStyle/>
                    <a:p>
                      <a:pPr marL="0" marR="0" algn="ctr" rtl="1">
                        <a:lnSpc>
                          <a:spcPct val="150000"/>
                        </a:lnSpc>
                        <a:spcBef>
                          <a:spcPts val="0"/>
                        </a:spcBef>
                        <a:spcAft>
                          <a:spcPts val="0"/>
                        </a:spcAft>
                      </a:pPr>
                      <a:r>
                        <a:rPr lang="en-US" sz="2200">
                          <a:solidFill>
                            <a:schemeClr val="tx1"/>
                          </a:solidFill>
                          <a:effectLst/>
                        </a:rPr>
                        <a:t>SS1K1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شراء مقعد واحد على الدرجة </a:t>
                      </a:r>
                      <a:r>
                        <a:rPr lang="en-US" sz="2200">
                          <a:solidFill>
                            <a:schemeClr val="tx1"/>
                          </a:solidFill>
                          <a:effectLst/>
                        </a:rPr>
                        <a:t>K</a:t>
                      </a:r>
                      <a:r>
                        <a:rPr lang="ar-SA" sz="2200">
                          <a:solidFill>
                            <a:schemeClr val="tx1"/>
                          </a:solidFill>
                          <a:effectLst/>
                        </a:rPr>
                        <a:t> الرحلة الأولى (السطر رقم 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2821413"/>
                  </a:ext>
                </a:extLst>
              </a:tr>
              <a:tr h="686628">
                <a:tc>
                  <a:txBody>
                    <a:bodyPr/>
                    <a:lstStyle/>
                    <a:p>
                      <a:pPr marL="0" marR="0" algn="ctr" rtl="1">
                        <a:lnSpc>
                          <a:spcPct val="150000"/>
                        </a:lnSpc>
                        <a:spcBef>
                          <a:spcPts val="0"/>
                        </a:spcBef>
                        <a:spcAft>
                          <a:spcPts val="0"/>
                        </a:spcAft>
                      </a:pPr>
                      <a:r>
                        <a:rPr lang="en-US" sz="2200">
                          <a:solidFill>
                            <a:schemeClr val="tx1"/>
                          </a:solidFill>
                          <a:effectLst/>
                        </a:rPr>
                        <a:t>SS2K2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شراء مقعدين على الدرجة </a:t>
                      </a:r>
                      <a:r>
                        <a:rPr lang="en-US" sz="2200">
                          <a:solidFill>
                            <a:schemeClr val="tx1"/>
                          </a:solidFill>
                          <a:effectLst/>
                        </a:rPr>
                        <a:t>K</a:t>
                      </a:r>
                      <a:r>
                        <a:rPr lang="ar-SA" sz="2200">
                          <a:solidFill>
                            <a:schemeClr val="tx1"/>
                          </a:solidFill>
                          <a:effectLst/>
                        </a:rPr>
                        <a:t> الرحلة الثانية (السطر رقم 2)</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1998968"/>
                  </a:ext>
                </a:extLst>
              </a:tr>
              <a:tr h="686628">
                <a:tc>
                  <a:txBody>
                    <a:bodyPr/>
                    <a:lstStyle/>
                    <a:p>
                      <a:pPr marL="0" marR="0" algn="ctr" rtl="1">
                        <a:lnSpc>
                          <a:spcPct val="150000"/>
                        </a:lnSpc>
                        <a:spcBef>
                          <a:spcPts val="0"/>
                        </a:spcBef>
                        <a:spcAft>
                          <a:spcPts val="0"/>
                        </a:spcAft>
                      </a:pPr>
                      <a:r>
                        <a:rPr lang="en-US" sz="2200">
                          <a:solidFill>
                            <a:schemeClr val="tx1"/>
                          </a:solidFill>
                          <a:effectLst/>
                        </a:rPr>
                        <a:t>SS1KL1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شراء مقعد واحد بدرجتين مختلفتين لكل رحلة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7586707"/>
                  </a:ext>
                </a:extLst>
              </a:tr>
            </a:tbl>
          </a:graphicData>
        </a:graphic>
      </p:graphicFrame>
    </p:spTree>
    <p:extLst>
      <p:ext uri="{BB962C8B-B14F-4D97-AF65-F5344CB8AC3E}">
        <p14:creationId xmlns:p14="http://schemas.microsoft.com/office/powerpoint/2010/main" val="175338314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sz="quarter" idx="10"/>
            <p:extLst>
              <p:ext uri="{D42A27DB-BD31-4B8C-83A1-F6EECF244321}">
                <p14:modId xmlns:p14="http://schemas.microsoft.com/office/powerpoint/2010/main" val="2479592921"/>
              </p:ext>
            </p:extLst>
          </p:nvPr>
        </p:nvGraphicFramePr>
        <p:xfrm>
          <a:off x="1042987" y="1672127"/>
          <a:ext cx="10644921" cy="47307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p:cNvSpPr>
            <a:spLocks noGrp="1"/>
          </p:cNvSpPr>
          <p:nvPr>
            <p:ph sz="quarter" idx="11"/>
          </p:nvPr>
        </p:nvSpPr>
        <p:spPr/>
        <p:txBody>
          <a:bodyPr/>
          <a:lstStyle/>
          <a:p>
            <a:r>
              <a:rPr lang="ar-SY" dirty="0"/>
              <a:t>ثانياً - حجز </a:t>
            </a:r>
            <a:r>
              <a:rPr lang="ar-SY" dirty="0" smtClean="0"/>
              <a:t>الطيران</a:t>
            </a:r>
            <a:endParaRPr lang="ar-SY" dirty="0"/>
          </a:p>
        </p:txBody>
      </p:sp>
    </p:spTree>
    <p:extLst>
      <p:ext uri="{BB962C8B-B14F-4D97-AF65-F5344CB8AC3E}">
        <p14:creationId xmlns:p14="http://schemas.microsoft.com/office/powerpoint/2010/main" val="294770111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677845" y="1448985"/>
            <a:ext cx="10792767" cy="2560307"/>
          </a:xfrm>
        </p:spPr>
        <p:txBody>
          <a:bodyPr>
            <a:normAutofit lnSpcReduction="10000"/>
          </a:bodyPr>
          <a:lstStyle/>
          <a:p>
            <a:pPr marL="0" indent="0">
              <a:spcBef>
                <a:spcPts val="0"/>
              </a:spcBef>
            </a:pPr>
            <a:r>
              <a:rPr lang="ar-SY" b="1" dirty="0"/>
              <a:t>إنهاء سجل الحجز </a:t>
            </a:r>
            <a:r>
              <a:rPr lang="ar-SY" b="1" dirty="0" smtClean="0"/>
              <a:t>وإغلاقه:</a:t>
            </a:r>
          </a:p>
          <a:p>
            <a:pPr marL="0" indent="0">
              <a:spcBef>
                <a:spcPts val="0"/>
              </a:spcBef>
            </a:pPr>
            <a:r>
              <a:rPr lang="ar-SY" dirty="0"/>
              <a:t>تُعدّ هذه العملية آخر إدخال إلزامي لإنشاء حجز جديد أو حتى تعديل حجز سابق. </a:t>
            </a:r>
            <a:endParaRPr lang="en-US" dirty="0"/>
          </a:p>
          <a:p>
            <a:pPr marL="0" indent="0">
              <a:spcBef>
                <a:spcPts val="0"/>
              </a:spcBef>
            </a:pPr>
            <a:r>
              <a:rPr lang="ar-SY" dirty="0"/>
              <a:t>إن نظام أماديوس يقوم بفحص سجل الحجز للتأكد من أن جميع الإدخالات والعناصر الإلزامية صحيحة وليس هناك أي تناقضات.</a:t>
            </a:r>
            <a:endParaRPr lang="en-US" dirty="0"/>
          </a:p>
          <a:p>
            <a:pPr marL="0" indent="0">
              <a:spcBef>
                <a:spcPts val="0"/>
              </a:spcBef>
            </a:pPr>
            <a:r>
              <a:rPr lang="ar-SY" dirty="0"/>
              <a:t>الجدول الآتي يوضح الإدخالات المهمة التي يمكن استخدامها:</a:t>
            </a:r>
          </a:p>
        </p:txBody>
      </p:sp>
      <p:sp>
        <p:nvSpPr>
          <p:cNvPr id="6" name="Content Placeholder 5"/>
          <p:cNvSpPr>
            <a:spLocks noGrp="1"/>
          </p:cNvSpPr>
          <p:nvPr>
            <p:ph sz="quarter" idx="11"/>
          </p:nvPr>
        </p:nvSpPr>
        <p:spPr/>
        <p:txBody>
          <a:bodyPr/>
          <a:lstStyle/>
          <a:p>
            <a:r>
              <a:rPr lang="ar-SY" dirty="0"/>
              <a:t>ثانياً - حجز </a:t>
            </a:r>
            <a:r>
              <a:rPr lang="ar-SY" dirty="0" smtClean="0"/>
              <a:t>الطيران</a:t>
            </a:r>
            <a:endParaRPr lang="ar-SY" dirty="0"/>
          </a:p>
        </p:txBody>
      </p:sp>
      <p:graphicFrame>
        <p:nvGraphicFramePr>
          <p:cNvPr id="7" name="Table 6"/>
          <p:cNvGraphicFramePr>
            <a:graphicFrameLocks noGrp="1"/>
          </p:cNvGraphicFramePr>
          <p:nvPr>
            <p:extLst>
              <p:ext uri="{D42A27DB-BD31-4B8C-83A1-F6EECF244321}">
                <p14:modId xmlns:p14="http://schemas.microsoft.com/office/powerpoint/2010/main" val="4040333319"/>
              </p:ext>
            </p:extLst>
          </p:nvPr>
        </p:nvGraphicFramePr>
        <p:xfrm>
          <a:off x="1280099" y="3899401"/>
          <a:ext cx="10056116" cy="2514600"/>
        </p:xfrm>
        <a:graphic>
          <a:graphicData uri="http://schemas.openxmlformats.org/drawingml/2006/table">
            <a:tbl>
              <a:tblPr firstRow="1" bandRow="1">
                <a:tableStyleId>{5C22544A-7EE6-4342-B048-85BDC9FD1C3A}</a:tableStyleId>
              </a:tblPr>
              <a:tblGrid>
                <a:gridCol w="2781610">
                  <a:extLst>
                    <a:ext uri="{9D8B030D-6E8A-4147-A177-3AD203B41FA5}">
                      <a16:colId xmlns:a16="http://schemas.microsoft.com/office/drawing/2014/main" val="488517608"/>
                    </a:ext>
                  </a:extLst>
                </a:gridCol>
                <a:gridCol w="7274506">
                  <a:extLst>
                    <a:ext uri="{9D8B030D-6E8A-4147-A177-3AD203B41FA5}">
                      <a16:colId xmlns:a16="http://schemas.microsoft.com/office/drawing/2014/main" val="4101659560"/>
                    </a:ext>
                  </a:extLst>
                </a:gridCol>
              </a:tblGrid>
              <a:tr h="410845">
                <a:tc>
                  <a:txBody>
                    <a:bodyPr/>
                    <a:lstStyle/>
                    <a:p>
                      <a:pPr marL="0" marR="0" algn="ctr" rtl="1">
                        <a:lnSpc>
                          <a:spcPct val="150000"/>
                        </a:lnSpc>
                        <a:spcBef>
                          <a:spcPts val="0"/>
                        </a:spcBef>
                        <a:spcAft>
                          <a:spcPts val="0"/>
                        </a:spcAft>
                      </a:pPr>
                      <a:r>
                        <a:rPr lang="ar-SA" sz="2200">
                          <a:solidFill>
                            <a:schemeClr val="tx1"/>
                          </a:solidFill>
                          <a:effectLst/>
                        </a:rPr>
                        <a:t>الإدخال    </a:t>
                      </a:r>
                      <a:r>
                        <a:rPr lang="es-E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4080949"/>
                  </a:ext>
                </a:extLst>
              </a:tr>
              <a:tr h="439420">
                <a:tc>
                  <a:txBody>
                    <a:bodyPr/>
                    <a:lstStyle/>
                    <a:p>
                      <a:pPr marL="0" marR="0" algn="ctr" rtl="1">
                        <a:lnSpc>
                          <a:spcPct val="150000"/>
                        </a:lnSpc>
                        <a:spcBef>
                          <a:spcPts val="0"/>
                        </a:spcBef>
                        <a:spcAft>
                          <a:spcPts val="0"/>
                        </a:spcAft>
                      </a:pPr>
                      <a:r>
                        <a:rPr lang="es-ES" sz="2200">
                          <a:solidFill>
                            <a:schemeClr val="tx1"/>
                          </a:solidFill>
                          <a:effectLst/>
                        </a:rPr>
                        <a:t>ET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إنهاء سجل الحجز وإغلاقه</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17061347"/>
                  </a:ext>
                </a:extLst>
              </a:tr>
              <a:tr h="422275">
                <a:tc>
                  <a:txBody>
                    <a:bodyPr/>
                    <a:lstStyle/>
                    <a:p>
                      <a:pPr marL="0" marR="0" algn="ctr" rtl="1">
                        <a:lnSpc>
                          <a:spcPct val="150000"/>
                        </a:lnSpc>
                        <a:spcBef>
                          <a:spcPts val="0"/>
                        </a:spcBef>
                        <a:spcAft>
                          <a:spcPts val="0"/>
                        </a:spcAft>
                      </a:pPr>
                      <a:r>
                        <a:rPr lang="es-ES" sz="2200">
                          <a:solidFill>
                            <a:schemeClr val="tx1"/>
                          </a:solidFill>
                          <a:effectLst/>
                        </a:rPr>
                        <a:t>ER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إنهاء سجل الحجز وإغلاقه ثم إعادة عرض السجل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1850458"/>
                  </a:ext>
                </a:extLst>
              </a:tr>
              <a:tr h="416560">
                <a:tc>
                  <a:txBody>
                    <a:bodyPr/>
                    <a:lstStyle/>
                    <a:p>
                      <a:pPr marL="0" marR="0" algn="ctr" rtl="1">
                        <a:lnSpc>
                          <a:spcPct val="150000"/>
                        </a:lnSpc>
                        <a:spcBef>
                          <a:spcPts val="0"/>
                        </a:spcBef>
                        <a:spcAft>
                          <a:spcPts val="0"/>
                        </a:spcAft>
                      </a:pPr>
                      <a:r>
                        <a:rPr lang="es-ES" sz="2200">
                          <a:solidFill>
                            <a:schemeClr val="tx1"/>
                          </a:solidFill>
                          <a:effectLst/>
                        </a:rPr>
                        <a:t>ETK</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a:solidFill>
                            <a:schemeClr val="tx1"/>
                          </a:solidFill>
                          <a:effectLst/>
                        </a:rPr>
                        <a:t>إنهاء سجل الحجز وح</a:t>
                      </a:r>
                      <a:r>
                        <a:rPr lang="ar-SY" sz="2200">
                          <a:solidFill>
                            <a:schemeClr val="tx1"/>
                          </a:solidFill>
                          <a:effectLst/>
                        </a:rPr>
                        <a:t>ف</a:t>
                      </a:r>
                      <a:r>
                        <a:rPr lang="ar-SA" sz="2200">
                          <a:solidFill>
                            <a:schemeClr val="tx1"/>
                          </a:solidFill>
                          <a:effectLst/>
                        </a:rPr>
                        <a:t>ظه مع تحديث رموز حالة الحجز</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343059"/>
                  </a:ext>
                </a:extLst>
              </a:tr>
              <a:tr h="182880">
                <a:tc>
                  <a:txBody>
                    <a:bodyPr/>
                    <a:lstStyle/>
                    <a:p>
                      <a:pPr marL="0" marR="0" algn="ctr" rtl="1">
                        <a:lnSpc>
                          <a:spcPct val="150000"/>
                        </a:lnSpc>
                        <a:spcBef>
                          <a:spcPts val="0"/>
                        </a:spcBef>
                        <a:spcAft>
                          <a:spcPts val="0"/>
                        </a:spcAft>
                      </a:pPr>
                      <a:r>
                        <a:rPr lang="es-ES" sz="2200">
                          <a:solidFill>
                            <a:schemeClr val="tx1"/>
                          </a:solidFill>
                          <a:effectLst/>
                        </a:rPr>
                        <a:t>ERK</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0"/>
                        </a:spcAft>
                      </a:pPr>
                      <a:r>
                        <a:rPr lang="ar-SA" sz="2200" dirty="0">
                          <a:solidFill>
                            <a:schemeClr val="tx1"/>
                          </a:solidFill>
                          <a:effectLst/>
                        </a:rPr>
                        <a:t>إنهاء سجل الحجز وإغلاقه وإعادة عرض السجل مع تحديث رموز حالة الحجز</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7206866"/>
                  </a:ext>
                </a:extLst>
              </a:tr>
            </a:tbl>
          </a:graphicData>
        </a:graphic>
      </p:graphicFrame>
    </p:spTree>
    <p:extLst>
      <p:ext uri="{BB962C8B-B14F-4D97-AF65-F5344CB8AC3E}">
        <p14:creationId xmlns:p14="http://schemas.microsoft.com/office/powerpoint/2010/main" val="84087762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0"/>
          </p:nvPr>
        </p:nvPicPr>
        <p:blipFill>
          <a:blip r:embed="rId2"/>
          <a:stretch>
            <a:fillRect/>
          </a:stretch>
        </p:blipFill>
        <p:spPr>
          <a:xfrm>
            <a:off x="1144675" y="2086708"/>
            <a:ext cx="10132925" cy="4278923"/>
          </a:xfrm>
          <a:prstGeom prst="rect">
            <a:avLst/>
          </a:prstGeom>
        </p:spPr>
      </p:pic>
      <p:sp>
        <p:nvSpPr>
          <p:cNvPr id="3" name="Content Placeholder 2"/>
          <p:cNvSpPr>
            <a:spLocks noGrp="1"/>
          </p:cNvSpPr>
          <p:nvPr>
            <p:ph sz="quarter" idx="11"/>
          </p:nvPr>
        </p:nvSpPr>
        <p:spPr/>
        <p:txBody>
          <a:bodyPr/>
          <a:lstStyle/>
          <a:p>
            <a:r>
              <a:rPr lang="ar-SY" dirty="0"/>
              <a:t>ثانياً - حجز </a:t>
            </a:r>
            <a:r>
              <a:rPr lang="ar-SY" dirty="0" smtClean="0"/>
              <a:t>الطيران</a:t>
            </a:r>
            <a:endParaRPr lang="ar-SY" dirty="0"/>
          </a:p>
        </p:txBody>
      </p:sp>
      <p:sp>
        <p:nvSpPr>
          <p:cNvPr id="5" name="Rectangle 4"/>
          <p:cNvSpPr/>
          <p:nvPr/>
        </p:nvSpPr>
        <p:spPr>
          <a:xfrm>
            <a:off x="8751051" y="1433738"/>
            <a:ext cx="2133919" cy="537391"/>
          </a:xfrm>
          <a:prstGeom prst="rect">
            <a:avLst/>
          </a:prstGeom>
        </p:spPr>
        <p:txBody>
          <a:bodyPr wrap="none">
            <a:spAutoFit/>
          </a:bodyPr>
          <a:lstStyle/>
          <a:p>
            <a:pPr algn="just" rtl="1">
              <a:lnSpc>
                <a:spcPct val="150000"/>
              </a:lnSpc>
            </a:pPr>
            <a:r>
              <a:rPr lang="ar-SY" sz="2200" b="1" dirty="0">
                <a:ea typeface="Calibri" panose="020F0502020204030204" pitchFamily="34" charset="0"/>
              </a:rPr>
              <a:t>توضيح لحجز </a:t>
            </a:r>
            <a:r>
              <a:rPr lang="ar-SY" sz="2200" b="1" dirty="0" smtClean="0">
                <a:ea typeface="Calibri" panose="020F0502020204030204" pitchFamily="34" charset="0"/>
              </a:rPr>
              <a:t>طيران:</a:t>
            </a:r>
            <a:endParaRPr lang="ar-SY" sz="2200" dirty="0"/>
          </a:p>
        </p:txBody>
      </p:sp>
    </p:spTree>
    <p:extLst>
      <p:ext uri="{BB962C8B-B14F-4D97-AF65-F5344CB8AC3E}">
        <p14:creationId xmlns:p14="http://schemas.microsoft.com/office/powerpoint/2010/main" val="412983111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568417" y="1472432"/>
            <a:ext cx="11011623" cy="2009322"/>
          </a:xfrm>
        </p:spPr>
        <p:txBody>
          <a:bodyPr>
            <a:noAutofit/>
          </a:bodyPr>
          <a:lstStyle/>
          <a:p>
            <a:pPr marL="58738" indent="-58738"/>
            <a:r>
              <a:rPr lang="ar-SY" b="1" dirty="0"/>
              <a:t>رفض العملية</a:t>
            </a:r>
            <a:r>
              <a:rPr lang="en-US" b="1" dirty="0"/>
              <a:t>  </a:t>
            </a:r>
            <a:r>
              <a:rPr lang="ar-SY" b="1" dirty="0" smtClean="0"/>
              <a:t>وتجاهلها:</a:t>
            </a:r>
          </a:p>
          <a:p>
            <a:pPr marL="58738" indent="-58738"/>
            <a:r>
              <a:rPr lang="ar-SY" dirty="0"/>
              <a:t>يستخدم لرفض أو تجاهل إضافات أو تعديلات في سجل حجز المسافر سواء كان حجزاً جديداً أو كان الحجز موجوداً </a:t>
            </a:r>
            <a:r>
              <a:rPr lang="ar-SY" dirty="0" smtClean="0"/>
              <a:t>سابقاً.</a:t>
            </a:r>
          </a:p>
          <a:p>
            <a:pPr marL="58738" indent="-58738"/>
            <a:r>
              <a:rPr lang="ar-LB" dirty="0" smtClean="0"/>
              <a:t>و</a:t>
            </a:r>
            <a:r>
              <a:rPr lang="ar-SY" dirty="0"/>
              <a:t>الجدول الآتي يوضح الإدخالين وكيفية استخدام كل منهما:</a:t>
            </a:r>
            <a:endParaRPr lang="ar-SY" dirty="0"/>
          </a:p>
        </p:txBody>
      </p:sp>
      <p:sp>
        <p:nvSpPr>
          <p:cNvPr id="3" name="Content Placeholder 2"/>
          <p:cNvSpPr>
            <a:spLocks noGrp="1"/>
          </p:cNvSpPr>
          <p:nvPr>
            <p:ph sz="quarter" idx="11"/>
          </p:nvPr>
        </p:nvSpPr>
        <p:spPr/>
        <p:txBody>
          <a:bodyPr/>
          <a:lstStyle/>
          <a:p>
            <a:r>
              <a:rPr lang="ar-SY" dirty="0"/>
              <a:t>ثانياً - حجز </a:t>
            </a:r>
            <a:r>
              <a:rPr lang="ar-SY" dirty="0" smtClean="0"/>
              <a:t>الطيران</a:t>
            </a:r>
            <a:endParaRPr lang="ar-SY" dirty="0"/>
          </a:p>
        </p:txBody>
      </p:sp>
      <p:graphicFrame>
        <p:nvGraphicFramePr>
          <p:cNvPr id="4" name="Table 3"/>
          <p:cNvGraphicFramePr>
            <a:graphicFrameLocks noGrp="1"/>
          </p:cNvGraphicFramePr>
          <p:nvPr>
            <p:extLst>
              <p:ext uri="{D42A27DB-BD31-4B8C-83A1-F6EECF244321}">
                <p14:modId xmlns:p14="http://schemas.microsoft.com/office/powerpoint/2010/main" val="1320828602"/>
              </p:ext>
            </p:extLst>
          </p:nvPr>
        </p:nvGraphicFramePr>
        <p:xfrm>
          <a:off x="1836909" y="3636026"/>
          <a:ext cx="8474637" cy="2332893"/>
        </p:xfrm>
        <a:graphic>
          <a:graphicData uri="http://schemas.openxmlformats.org/drawingml/2006/table">
            <a:tbl>
              <a:tblPr firstRow="1" bandRow="1">
                <a:tableStyleId>{5C22544A-7EE6-4342-B048-85BDC9FD1C3A}</a:tableStyleId>
              </a:tblPr>
              <a:tblGrid>
                <a:gridCol w="1945155">
                  <a:extLst>
                    <a:ext uri="{9D8B030D-6E8A-4147-A177-3AD203B41FA5}">
                      <a16:colId xmlns:a16="http://schemas.microsoft.com/office/drawing/2014/main" val="4078058908"/>
                    </a:ext>
                  </a:extLst>
                </a:gridCol>
                <a:gridCol w="6529482">
                  <a:extLst>
                    <a:ext uri="{9D8B030D-6E8A-4147-A177-3AD203B41FA5}">
                      <a16:colId xmlns:a16="http://schemas.microsoft.com/office/drawing/2014/main" val="1597659941"/>
                    </a:ext>
                  </a:extLst>
                </a:gridCol>
              </a:tblGrid>
              <a:tr h="777631">
                <a:tc>
                  <a:txBody>
                    <a:bodyPr/>
                    <a:lstStyle/>
                    <a:p>
                      <a:pPr algn="ctr" rtl="1">
                        <a:lnSpc>
                          <a:spcPct val="150000"/>
                        </a:lnSpc>
                        <a:spcAft>
                          <a:spcPts val="0"/>
                        </a:spcAft>
                      </a:pPr>
                      <a:r>
                        <a:rPr lang="ar-SA" sz="2200">
                          <a:solidFill>
                            <a:schemeClr val="tx1"/>
                          </a:solidFill>
                          <a:effectLst/>
                        </a:rPr>
                        <a:t>الإدخال    </a:t>
                      </a:r>
                      <a:r>
                        <a:rPr lang="en-US" sz="2200">
                          <a:solidFill>
                            <a:schemeClr val="tx1"/>
                          </a:solidFill>
                          <a:effectLst/>
                        </a:rPr>
                        <a:t>Entry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التوضيح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5755765"/>
                  </a:ext>
                </a:extLst>
              </a:tr>
              <a:tr h="777631">
                <a:tc>
                  <a:txBody>
                    <a:bodyPr/>
                    <a:lstStyle/>
                    <a:p>
                      <a:pPr algn="ctr" rtl="1">
                        <a:lnSpc>
                          <a:spcPct val="150000"/>
                        </a:lnSpc>
                        <a:spcAft>
                          <a:spcPts val="0"/>
                        </a:spcAft>
                      </a:pPr>
                      <a:r>
                        <a:rPr lang="en-US" sz="2200">
                          <a:solidFill>
                            <a:schemeClr val="tx1"/>
                          </a:solidFill>
                          <a:effectLst/>
                        </a:rPr>
                        <a:t>IG</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a:solidFill>
                            <a:schemeClr val="tx1"/>
                          </a:solidFill>
                          <a:effectLst/>
                        </a:rPr>
                        <a:t>إنهاء كل الإضافات أو التعديلات وتجاهلها في سجل حجز المسافر</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675392"/>
                  </a:ext>
                </a:extLst>
              </a:tr>
              <a:tr h="777631">
                <a:tc>
                  <a:txBody>
                    <a:bodyPr/>
                    <a:lstStyle/>
                    <a:p>
                      <a:pPr algn="ctr" rtl="1">
                        <a:lnSpc>
                          <a:spcPct val="150000"/>
                        </a:lnSpc>
                        <a:spcAft>
                          <a:spcPts val="0"/>
                        </a:spcAft>
                      </a:pPr>
                      <a:r>
                        <a:rPr lang="en-US" sz="2200">
                          <a:solidFill>
                            <a:schemeClr val="tx1"/>
                          </a:solidFill>
                          <a:effectLst/>
                        </a:rPr>
                        <a:t>IR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lnSpc>
                          <a:spcPct val="150000"/>
                        </a:lnSpc>
                        <a:spcAft>
                          <a:spcPts val="0"/>
                        </a:spcAft>
                      </a:pPr>
                      <a:r>
                        <a:rPr lang="ar-SA" sz="2200" dirty="0">
                          <a:solidFill>
                            <a:schemeClr val="tx1"/>
                          </a:solidFill>
                          <a:effectLst/>
                        </a:rPr>
                        <a:t>إنهاء سجل حجز المسافر وتجاهله وإعادة عرض السجل لوضعه الأصلي</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2481079"/>
                  </a:ext>
                </a:extLst>
              </a:tr>
            </a:tbl>
          </a:graphicData>
        </a:graphic>
      </p:graphicFrame>
    </p:spTree>
    <p:extLst>
      <p:ext uri="{BB962C8B-B14F-4D97-AF65-F5344CB8AC3E}">
        <p14:creationId xmlns:p14="http://schemas.microsoft.com/office/powerpoint/2010/main" val="263437838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ar-SY" sz="3200" cap="small" dirty="0"/>
              <a:t>استعراض </a:t>
            </a:r>
            <a:r>
              <a:rPr lang="ar-SY" sz="3200" cap="small" dirty="0" smtClean="0"/>
              <a:t>الرحلة</a:t>
            </a:r>
            <a:endParaRPr lang="en-US" sz="3200" dirty="0"/>
          </a:p>
        </p:txBody>
      </p:sp>
      <p:sp>
        <p:nvSpPr>
          <p:cNvPr id="3" name="Text Placeholder 2"/>
          <p:cNvSpPr>
            <a:spLocks noGrp="1"/>
          </p:cNvSpPr>
          <p:nvPr>
            <p:ph type="body" sz="quarter" idx="11"/>
          </p:nvPr>
        </p:nvSpPr>
        <p:spPr>
          <a:xfrm>
            <a:off x="4396812" y="4381234"/>
            <a:ext cx="2143190" cy="676893"/>
          </a:xfrm>
        </p:spPr>
        <p:txBody>
          <a:bodyPr/>
          <a:lstStyle/>
          <a:p>
            <a:r>
              <a:rPr lang="ar-SY" dirty="0" smtClean="0"/>
              <a:t>الثانية</a:t>
            </a:r>
            <a:endParaRPr lang="ar-SY" dirty="0"/>
          </a:p>
        </p:txBody>
      </p:sp>
    </p:spTree>
    <p:extLst>
      <p:ext uri="{BB962C8B-B14F-4D97-AF65-F5344CB8AC3E}">
        <p14:creationId xmlns:p14="http://schemas.microsoft.com/office/powerpoint/2010/main" val="38859892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r>
              <a:rPr lang="ar-SY" b="1" dirty="0" smtClean="0"/>
              <a:t>تم التعرف في هذه الجلسة التدريبية على :</a:t>
            </a:r>
          </a:p>
          <a:p>
            <a:pPr marL="342900" indent="-342900">
              <a:lnSpc>
                <a:spcPct val="250000"/>
              </a:lnSpc>
              <a:buFont typeface="Wingdings" panose="05000000000000000000" pitchFamily="2" charset="2"/>
              <a:buChar char="ü"/>
            </a:pPr>
            <a:r>
              <a:rPr lang="ar-SY" dirty="0"/>
              <a:t>استعراض إمكانية الرحلة. </a:t>
            </a:r>
            <a:endParaRPr lang="en-US" dirty="0"/>
          </a:p>
          <a:p>
            <a:pPr marL="342900" indent="-342900">
              <a:lnSpc>
                <a:spcPct val="250000"/>
              </a:lnSpc>
              <a:buFont typeface="Wingdings" panose="05000000000000000000" pitchFamily="2" charset="2"/>
              <a:buChar char="ü"/>
            </a:pPr>
            <a:r>
              <a:rPr lang="ar-SY" dirty="0"/>
              <a:t>خطوات الحجز</a:t>
            </a:r>
            <a:r>
              <a:rPr lang="ar-SY" dirty="0" smtClean="0"/>
              <a:t>.</a:t>
            </a:r>
            <a:endParaRPr lang="en-US" dirty="0"/>
          </a:p>
        </p:txBody>
      </p:sp>
    </p:spTree>
    <p:extLst>
      <p:ext uri="{BB962C8B-B14F-4D97-AF65-F5344CB8AC3E}">
        <p14:creationId xmlns:p14="http://schemas.microsoft.com/office/powerpoint/2010/main" val="209545628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1400071" y="2139385"/>
            <a:ext cx="9702140" cy="3229785"/>
          </a:xfrm>
        </p:spPr>
        <p:txBody>
          <a:bodyPr>
            <a:normAutofit/>
          </a:bodyPr>
          <a:lstStyle/>
          <a:p>
            <a:pPr marL="342900" indent="-342900">
              <a:lnSpc>
                <a:spcPct val="250000"/>
              </a:lnSpc>
              <a:buFont typeface="Wingdings" panose="05000000000000000000" pitchFamily="2" charset="2"/>
              <a:buChar char="v"/>
            </a:pPr>
            <a:r>
              <a:rPr lang="ar-SY" sz="2400" dirty="0"/>
              <a:t>استعراض إمكانية </a:t>
            </a:r>
            <a:r>
              <a:rPr lang="ar-SY" sz="2400" dirty="0" smtClean="0"/>
              <a:t>الرحلة. </a:t>
            </a:r>
            <a:endParaRPr lang="en-US" sz="2400" dirty="0"/>
          </a:p>
          <a:p>
            <a:pPr marL="342900" indent="-342900">
              <a:lnSpc>
                <a:spcPct val="250000"/>
              </a:lnSpc>
              <a:buFont typeface="Wingdings" panose="05000000000000000000" pitchFamily="2" charset="2"/>
              <a:buChar char="v"/>
            </a:pPr>
            <a:r>
              <a:rPr lang="ar-SY" sz="2400" dirty="0"/>
              <a:t>خطوات </a:t>
            </a:r>
            <a:r>
              <a:rPr lang="ar-SY" sz="2400" dirty="0" smtClean="0"/>
              <a:t>الحجز.</a:t>
            </a:r>
            <a:endParaRPr lang="en-US" sz="2400" dirty="0"/>
          </a:p>
        </p:txBody>
      </p:sp>
    </p:spTree>
    <p:extLst>
      <p:ext uri="{BB962C8B-B14F-4D97-AF65-F5344CB8AC3E}">
        <p14:creationId xmlns:p14="http://schemas.microsoft.com/office/powerpoint/2010/main" val="485324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smtClean="0"/>
              <a:t>أولاً - </a:t>
            </a:r>
            <a:r>
              <a:rPr lang="ar-SY" dirty="0"/>
              <a:t>إمكانية عرض الرحلة </a:t>
            </a:r>
          </a:p>
        </p:txBody>
      </p:sp>
      <p:sp>
        <p:nvSpPr>
          <p:cNvPr id="5" name="Snip Diagonal Corner Rectangle 4"/>
          <p:cNvSpPr/>
          <p:nvPr/>
        </p:nvSpPr>
        <p:spPr>
          <a:xfrm>
            <a:off x="867508" y="2262554"/>
            <a:ext cx="10562492" cy="3387969"/>
          </a:xfrm>
          <a:prstGeom prst="snip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rtl="1">
              <a:lnSpc>
                <a:spcPct val="200000"/>
              </a:lnSpc>
            </a:pPr>
            <a:r>
              <a:rPr lang="ar-SY" sz="2200">
                <a:solidFill>
                  <a:schemeClr val="tx1"/>
                </a:solidFill>
              </a:rPr>
              <a:t>يتضمن عروض إمكانية الحجز على الرحلات الجوية كافة لشركات الطيران التي لديها اتفاقية بيع مقاعد مع نظام أماديوس</a:t>
            </a:r>
            <a:r>
              <a:rPr lang="ar-LB" sz="2200">
                <a:solidFill>
                  <a:schemeClr val="tx1"/>
                </a:solidFill>
              </a:rPr>
              <a:t>،</a:t>
            </a:r>
            <a:r>
              <a:rPr lang="ar-SY" sz="2200">
                <a:solidFill>
                  <a:schemeClr val="tx1"/>
                </a:solidFill>
              </a:rPr>
              <a:t> يُظهر عرض الإمكانية الرحلات الجوية كافة حتى لو توفر مقعد واحد متاح للبيع</a:t>
            </a:r>
            <a:r>
              <a:rPr lang="ar-LB" sz="2200">
                <a:solidFill>
                  <a:schemeClr val="tx1"/>
                </a:solidFill>
              </a:rPr>
              <a:t>، </a:t>
            </a:r>
            <a:r>
              <a:rPr lang="ar-SY" sz="2200">
                <a:solidFill>
                  <a:schemeClr val="tx1"/>
                </a:solidFill>
              </a:rPr>
              <a:t>ويُظهر أيضاً مقاعد الانتظار للتمكن من متابعة الرحلة.</a:t>
            </a:r>
          </a:p>
          <a:p>
            <a:pPr algn="just" rtl="1">
              <a:lnSpc>
                <a:spcPct val="200000"/>
              </a:lnSpc>
            </a:pPr>
            <a:r>
              <a:rPr lang="ar-SY" sz="2200">
                <a:solidFill>
                  <a:schemeClr val="tx1"/>
                </a:solidFill>
              </a:rPr>
              <a:t>يخزن نظام أماديوس الرحلات كافة بحد أقصى 361 يوماً.</a:t>
            </a:r>
            <a:endParaRPr lang="en-US" sz="2200" dirty="0">
              <a:solidFill>
                <a:schemeClr val="tx1"/>
              </a:solidFill>
            </a:endParaRPr>
          </a:p>
        </p:txBody>
      </p:sp>
    </p:spTree>
    <p:extLst>
      <p:ext uri="{BB962C8B-B14F-4D97-AF65-F5344CB8AC3E}">
        <p14:creationId xmlns:p14="http://schemas.microsoft.com/office/powerpoint/2010/main" val="217516760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492369" y="1296587"/>
            <a:ext cx="11195539" cy="1165260"/>
          </a:xfrm>
        </p:spPr>
        <p:txBody>
          <a:bodyPr/>
          <a:lstStyle/>
          <a:p>
            <a:pPr marL="0" indent="0">
              <a:spcBef>
                <a:spcPts val="0"/>
              </a:spcBef>
            </a:pPr>
            <a:r>
              <a:rPr lang="ar-SY" dirty="0"/>
              <a:t>يتم استعراض الرحلة بتاريخ معين مع الدرجات المتاحة من الدرجة السياحية (الاقتصادية </a:t>
            </a:r>
            <a:r>
              <a:rPr lang="en-US" dirty="0"/>
              <a:t>Economy Class</a:t>
            </a:r>
            <a:r>
              <a:rPr lang="ar-SY" dirty="0"/>
              <a:t>) إلى درجة رجال الأعمال (</a:t>
            </a:r>
            <a:r>
              <a:rPr lang="en-US" dirty="0"/>
              <a:t>Business Class</a:t>
            </a:r>
            <a:r>
              <a:rPr lang="ar-SY" dirty="0"/>
              <a:t>). </a:t>
            </a:r>
            <a:r>
              <a:rPr lang="ar-SY" b="1" dirty="0"/>
              <a:t>مثال</a:t>
            </a:r>
            <a:r>
              <a:rPr lang="ar-SY" dirty="0"/>
              <a:t>: </a:t>
            </a:r>
            <a:r>
              <a:rPr lang="en-US" b="1" dirty="0"/>
              <a:t>AN 15 JUN BEY </a:t>
            </a:r>
            <a:r>
              <a:rPr lang="en-US" b="1" dirty="0" smtClean="0"/>
              <a:t>DOH</a:t>
            </a:r>
            <a:endParaRPr lang="en-US" dirty="0"/>
          </a:p>
        </p:txBody>
      </p:sp>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Table 3"/>
          <p:cNvGraphicFramePr>
            <a:graphicFrameLocks noGrp="1"/>
          </p:cNvGraphicFramePr>
          <p:nvPr>
            <p:extLst>
              <p:ext uri="{D42A27DB-BD31-4B8C-83A1-F6EECF244321}">
                <p14:modId xmlns:p14="http://schemas.microsoft.com/office/powerpoint/2010/main" val="3556666062"/>
              </p:ext>
            </p:extLst>
          </p:nvPr>
        </p:nvGraphicFramePr>
        <p:xfrm>
          <a:off x="1262430" y="2448572"/>
          <a:ext cx="9921386" cy="4023360"/>
        </p:xfrm>
        <a:graphic>
          <a:graphicData uri="http://schemas.openxmlformats.org/drawingml/2006/table">
            <a:tbl>
              <a:tblPr firstRow="1" bandRow="1">
                <a:tableStyleId>{5C22544A-7EE6-4342-B048-85BDC9FD1C3A}</a:tableStyleId>
              </a:tblPr>
              <a:tblGrid>
                <a:gridCol w="9921386">
                  <a:extLst>
                    <a:ext uri="{9D8B030D-6E8A-4147-A177-3AD203B41FA5}">
                      <a16:colId xmlns:a16="http://schemas.microsoft.com/office/drawing/2014/main" val="2702976013"/>
                    </a:ext>
                  </a:extLst>
                </a:gridCol>
              </a:tblGrid>
              <a:tr h="274955">
                <a:tc>
                  <a:txBody>
                    <a:bodyPr/>
                    <a:lstStyle/>
                    <a:p>
                      <a:pPr marL="0" marR="0" algn="just" rtl="0">
                        <a:lnSpc>
                          <a:spcPct val="100000"/>
                        </a:lnSpc>
                        <a:spcBef>
                          <a:spcPts val="0"/>
                        </a:spcBef>
                        <a:spcAft>
                          <a:spcPts val="0"/>
                        </a:spcAft>
                      </a:pPr>
                      <a:r>
                        <a:rPr lang="en-US" sz="2200">
                          <a:solidFill>
                            <a:schemeClr val="tx1"/>
                          </a:solidFill>
                          <a:effectLst/>
                        </a:rPr>
                        <a:t>AN15JUNBEYDOH</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686441"/>
                  </a:ext>
                </a:extLst>
              </a:tr>
              <a:tr h="260350">
                <a:tc>
                  <a:txBody>
                    <a:bodyPr/>
                    <a:lstStyle/>
                    <a:p>
                      <a:pPr marL="0" marR="0" algn="just" rtl="0">
                        <a:lnSpc>
                          <a:spcPct val="100000"/>
                        </a:lnSpc>
                        <a:spcBef>
                          <a:spcPts val="0"/>
                        </a:spcBef>
                        <a:spcAft>
                          <a:spcPts val="0"/>
                        </a:spcAft>
                      </a:pPr>
                      <a:r>
                        <a:rPr lang="en-US" sz="2200">
                          <a:solidFill>
                            <a:schemeClr val="tx1"/>
                          </a:solidFill>
                          <a:effectLst/>
                        </a:rPr>
                        <a:t>** AMADEUS AVAILABILITY - AN ** DOH DOHA.QA                  217 TH 15JUN 0000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6664165"/>
                  </a:ext>
                </a:extLst>
              </a:tr>
              <a:tr h="264160">
                <a:tc>
                  <a:txBody>
                    <a:bodyPr/>
                    <a:lstStyle/>
                    <a:p>
                      <a:pPr marL="0" marR="0" algn="just" rtl="0">
                        <a:lnSpc>
                          <a:spcPct val="100000"/>
                        </a:lnSpc>
                        <a:spcBef>
                          <a:spcPts val="0"/>
                        </a:spcBef>
                        <a:spcAft>
                          <a:spcPts val="0"/>
                        </a:spcAft>
                      </a:pPr>
                      <a:r>
                        <a:rPr lang="en-US" sz="2200" dirty="0">
                          <a:solidFill>
                            <a:schemeClr val="tx1"/>
                          </a:solidFill>
                          <a:effectLst/>
                        </a:rPr>
                        <a:t> </a:t>
                      </a:r>
                      <a:r>
                        <a:rPr lang="es-ES" sz="2200" dirty="0">
                          <a:solidFill>
                            <a:schemeClr val="tx1"/>
                          </a:solidFill>
                          <a:effectLst/>
                        </a:rPr>
                        <a:t>1   QR 803  J9 C9 D9 Y9 B9 H9 K9 /BEY   DOH  1  0205    0530  E0/788       3:25</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195635"/>
                  </a:ext>
                </a:extLst>
              </a:tr>
              <a:tr h="268605">
                <a:tc>
                  <a:txBody>
                    <a:bodyPr/>
                    <a:lstStyle/>
                    <a:p>
                      <a:pPr marL="0" marR="0" algn="just" rtl="0">
                        <a:lnSpc>
                          <a:spcPct val="100000"/>
                        </a:lnSpc>
                        <a:spcBef>
                          <a:spcPts val="0"/>
                        </a:spcBef>
                        <a:spcAft>
                          <a:spcPts val="0"/>
                        </a:spcAft>
                      </a:pPr>
                      <a:r>
                        <a:rPr lang="es-ES" sz="2200">
                          <a:solidFill>
                            <a:schemeClr val="tx1"/>
                          </a:solidFill>
                          <a:effectLst/>
                        </a:rPr>
                        <a:t>             </a:t>
                      </a:r>
                      <a:r>
                        <a:rPr lang="en-US" sz="2200">
                          <a:solidFill>
                            <a:schemeClr val="tx1"/>
                          </a:solidFill>
                          <a:effectLst/>
                        </a:rPr>
                        <a:t>M9 L9 V9 S9 N9 Q9 O9 T9 R9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2072355"/>
                  </a:ext>
                </a:extLst>
              </a:tr>
              <a:tr h="263525">
                <a:tc>
                  <a:txBody>
                    <a:bodyPr/>
                    <a:lstStyle/>
                    <a:p>
                      <a:pPr marL="0" marR="0" algn="just" rtl="0">
                        <a:lnSpc>
                          <a:spcPct val="100000"/>
                        </a:lnSpc>
                        <a:spcBef>
                          <a:spcPts val="0"/>
                        </a:spcBef>
                        <a:spcAft>
                          <a:spcPts val="0"/>
                        </a:spcAft>
                      </a:pPr>
                      <a:r>
                        <a:rPr lang="en-US" sz="2200">
                          <a:solidFill>
                            <a:schemeClr val="tx1"/>
                          </a:solidFill>
                          <a:effectLst/>
                        </a:rPr>
                        <a:t> </a:t>
                      </a:r>
                      <a:r>
                        <a:rPr lang="es-ES" sz="2200">
                          <a:solidFill>
                            <a:schemeClr val="tx1"/>
                          </a:solidFill>
                          <a:effectLst/>
                        </a:rPr>
                        <a:t>2   QR 419  F9 A9 Y9 B9 H9 K9 M9 /BEY   DOH     0205    0530  E0/788       3:25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7646228"/>
                  </a:ext>
                </a:extLst>
              </a:tr>
              <a:tr h="266700">
                <a:tc>
                  <a:txBody>
                    <a:bodyPr/>
                    <a:lstStyle/>
                    <a:p>
                      <a:pPr marL="0" marR="0" algn="just" rtl="0">
                        <a:lnSpc>
                          <a:spcPct val="100000"/>
                        </a:lnSpc>
                        <a:spcBef>
                          <a:spcPts val="0"/>
                        </a:spcBef>
                        <a:spcAft>
                          <a:spcPts val="0"/>
                        </a:spcAft>
                      </a:pPr>
                      <a:r>
                        <a:rPr lang="es-ES" sz="2200">
                          <a:solidFill>
                            <a:schemeClr val="tx1"/>
                          </a:solidFill>
                          <a:effectLst/>
                        </a:rPr>
                        <a:t>             </a:t>
                      </a:r>
                      <a:r>
                        <a:rPr lang="en-US" sz="2200">
                          <a:solidFill>
                            <a:schemeClr val="tx1"/>
                          </a:solidFill>
                          <a:effectLst/>
                        </a:rPr>
                        <a:t>L9 V9 S9 N9 Q9 T9 O9 W9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33496104"/>
                  </a:ext>
                </a:extLst>
              </a:tr>
              <a:tr h="262255">
                <a:tc>
                  <a:txBody>
                    <a:bodyPr/>
                    <a:lstStyle/>
                    <a:p>
                      <a:pPr marL="0" marR="0" algn="just" rtl="0">
                        <a:lnSpc>
                          <a:spcPct val="100000"/>
                        </a:lnSpc>
                        <a:spcBef>
                          <a:spcPts val="0"/>
                        </a:spcBef>
                        <a:spcAft>
                          <a:spcPts val="0"/>
                        </a:spcAft>
                      </a:pPr>
                      <a:r>
                        <a:rPr lang="en-US" sz="2200">
                          <a:solidFill>
                            <a:schemeClr val="tx1"/>
                          </a:solidFill>
                          <a:effectLst/>
                        </a:rPr>
                        <a:t> </a:t>
                      </a:r>
                      <a:r>
                        <a:rPr lang="es-ES" sz="2200">
                          <a:solidFill>
                            <a:schemeClr val="tx1"/>
                          </a:solidFill>
                          <a:effectLst/>
                        </a:rPr>
                        <a:t>3   QR 417  F9 A9 Y9 B9 H9 K9 M9 /BEY   DOH     1305    1630  E0/789       3:25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3433771"/>
                  </a:ext>
                </a:extLst>
              </a:tr>
              <a:tr h="266065">
                <a:tc>
                  <a:txBody>
                    <a:bodyPr/>
                    <a:lstStyle/>
                    <a:p>
                      <a:pPr marL="0" marR="0" algn="just" rtl="0">
                        <a:lnSpc>
                          <a:spcPct val="100000"/>
                        </a:lnSpc>
                        <a:spcBef>
                          <a:spcPts val="0"/>
                        </a:spcBef>
                        <a:spcAft>
                          <a:spcPts val="0"/>
                        </a:spcAft>
                      </a:pPr>
                      <a:r>
                        <a:rPr lang="es-ES" sz="2200">
                          <a:solidFill>
                            <a:schemeClr val="tx1"/>
                          </a:solidFill>
                          <a:effectLst/>
                        </a:rPr>
                        <a:t>             </a:t>
                      </a:r>
                      <a:r>
                        <a:rPr lang="en-US" sz="2200">
                          <a:solidFill>
                            <a:schemeClr val="tx1"/>
                          </a:solidFill>
                          <a:effectLst/>
                        </a:rPr>
                        <a:t>L9 V9 S9 N9 Q9 T9 O9 W9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6962375"/>
                  </a:ext>
                </a:extLst>
              </a:tr>
              <a:tr h="252095">
                <a:tc>
                  <a:txBody>
                    <a:bodyPr/>
                    <a:lstStyle/>
                    <a:p>
                      <a:pPr marL="0" marR="0" algn="just" rtl="0">
                        <a:lnSpc>
                          <a:spcPct val="100000"/>
                        </a:lnSpc>
                        <a:spcBef>
                          <a:spcPts val="0"/>
                        </a:spcBef>
                        <a:spcAft>
                          <a:spcPts val="0"/>
                        </a:spcAft>
                      </a:pPr>
                      <a:r>
                        <a:rPr lang="en-US" sz="2200">
                          <a:solidFill>
                            <a:schemeClr val="tx1"/>
                          </a:solidFill>
                          <a:effectLst/>
                        </a:rPr>
                        <a:t> </a:t>
                      </a:r>
                      <a:r>
                        <a:rPr lang="es-ES" sz="2200">
                          <a:solidFill>
                            <a:schemeClr val="tx1"/>
                          </a:solidFill>
                          <a:effectLst/>
                        </a:rPr>
                        <a:t>4</a:t>
                      </a:r>
                      <a:r>
                        <a:rPr lang="en-US" sz="2200">
                          <a:solidFill>
                            <a:schemeClr val="tx1"/>
                          </a:solidFill>
                          <a:effectLst/>
                        </a:rPr>
                        <a:t>   </a:t>
                      </a:r>
                      <a:r>
                        <a:rPr lang="es-ES" sz="2200">
                          <a:solidFill>
                            <a:schemeClr val="tx1"/>
                          </a:solidFill>
                          <a:effectLst/>
                        </a:rPr>
                        <a:t>QR:VA6056  J7 C7 D7 Y7 B7 H7 R7 /BEY   DOH     1305    1630  E0/789  TR   3:25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5156462"/>
                  </a:ext>
                </a:extLst>
              </a:tr>
              <a:tr h="264160">
                <a:tc>
                  <a:txBody>
                    <a:bodyPr/>
                    <a:lstStyle/>
                    <a:p>
                      <a:pPr marL="0" marR="0" algn="just" rtl="0">
                        <a:lnSpc>
                          <a:spcPct val="100000"/>
                        </a:lnSpc>
                        <a:spcBef>
                          <a:spcPts val="0"/>
                        </a:spcBef>
                        <a:spcAft>
                          <a:spcPts val="0"/>
                        </a:spcAft>
                      </a:pPr>
                      <a:r>
                        <a:rPr lang="es-ES" sz="2200">
                          <a:solidFill>
                            <a:schemeClr val="tx1"/>
                          </a:solidFill>
                          <a:effectLst/>
                        </a:rPr>
                        <a:t>             </a:t>
                      </a:r>
                      <a:r>
                        <a:rPr lang="en-US" sz="2200">
                          <a:solidFill>
                            <a:schemeClr val="tx1"/>
                          </a:solidFill>
                          <a:effectLst/>
                        </a:rPr>
                        <a:t>O7 N7 V7 P7 Q7 T7 I7 S7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6036352"/>
                  </a:ext>
                </a:extLst>
              </a:tr>
              <a:tr h="268605">
                <a:tc>
                  <a:txBody>
                    <a:bodyPr/>
                    <a:lstStyle/>
                    <a:p>
                      <a:pPr marL="0" marR="0" algn="just" rtl="0">
                        <a:lnSpc>
                          <a:spcPct val="100000"/>
                        </a:lnSpc>
                        <a:spcBef>
                          <a:spcPts val="0"/>
                        </a:spcBef>
                        <a:spcAft>
                          <a:spcPts val="0"/>
                        </a:spcAft>
                      </a:pPr>
                      <a:r>
                        <a:rPr lang="es-ES" sz="2200">
                          <a:solidFill>
                            <a:schemeClr val="tx1"/>
                          </a:solidFill>
                          <a:effectLst/>
                        </a:rPr>
                        <a:t> </a:t>
                      </a:r>
                      <a:r>
                        <a:rPr lang="en-US" sz="2200">
                          <a:solidFill>
                            <a:schemeClr val="tx1"/>
                          </a:solidFill>
                          <a:effectLst/>
                        </a:rPr>
                        <a:t>5   ME 436 J9 C9 D9 I9 Z9 B9 M9 /BEY   DOH     1515    1800 E0/320       2:45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3169955"/>
                  </a:ext>
                </a:extLst>
              </a:tr>
              <a:tr h="263525">
                <a:tc>
                  <a:txBody>
                    <a:bodyPr/>
                    <a:lstStyle/>
                    <a:p>
                      <a:pPr marL="0" marR="0" algn="just" rtl="0">
                        <a:lnSpc>
                          <a:spcPct val="100000"/>
                        </a:lnSpc>
                        <a:spcBef>
                          <a:spcPts val="0"/>
                        </a:spcBef>
                        <a:spcAft>
                          <a:spcPts val="0"/>
                        </a:spcAft>
                      </a:pPr>
                      <a:r>
                        <a:rPr lang="en-US" sz="2200" dirty="0">
                          <a:solidFill>
                            <a:schemeClr val="tx1"/>
                          </a:solidFill>
                          <a:effectLst/>
                        </a:rPr>
                        <a:t>             U9 K9 H9 L9</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86482852"/>
                  </a:ext>
                </a:extLst>
              </a:tr>
            </a:tbl>
          </a:graphicData>
        </a:graphic>
      </p:graphicFrame>
    </p:spTree>
    <p:extLst>
      <p:ext uri="{BB962C8B-B14F-4D97-AF65-F5344CB8AC3E}">
        <p14:creationId xmlns:p14="http://schemas.microsoft.com/office/powerpoint/2010/main" val="1553337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890649" y="1402094"/>
            <a:ext cx="10367159" cy="602552"/>
          </a:xfrm>
        </p:spPr>
        <p:txBody>
          <a:bodyPr/>
          <a:lstStyle/>
          <a:p>
            <a:r>
              <a:rPr lang="ar-SY" dirty="0"/>
              <a:t>وفيما </a:t>
            </a:r>
            <a:r>
              <a:rPr lang="ar-SY" dirty="0" smtClean="0"/>
              <a:t>يأتي </a:t>
            </a:r>
            <a:r>
              <a:rPr lang="ar-SY" dirty="0"/>
              <a:t>شرح المعلومات التي ظهرت ضمن عرض إمكانية الرحلة:</a:t>
            </a:r>
          </a:p>
        </p:txBody>
      </p:sp>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5" name="Table 4"/>
          <p:cNvGraphicFramePr>
            <a:graphicFrameLocks noGrp="1"/>
          </p:cNvGraphicFramePr>
          <p:nvPr>
            <p:extLst>
              <p:ext uri="{D42A27DB-BD31-4B8C-83A1-F6EECF244321}">
                <p14:modId xmlns:p14="http://schemas.microsoft.com/office/powerpoint/2010/main" val="2062144076"/>
              </p:ext>
            </p:extLst>
          </p:nvPr>
        </p:nvGraphicFramePr>
        <p:xfrm>
          <a:off x="2176304" y="2189870"/>
          <a:ext cx="7795847" cy="4023360"/>
        </p:xfrm>
        <a:graphic>
          <a:graphicData uri="http://schemas.openxmlformats.org/drawingml/2006/table">
            <a:tbl>
              <a:tblPr firstRow="1" bandRow="1">
                <a:tableStyleId>{5C22544A-7EE6-4342-B048-85BDC9FD1C3A}</a:tableStyleId>
              </a:tblPr>
              <a:tblGrid>
                <a:gridCol w="1530634">
                  <a:extLst>
                    <a:ext uri="{9D8B030D-6E8A-4147-A177-3AD203B41FA5}">
                      <a16:colId xmlns:a16="http://schemas.microsoft.com/office/drawing/2014/main" val="2426663641"/>
                    </a:ext>
                  </a:extLst>
                </a:gridCol>
                <a:gridCol w="6265213">
                  <a:extLst>
                    <a:ext uri="{9D8B030D-6E8A-4147-A177-3AD203B41FA5}">
                      <a16:colId xmlns:a16="http://schemas.microsoft.com/office/drawing/2014/main" val="1202014862"/>
                    </a:ext>
                  </a:extLst>
                </a:gridCol>
              </a:tblGrid>
              <a:tr h="271959">
                <a:tc>
                  <a:txBody>
                    <a:bodyPr/>
                    <a:lstStyle/>
                    <a:p>
                      <a:pPr marL="0" marR="0" algn="ctr" rtl="1">
                        <a:lnSpc>
                          <a:spcPct val="150000"/>
                        </a:lnSpc>
                        <a:spcBef>
                          <a:spcPts val="0"/>
                        </a:spcBef>
                        <a:spcAft>
                          <a:spcPts val="800"/>
                        </a:spcAft>
                      </a:pPr>
                      <a:r>
                        <a:rPr lang="ar-SY" sz="2200">
                          <a:solidFill>
                            <a:schemeClr val="tx1"/>
                          </a:solidFill>
                          <a:effectLst/>
                        </a:rPr>
                        <a:t>الرمز</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الشرح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258357"/>
                  </a:ext>
                </a:extLst>
              </a:tr>
              <a:tr h="271959">
                <a:tc>
                  <a:txBody>
                    <a:bodyPr/>
                    <a:lstStyle/>
                    <a:p>
                      <a:pPr marL="0" marR="0" algn="ctr" rtl="1">
                        <a:lnSpc>
                          <a:spcPct val="150000"/>
                        </a:lnSpc>
                        <a:spcBef>
                          <a:spcPts val="0"/>
                        </a:spcBef>
                        <a:spcAft>
                          <a:spcPts val="800"/>
                        </a:spcAft>
                      </a:pPr>
                      <a:r>
                        <a:rPr lang="en-US" sz="2200">
                          <a:solidFill>
                            <a:schemeClr val="tx1"/>
                          </a:solidFill>
                          <a:effectLst/>
                        </a:rPr>
                        <a:t>217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عدد الأيام المتبقية لتاريخ السفر من تاريخ طلب الرحلة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8244476"/>
                  </a:ext>
                </a:extLst>
              </a:tr>
              <a:tr h="271959">
                <a:tc>
                  <a:txBody>
                    <a:bodyPr/>
                    <a:lstStyle/>
                    <a:p>
                      <a:pPr marL="0" marR="0" algn="ctr" rtl="1">
                        <a:lnSpc>
                          <a:spcPct val="150000"/>
                        </a:lnSpc>
                        <a:spcBef>
                          <a:spcPts val="0"/>
                        </a:spcBef>
                        <a:spcAft>
                          <a:spcPts val="800"/>
                        </a:spcAft>
                      </a:pPr>
                      <a:r>
                        <a:rPr lang="en-US" sz="2200">
                          <a:solidFill>
                            <a:schemeClr val="tx1"/>
                          </a:solidFill>
                          <a:effectLst/>
                        </a:rPr>
                        <a:t>TH 15 JUN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تاريخ ويوم السفر</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8699861"/>
                  </a:ext>
                </a:extLst>
              </a:tr>
              <a:tr h="271959">
                <a:tc>
                  <a:txBody>
                    <a:bodyPr/>
                    <a:lstStyle/>
                    <a:p>
                      <a:pPr marL="0" marR="0" algn="ctr" rtl="1">
                        <a:lnSpc>
                          <a:spcPct val="150000"/>
                        </a:lnSpc>
                        <a:spcBef>
                          <a:spcPts val="0"/>
                        </a:spcBef>
                        <a:spcAft>
                          <a:spcPts val="800"/>
                        </a:spcAft>
                      </a:pPr>
                      <a:r>
                        <a:rPr lang="en-US" sz="2200">
                          <a:solidFill>
                            <a:schemeClr val="tx1"/>
                          </a:solidFill>
                          <a:effectLst/>
                        </a:rPr>
                        <a:t>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رقم السطر</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1564338"/>
                  </a:ext>
                </a:extLst>
              </a:tr>
              <a:tr h="271959">
                <a:tc>
                  <a:txBody>
                    <a:bodyPr/>
                    <a:lstStyle/>
                    <a:p>
                      <a:pPr marL="0" marR="0" algn="ctr" rtl="1">
                        <a:lnSpc>
                          <a:spcPct val="150000"/>
                        </a:lnSpc>
                        <a:spcBef>
                          <a:spcPts val="0"/>
                        </a:spcBef>
                        <a:spcAft>
                          <a:spcPts val="800"/>
                        </a:spcAft>
                      </a:pPr>
                      <a:r>
                        <a:rPr lang="en-US" sz="2200">
                          <a:solidFill>
                            <a:schemeClr val="tx1"/>
                          </a:solidFill>
                          <a:effectLst/>
                        </a:rPr>
                        <a:t>QR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شركة الطيران الناقلة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6924961"/>
                  </a:ext>
                </a:extLst>
              </a:tr>
              <a:tr h="271959">
                <a:tc>
                  <a:txBody>
                    <a:bodyPr/>
                    <a:lstStyle/>
                    <a:p>
                      <a:pPr marL="0" marR="0" algn="ctr" rtl="1">
                        <a:lnSpc>
                          <a:spcPct val="150000"/>
                        </a:lnSpc>
                        <a:spcBef>
                          <a:spcPts val="0"/>
                        </a:spcBef>
                        <a:spcAft>
                          <a:spcPts val="800"/>
                        </a:spcAft>
                      </a:pPr>
                      <a:r>
                        <a:rPr lang="en-US" sz="2200">
                          <a:solidFill>
                            <a:schemeClr val="tx1"/>
                          </a:solidFill>
                          <a:effectLst/>
                        </a:rPr>
                        <a:t>803</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رقم الرحلة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320082"/>
                  </a:ext>
                </a:extLst>
              </a:tr>
              <a:tr h="271959">
                <a:tc>
                  <a:txBody>
                    <a:bodyPr/>
                    <a:lstStyle/>
                    <a:p>
                      <a:pPr marL="0" marR="0" algn="ctr" rtl="1">
                        <a:lnSpc>
                          <a:spcPct val="150000"/>
                        </a:lnSpc>
                        <a:spcBef>
                          <a:spcPts val="0"/>
                        </a:spcBef>
                        <a:spcAft>
                          <a:spcPts val="800"/>
                        </a:spcAft>
                      </a:pPr>
                      <a:r>
                        <a:rPr lang="en-US" sz="2200">
                          <a:solidFill>
                            <a:schemeClr val="tx1"/>
                          </a:solidFill>
                          <a:effectLst/>
                        </a:rPr>
                        <a:t>J9 C9... T9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درجات الحجز المتوفرة وإمكانية شراء مقعد</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4947440"/>
                  </a:ext>
                </a:extLst>
              </a:tr>
              <a:tr h="271959">
                <a:tc>
                  <a:txBody>
                    <a:bodyPr/>
                    <a:lstStyle/>
                    <a:p>
                      <a:pPr marL="0" marR="0" algn="ctr" rtl="1">
                        <a:lnSpc>
                          <a:spcPct val="150000"/>
                        </a:lnSpc>
                        <a:spcBef>
                          <a:spcPts val="0"/>
                        </a:spcBef>
                        <a:spcAft>
                          <a:spcPts val="800"/>
                        </a:spcAft>
                      </a:pPr>
                      <a:r>
                        <a:rPr lang="en-US" sz="2200">
                          <a:solidFill>
                            <a:schemeClr val="tx1"/>
                          </a:solidFill>
                          <a:effectLst/>
                        </a:rPr>
                        <a: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dirty="0">
                          <a:solidFill>
                            <a:schemeClr val="tx1"/>
                          </a:solidFill>
                          <a:effectLst/>
                        </a:rPr>
                        <a:t>مؤشر توفر آخر مقعد</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8922139"/>
                  </a:ext>
                </a:extLst>
              </a:tr>
            </a:tbl>
          </a:graphicData>
        </a:graphic>
      </p:graphicFrame>
    </p:spTree>
    <p:extLst>
      <p:ext uri="{BB962C8B-B14F-4D97-AF65-F5344CB8AC3E}">
        <p14:creationId xmlns:p14="http://schemas.microsoft.com/office/powerpoint/2010/main" val="12005664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Table 3"/>
          <p:cNvGraphicFramePr>
            <a:graphicFrameLocks noGrp="1"/>
          </p:cNvGraphicFramePr>
          <p:nvPr>
            <p:extLst>
              <p:ext uri="{D42A27DB-BD31-4B8C-83A1-F6EECF244321}">
                <p14:modId xmlns:p14="http://schemas.microsoft.com/office/powerpoint/2010/main" val="3185955250"/>
              </p:ext>
            </p:extLst>
          </p:nvPr>
        </p:nvGraphicFramePr>
        <p:xfrm>
          <a:off x="1676400" y="1793631"/>
          <a:ext cx="9448800" cy="4526280"/>
        </p:xfrm>
        <a:graphic>
          <a:graphicData uri="http://schemas.openxmlformats.org/drawingml/2006/table">
            <a:tbl>
              <a:tblPr firstRow="1" bandRow="1">
                <a:tableStyleId>{5C22544A-7EE6-4342-B048-85BDC9FD1C3A}</a:tableStyleId>
              </a:tblPr>
              <a:tblGrid>
                <a:gridCol w="1867062">
                  <a:extLst>
                    <a:ext uri="{9D8B030D-6E8A-4147-A177-3AD203B41FA5}">
                      <a16:colId xmlns:a16="http://schemas.microsoft.com/office/drawing/2014/main" val="2426663641"/>
                    </a:ext>
                  </a:extLst>
                </a:gridCol>
                <a:gridCol w="7581738">
                  <a:extLst>
                    <a:ext uri="{9D8B030D-6E8A-4147-A177-3AD203B41FA5}">
                      <a16:colId xmlns:a16="http://schemas.microsoft.com/office/drawing/2014/main" val="1202014862"/>
                    </a:ext>
                  </a:extLst>
                </a:gridCol>
              </a:tblGrid>
              <a:tr h="271959">
                <a:tc>
                  <a:txBody>
                    <a:bodyPr/>
                    <a:lstStyle/>
                    <a:p>
                      <a:pPr marL="0" marR="0" algn="ctr" rtl="1">
                        <a:lnSpc>
                          <a:spcPct val="150000"/>
                        </a:lnSpc>
                        <a:spcBef>
                          <a:spcPts val="0"/>
                        </a:spcBef>
                        <a:spcAft>
                          <a:spcPts val="800"/>
                        </a:spcAft>
                      </a:pPr>
                      <a:r>
                        <a:rPr lang="ar-SY" sz="2200">
                          <a:solidFill>
                            <a:schemeClr val="tx1"/>
                          </a:solidFill>
                          <a:effectLst/>
                        </a:rPr>
                        <a:t>الرمز</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الشرح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3258357"/>
                  </a:ext>
                </a:extLst>
              </a:tr>
              <a:tr h="271959">
                <a:tc>
                  <a:txBody>
                    <a:bodyPr/>
                    <a:lstStyle/>
                    <a:p>
                      <a:pPr marL="0" marR="0" algn="ctr" rtl="1">
                        <a:lnSpc>
                          <a:spcPct val="150000"/>
                        </a:lnSpc>
                        <a:spcBef>
                          <a:spcPts val="0"/>
                        </a:spcBef>
                        <a:spcAft>
                          <a:spcPts val="800"/>
                        </a:spcAft>
                      </a:pPr>
                      <a:r>
                        <a:rPr lang="en-US" sz="2200" dirty="0">
                          <a:solidFill>
                            <a:schemeClr val="tx1"/>
                          </a:solidFill>
                          <a:effectLst/>
                        </a:rPr>
                        <a:t>BEY DOH</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نقطة الإقلاع ونقطة الوصول</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9650359"/>
                  </a:ext>
                </a:extLst>
              </a:tr>
              <a:tr h="271959">
                <a:tc>
                  <a:txBody>
                    <a:bodyPr/>
                    <a:lstStyle/>
                    <a:p>
                      <a:pPr marL="0" marR="0" algn="ctr" rtl="1">
                        <a:lnSpc>
                          <a:spcPct val="150000"/>
                        </a:lnSpc>
                        <a:spcBef>
                          <a:spcPts val="0"/>
                        </a:spcBef>
                        <a:spcAft>
                          <a:spcPts val="800"/>
                        </a:spcAft>
                      </a:pPr>
                      <a:r>
                        <a:rPr lang="en-US" sz="2200">
                          <a:solidFill>
                            <a:schemeClr val="tx1"/>
                          </a:solidFill>
                          <a:effectLst/>
                        </a:rPr>
                        <a:t>1</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رقم مبنى المطار.. في حال وجدت على اللوحة مباشرة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9927750"/>
                  </a:ext>
                </a:extLst>
              </a:tr>
              <a:tr h="271959">
                <a:tc>
                  <a:txBody>
                    <a:bodyPr/>
                    <a:lstStyle/>
                    <a:p>
                      <a:pPr marL="0" marR="0" algn="ctr" rtl="1">
                        <a:lnSpc>
                          <a:spcPct val="150000"/>
                        </a:lnSpc>
                        <a:spcBef>
                          <a:spcPts val="0"/>
                        </a:spcBef>
                        <a:spcAft>
                          <a:spcPts val="800"/>
                        </a:spcAft>
                      </a:pPr>
                      <a:r>
                        <a:rPr lang="en-US" sz="2200">
                          <a:solidFill>
                            <a:schemeClr val="tx1"/>
                          </a:solidFill>
                          <a:effectLst/>
                        </a:rPr>
                        <a:t>0205 0530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موعد الإقلاع والهبوط بحسب التوقيت المحلي لكل مدينة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8295868"/>
                  </a:ext>
                </a:extLst>
              </a:tr>
              <a:tr h="271959">
                <a:tc>
                  <a:txBody>
                    <a:bodyPr/>
                    <a:lstStyle/>
                    <a:p>
                      <a:pPr marL="0" marR="0" algn="ctr" rtl="1">
                        <a:lnSpc>
                          <a:spcPct val="150000"/>
                        </a:lnSpc>
                        <a:spcBef>
                          <a:spcPts val="0"/>
                        </a:spcBef>
                        <a:spcAft>
                          <a:spcPts val="800"/>
                        </a:spcAft>
                      </a:pPr>
                      <a:r>
                        <a:rPr lang="en-US" sz="2200">
                          <a:solidFill>
                            <a:schemeClr val="tx1"/>
                          </a:solidFill>
                          <a:effectLst/>
                        </a:rPr>
                        <a:t>E</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شرط إصدار التذكرة </a:t>
                      </a:r>
                      <a:r>
                        <a:rPr lang="en-US" sz="2200">
                          <a:solidFill>
                            <a:schemeClr val="tx1"/>
                          </a:solidFill>
                          <a:effectLst/>
                        </a:rPr>
                        <a:t>ELCTRONIC TICKET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16151500"/>
                  </a:ext>
                </a:extLst>
              </a:tr>
              <a:tr h="271959">
                <a:tc>
                  <a:txBody>
                    <a:bodyPr/>
                    <a:lstStyle/>
                    <a:p>
                      <a:pPr marL="0" marR="0" algn="ctr" rtl="1">
                        <a:lnSpc>
                          <a:spcPct val="150000"/>
                        </a:lnSpc>
                        <a:spcBef>
                          <a:spcPts val="0"/>
                        </a:spcBef>
                        <a:spcAft>
                          <a:spcPts val="800"/>
                        </a:spcAft>
                      </a:pPr>
                      <a:r>
                        <a:rPr lang="en-US" sz="2200">
                          <a:solidFill>
                            <a:schemeClr val="tx1"/>
                          </a:solidFill>
                          <a:effectLst/>
                        </a:rPr>
                        <a:t>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عدد مرات توقف الرحلة.. توقف غير معلن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6827916"/>
                  </a:ext>
                </a:extLst>
              </a:tr>
              <a:tr h="271959">
                <a:tc>
                  <a:txBody>
                    <a:bodyPr/>
                    <a:lstStyle/>
                    <a:p>
                      <a:pPr marL="0" marR="0" algn="ctr" rtl="1">
                        <a:lnSpc>
                          <a:spcPct val="150000"/>
                        </a:lnSpc>
                        <a:spcBef>
                          <a:spcPts val="0"/>
                        </a:spcBef>
                        <a:spcAft>
                          <a:spcPts val="800"/>
                        </a:spcAft>
                      </a:pPr>
                      <a:r>
                        <a:rPr lang="en-US" sz="2200">
                          <a:solidFill>
                            <a:schemeClr val="tx1"/>
                          </a:solidFill>
                          <a:effectLst/>
                        </a:rPr>
                        <a: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مؤشر الدخول إلى نظام شركة الطيران.. </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8262371"/>
                  </a:ext>
                </a:extLst>
              </a:tr>
              <a:tr h="271959">
                <a:tc>
                  <a:txBody>
                    <a:bodyPr/>
                    <a:lstStyle/>
                    <a:p>
                      <a:pPr marL="0" marR="0" algn="ctr" rtl="1">
                        <a:lnSpc>
                          <a:spcPct val="150000"/>
                        </a:lnSpc>
                        <a:spcBef>
                          <a:spcPts val="0"/>
                        </a:spcBef>
                        <a:spcAft>
                          <a:spcPts val="800"/>
                        </a:spcAft>
                      </a:pPr>
                      <a:r>
                        <a:rPr lang="en-US" sz="2200">
                          <a:solidFill>
                            <a:schemeClr val="tx1"/>
                          </a:solidFill>
                          <a:effectLst/>
                        </a:rPr>
                        <a:t>788</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a:solidFill>
                            <a:schemeClr val="tx1"/>
                          </a:solidFill>
                          <a:effectLst/>
                        </a:rPr>
                        <a:t>طراز الطائرة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9902010"/>
                  </a:ext>
                </a:extLst>
              </a:tr>
              <a:tr h="271959">
                <a:tc>
                  <a:txBody>
                    <a:bodyPr/>
                    <a:lstStyle/>
                    <a:p>
                      <a:pPr marL="0" marR="0" algn="ctr" rtl="1">
                        <a:lnSpc>
                          <a:spcPct val="150000"/>
                        </a:lnSpc>
                        <a:spcBef>
                          <a:spcPts val="0"/>
                        </a:spcBef>
                        <a:spcAft>
                          <a:spcPts val="800"/>
                        </a:spcAft>
                      </a:pPr>
                      <a:r>
                        <a:rPr lang="en-US" sz="2200">
                          <a:solidFill>
                            <a:schemeClr val="tx1"/>
                          </a:solidFill>
                          <a:effectLst/>
                        </a:rPr>
                        <a:t>3:25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50000"/>
                        </a:lnSpc>
                        <a:spcBef>
                          <a:spcPts val="0"/>
                        </a:spcBef>
                        <a:spcAft>
                          <a:spcPts val="800"/>
                        </a:spcAft>
                      </a:pPr>
                      <a:r>
                        <a:rPr lang="ar-SY" sz="2200" dirty="0">
                          <a:solidFill>
                            <a:schemeClr val="tx1"/>
                          </a:solidFill>
                          <a:effectLst/>
                        </a:rPr>
                        <a:t>الوقت الإجمالي لكامل خط سير الرحلة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502" marR="445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061888"/>
                  </a:ext>
                </a:extLst>
              </a:tr>
            </a:tbl>
          </a:graphicData>
        </a:graphic>
      </p:graphicFrame>
    </p:spTree>
    <p:extLst>
      <p:ext uri="{BB962C8B-B14F-4D97-AF65-F5344CB8AC3E}">
        <p14:creationId xmlns:p14="http://schemas.microsoft.com/office/powerpoint/2010/main" val="18683108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496136" y="1316150"/>
            <a:ext cx="11156183" cy="719783"/>
          </a:xfrm>
        </p:spPr>
        <p:txBody>
          <a:bodyPr>
            <a:noAutofit/>
          </a:bodyPr>
          <a:lstStyle/>
          <a:p>
            <a:pPr marL="0" indent="0"/>
            <a:r>
              <a:rPr lang="ar-SY" dirty="0" smtClean="0"/>
              <a:t>الجدول يوضح لنا الإدخالات المتوفرة والتي يمكننا استخدامها لتسهيل العرض والبحث عن رحلة معينة عن طريق (</a:t>
            </a:r>
            <a:r>
              <a:rPr lang="en-US" b="1" dirty="0" smtClean="0"/>
              <a:t>HE AN</a:t>
            </a:r>
            <a:r>
              <a:rPr lang="ar-SY" dirty="0" smtClean="0"/>
              <a:t>)</a:t>
            </a:r>
            <a:endParaRPr lang="ar-SY" dirty="0"/>
          </a:p>
        </p:txBody>
      </p:sp>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Table 3"/>
          <p:cNvGraphicFramePr>
            <a:graphicFrameLocks noGrp="1"/>
          </p:cNvGraphicFramePr>
          <p:nvPr>
            <p:extLst>
              <p:ext uri="{D42A27DB-BD31-4B8C-83A1-F6EECF244321}">
                <p14:modId xmlns:p14="http://schemas.microsoft.com/office/powerpoint/2010/main" val="2469569686"/>
              </p:ext>
            </p:extLst>
          </p:nvPr>
        </p:nvGraphicFramePr>
        <p:xfrm>
          <a:off x="496136" y="1935891"/>
          <a:ext cx="11045765" cy="2326995"/>
        </p:xfrm>
        <a:graphic>
          <a:graphicData uri="http://schemas.openxmlformats.org/drawingml/2006/table">
            <a:tbl>
              <a:tblPr firstRow="1" bandRow="1">
                <a:tableStyleId>{5C22544A-7EE6-4342-B048-85BDC9FD1C3A}</a:tableStyleId>
              </a:tblPr>
              <a:tblGrid>
                <a:gridCol w="3283159">
                  <a:extLst>
                    <a:ext uri="{9D8B030D-6E8A-4147-A177-3AD203B41FA5}">
                      <a16:colId xmlns:a16="http://schemas.microsoft.com/office/drawing/2014/main" val="1315115824"/>
                    </a:ext>
                  </a:extLst>
                </a:gridCol>
                <a:gridCol w="3327447">
                  <a:extLst>
                    <a:ext uri="{9D8B030D-6E8A-4147-A177-3AD203B41FA5}">
                      <a16:colId xmlns:a16="http://schemas.microsoft.com/office/drawing/2014/main" val="511270058"/>
                    </a:ext>
                  </a:extLst>
                </a:gridCol>
                <a:gridCol w="4435159">
                  <a:extLst>
                    <a:ext uri="{9D8B030D-6E8A-4147-A177-3AD203B41FA5}">
                      <a16:colId xmlns:a16="http://schemas.microsoft.com/office/drawing/2014/main" val="683412497"/>
                    </a:ext>
                  </a:extLst>
                </a:gridCol>
              </a:tblGrid>
              <a:tr h="397409">
                <a:tc>
                  <a:txBody>
                    <a:bodyPr/>
                    <a:lstStyle/>
                    <a:p>
                      <a:pPr marL="0" marR="0" algn="ctr" rtl="1">
                        <a:lnSpc>
                          <a:spcPct val="130000"/>
                        </a:lnSpc>
                        <a:spcBef>
                          <a:spcPts val="0"/>
                        </a:spcBef>
                        <a:spcAft>
                          <a:spcPts val="0"/>
                        </a:spcAft>
                      </a:pPr>
                      <a:r>
                        <a:rPr lang="ar-SY" sz="2200" dirty="0">
                          <a:solidFill>
                            <a:schemeClr val="tx1"/>
                          </a:solidFill>
                          <a:effectLst/>
                        </a:rPr>
                        <a:t>خط الرحلة</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dirty="0">
                          <a:solidFill>
                            <a:schemeClr val="tx1"/>
                          </a:solidFill>
                          <a:effectLst/>
                        </a:rPr>
                        <a:t>المصطلح بالإنكليزي</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a:solidFill>
                            <a:schemeClr val="tx1"/>
                          </a:solidFill>
                          <a:effectLst/>
                        </a:rPr>
                        <a:t>الشرح</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072016"/>
                  </a:ext>
                </a:extLst>
              </a:tr>
              <a:tr h="399320">
                <a:tc>
                  <a:txBody>
                    <a:bodyPr/>
                    <a:lstStyle/>
                    <a:p>
                      <a:pPr marL="0" marR="0" algn="ctr" rtl="1">
                        <a:lnSpc>
                          <a:spcPct val="130000"/>
                        </a:lnSpc>
                        <a:spcBef>
                          <a:spcPts val="0"/>
                        </a:spcBef>
                        <a:spcAft>
                          <a:spcPts val="0"/>
                        </a:spcAft>
                      </a:pPr>
                      <a:r>
                        <a:rPr lang="en-US" sz="2200">
                          <a:solidFill>
                            <a:schemeClr val="tx1"/>
                          </a:solidFill>
                          <a:effectLst/>
                        </a:rPr>
                        <a:t>AN 15 JAN BEY DOH /A QR</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en-US" sz="2200" dirty="0">
                          <a:solidFill>
                            <a:schemeClr val="tx1"/>
                          </a:solidFill>
                          <a:effectLst/>
                        </a:rPr>
                        <a:t>Specific Airline /A</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a:solidFill>
                            <a:schemeClr val="tx1"/>
                          </a:solidFill>
                          <a:effectLst/>
                        </a:rPr>
                        <a:t>استعراض الإمكانية لشركة طيران معينة</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4799191"/>
                  </a:ext>
                </a:extLst>
              </a:tr>
              <a:tr h="399320">
                <a:tc>
                  <a:txBody>
                    <a:bodyPr/>
                    <a:lstStyle/>
                    <a:p>
                      <a:pPr marL="0" marR="0" algn="ctr" rtl="1">
                        <a:lnSpc>
                          <a:spcPct val="130000"/>
                        </a:lnSpc>
                        <a:spcBef>
                          <a:spcPts val="0"/>
                        </a:spcBef>
                        <a:spcAft>
                          <a:spcPts val="0"/>
                        </a:spcAft>
                      </a:pPr>
                      <a:r>
                        <a:rPr lang="en-US" sz="2200">
                          <a:solidFill>
                            <a:schemeClr val="tx1"/>
                          </a:solidFill>
                          <a:effectLst/>
                        </a:rPr>
                        <a:t>AN 15 JAN BEY DOH /C M,Q</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en-US" sz="2200">
                          <a:solidFill>
                            <a:schemeClr val="tx1"/>
                          </a:solidFill>
                          <a:effectLst/>
                        </a:rPr>
                        <a:t>Specific Booking Class/C</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a:solidFill>
                            <a:schemeClr val="tx1"/>
                          </a:solidFill>
                          <a:effectLst/>
                        </a:rPr>
                        <a:t>استعراض الإمكانية لدرجة معينة من المقاعد</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7714327"/>
                  </a:ext>
                </a:extLst>
              </a:tr>
              <a:tr h="399320">
                <a:tc>
                  <a:txBody>
                    <a:bodyPr/>
                    <a:lstStyle/>
                    <a:p>
                      <a:pPr marL="0" marR="0" algn="ctr" rtl="1">
                        <a:lnSpc>
                          <a:spcPct val="130000"/>
                        </a:lnSpc>
                        <a:spcBef>
                          <a:spcPts val="0"/>
                        </a:spcBef>
                        <a:spcAft>
                          <a:spcPts val="0"/>
                        </a:spcAft>
                      </a:pPr>
                      <a:r>
                        <a:rPr lang="en-US" sz="2200">
                          <a:solidFill>
                            <a:schemeClr val="tx1"/>
                          </a:solidFill>
                          <a:effectLst/>
                        </a:rPr>
                        <a:t>AN 15 JAN BEY DOH /B8</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en-US" sz="2200">
                          <a:solidFill>
                            <a:schemeClr val="tx1"/>
                          </a:solidFill>
                          <a:effectLst/>
                        </a:rPr>
                        <a:t>Number of Seats/B</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a:solidFill>
                            <a:schemeClr val="tx1"/>
                          </a:solidFill>
                          <a:effectLst/>
                        </a:rPr>
                        <a:t>استعراض الإمكانية لعدد معين من المقاعد</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1192931"/>
                  </a:ext>
                </a:extLst>
              </a:tr>
              <a:tr h="583539">
                <a:tc>
                  <a:txBody>
                    <a:bodyPr/>
                    <a:lstStyle/>
                    <a:p>
                      <a:pPr marL="0" marR="0" algn="ctr" rtl="1">
                        <a:lnSpc>
                          <a:spcPct val="130000"/>
                        </a:lnSpc>
                        <a:spcBef>
                          <a:spcPts val="0"/>
                        </a:spcBef>
                        <a:spcAft>
                          <a:spcPts val="0"/>
                        </a:spcAft>
                      </a:pPr>
                      <a:r>
                        <a:rPr lang="en-US" sz="2200" dirty="0">
                          <a:solidFill>
                            <a:schemeClr val="tx1"/>
                          </a:solidFill>
                          <a:effectLst/>
                        </a:rPr>
                        <a:t>AN 15 JAN BEY KUL/ X DOH</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en-US" sz="2200">
                          <a:solidFill>
                            <a:schemeClr val="tx1"/>
                          </a:solidFill>
                          <a:effectLst/>
                        </a:rPr>
                        <a:t>Connecting Point/X (transit)</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30000"/>
                        </a:lnSpc>
                        <a:spcBef>
                          <a:spcPts val="0"/>
                        </a:spcBef>
                        <a:spcAft>
                          <a:spcPts val="0"/>
                        </a:spcAft>
                      </a:pPr>
                      <a:r>
                        <a:rPr lang="ar-SY" sz="2200" dirty="0">
                          <a:solidFill>
                            <a:schemeClr val="tx1"/>
                          </a:solidFill>
                          <a:effectLst/>
                        </a:rPr>
                        <a:t>استعراض إمكانية الرحلة عن طريق نقطة معينة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8460455"/>
                  </a:ext>
                </a:extLst>
              </a:tr>
            </a:tbl>
          </a:graphicData>
        </a:graphic>
      </p:graphicFrame>
      <p:sp>
        <p:nvSpPr>
          <p:cNvPr id="5" name="Rectangle 4"/>
          <p:cNvSpPr/>
          <p:nvPr/>
        </p:nvSpPr>
        <p:spPr>
          <a:xfrm>
            <a:off x="1113694" y="4137578"/>
            <a:ext cx="10627500" cy="600164"/>
          </a:xfrm>
          <a:prstGeom prst="rect">
            <a:avLst/>
          </a:prstGeom>
        </p:spPr>
        <p:txBody>
          <a:bodyPr wrap="square">
            <a:spAutoFit/>
          </a:bodyPr>
          <a:lstStyle/>
          <a:p>
            <a:pPr algn="just" rtl="1">
              <a:lnSpc>
                <a:spcPct val="150000"/>
              </a:lnSpc>
            </a:pPr>
            <a:r>
              <a:rPr lang="ar-SY" sz="2200" dirty="0"/>
              <a:t>كما يمكن استخدام الرموز الآتية لتحريك شاشة العرض دون الحاجة لعرض طلب الرحلة مرة أخرى ولكن بتاريخ جديد:</a:t>
            </a:r>
            <a:endParaRPr lang="ar-SY" sz="2200" dirty="0"/>
          </a:p>
        </p:txBody>
      </p:sp>
      <p:graphicFrame>
        <p:nvGraphicFramePr>
          <p:cNvPr id="6" name="Table 5"/>
          <p:cNvGraphicFramePr>
            <a:graphicFrameLocks noGrp="1"/>
          </p:cNvGraphicFramePr>
          <p:nvPr>
            <p:extLst>
              <p:ext uri="{D42A27DB-BD31-4B8C-83A1-F6EECF244321}">
                <p14:modId xmlns:p14="http://schemas.microsoft.com/office/powerpoint/2010/main" val="3702909485"/>
              </p:ext>
            </p:extLst>
          </p:nvPr>
        </p:nvGraphicFramePr>
        <p:xfrm>
          <a:off x="1689189" y="4840594"/>
          <a:ext cx="8452339" cy="1609344"/>
        </p:xfrm>
        <a:graphic>
          <a:graphicData uri="http://schemas.openxmlformats.org/drawingml/2006/table">
            <a:tbl>
              <a:tblPr firstRow="1" firstCol="1" bandRow="1">
                <a:tableStyleId>{5C22544A-7EE6-4342-B048-85BDC9FD1C3A}</a:tableStyleId>
              </a:tblPr>
              <a:tblGrid>
                <a:gridCol w="1831589">
                  <a:extLst>
                    <a:ext uri="{9D8B030D-6E8A-4147-A177-3AD203B41FA5}">
                      <a16:colId xmlns:a16="http://schemas.microsoft.com/office/drawing/2014/main" val="3192507947"/>
                    </a:ext>
                  </a:extLst>
                </a:gridCol>
                <a:gridCol w="6620750">
                  <a:extLst>
                    <a:ext uri="{9D8B030D-6E8A-4147-A177-3AD203B41FA5}">
                      <a16:colId xmlns:a16="http://schemas.microsoft.com/office/drawing/2014/main" val="2309474768"/>
                    </a:ext>
                  </a:extLst>
                </a:gridCol>
              </a:tblGrid>
              <a:tr h="316682">
                <a:tc>
                  <a:txBody>
                    <a:bodyPr/>
                    <a:lstStyle/>
                    <a:p>
                      <a:pPr marL="0" marR="0" algn="ctr" rtl="1">
                        <a:lnSpc>
                          <a:spcPct val="120000"/>
                        </a:lnSpc>
                        <a:spcBef>
                          <a:spcPts val="0"/>
                        </a:spcBef>
                        <a:spcAft>
                          <a:spcPts val="0"/>
                        </a:spcAft>
                      </a:pPr>
                      <a:r>
                        <a:rPr lang="en-US" sz="2200">
                          <a:solidFill>
                            <a:schemeClr val="tx1"/>
                          </a:solidFill>
                          <a:effectLst/>
                        </a:rPr>
                        <a:t>MN</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20000"/>
                        </a:lnSpc>
                        <a:spcBef>
                          <a:spcPts val="0"/>
                        </a:spcBef>
                        <a:spcAft>
                          <a:spcPts val="0"/>
                        </a:spcAft>
                      </a:pPr>
                      <a:r>
                        <a:rPr lang="ar-SY" sz="2200">
                          <a:solidFill>
                            <a:schemeClr val="tx1"/>
                          </a:solidFill>
                          <a:effectLst/>
                        </a:rPr>
                        <a:t>طلب عرض رحلة بعد يوم من تاريخ العرض الحالي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19068899"/>
                  </a:ext>
                </a:extLst>
              </a:tr>
              <a:tr h="316682">
                <a:tc>
                  <a:txBody>
                    <a:bodyPr/>
                    <a:lstStyle/>
                    <a:p>
                      <a:pPr marL="0" marR="0" algn="ctr" rtl="1">
                        <a:lnSpc>
                          <a:spcPct val="120000"/>
                        </a:lnSpc>
                        <a:spcBef>
                          <a:spcPts val="0"/>
                        </a:spcBef>
                        <a:spcAft>
                          <a:spcPts val="0"/>
                        </a:spcAft>
                      </a:pPr>
                      <a:r>
                        <a:rPr lang="en-US" sz="2200">
                          <a:solidFill>
                            <a:schemeClr val="tx1"/>
                          </a:solidFill>
                          <a:effectLst/>
                        </a:rPr>
                        <a:t>MY</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20000"/>
                        </a:lnSpc>
                        <a:spcBef>
                          <a:spcPts val="0"/>
                        </a:spcBef>
                        <a:spcAft>
                          <a:spcPts val="0"/>
                        </a:spcAft>
                      </a:pPr>
                      <a:r>
                        <a:rPr lang="ar-SY" sz="2200">
                          <a:solidFill>
                            <a:schemeClr val="tx1"/>
                          </a:solidFill>
                          <a:effectLst/>
                        </a:rPr>
                        <a:t>طلب عرض رحلة قبل يوم من تاريخ العرض الحالي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558826"/>
                  </a:ext>
                </a:extLst>
              </a:tr>
              <a:tr h="316682">
                <a:tc>
                  <a:txBody>
                    <a:bodyPr/>
                    <a:lstStyle/>
                    <a:p>
                      <a:pPr marL="0" marR="0" algn="ctr" rtl="1">
                        <a:lnSpc>
                          <a:spcPct val="120000"/>
                        </a:lnSpc>
                        <a:spcBef>
                          <a:spcPts val="0"/>
                        </a:spcBef>
                        <a:spcAft>
                          <a:spcPts val="0"/>
                        </a:spcAft>
                      </a:pPr>
                      <a:r>
                        <a:rPr lang="en-US" sz="2200">
                          <a:solidFill>
                            <a:schemeClr val="tx1"/>
                          </a:solidFill>
                          <a:effectLst/>
                        </a:rPr>
                        <a:t>AC6</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20000"/>
                        </a:lnSpc>
                        <a:spcBef>
                          <a:spcPts val="0"/>
                        </a:spcBef>
                        <a:spcAft>
                          <a:spcPts val="0"/>
                        </a:spcAft>
                      </a:pPr>
                      <a:r>
                        <a:rPr lang="ar-SY" sz="2200">
                          <a:solidFill>
                            <a:schemeClr val="tx1"/>
                          </a:solidFill>
                          <a:effectLst/>
                        </a:rPr>
                        <a:t>طلب عرض رحلة بعد 6 أيام من تاريخ الرحلة الحالي</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5213851"/>
                  </a:ext>
                </a:extLst>
              </a:tr>
              <a:tr h="316682">
                <a:tc>
                  <a:txBody>
                    <a:bodyPr/>
                    <a:lstStyle/>
                    <a:p>
                      <a:pPr marL="0" marR="0" algn="ctr" rtl="1">
                        <a:lnSpc>
                          <a:spcPct val="120000"/>
                        </a:lnSpc>
                        <a:spcBef>
                          <a:spcPts val="0"/>
                        </a:spcBef>
                        <a:spcAft>
                          <a:spcPts val="0"/>
                        </a:spcAft>
                      </a:pPr>
                      <a:r>
                        <a:rPr lang="en-US" sz="2200" dirty="0">
                          <a:solidFill>
                            <a:schemeClr val="tx1"/>
                          </a:solidFill>
                          <a:effectLst/>
                        </a:rPr>
                        <a:t>AC-6</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rtl="1">
                        <a:lnSpc>
                          <a:spcPct val="120000"/>
                        </a:lnSpc>
                        <a:spcBef>
                          <a:spcPts val="0"/>
                        </a:spcBef>
                        <a:spcAft>
                          <a:spcPts val="0"/>
                        </a:spcAft>
                      </a:pPr>
                      <a:r>
                        <a:rPr lang="ar-SY" sz="2200" dirty="0">
                          <a:solidFill>
                            <a:schemeClr val="tx1"/>
                          </a:solidFill>
                          <a:effectLst/>
                        </a:rPr>
                        <a:t>طلب عرض رحلة قبل 6 أيام من تاريخ الرحلة الحالي</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9946365"/>
                  </a:ext>
                </a:extLst>
              </a:tr>
            </a:tbl>
          </a:graphicData>
        </a:graphic>
      </p:graphicFrame>
    </p:spTree>
    <p:extLst>
      <p:ext uri="{BB962C8B-B14F-4D97-AF65-F5344CB8AC3E}">
        <p14:creationId xmlns:p14="http://schemas.microsoft.com/office/powerpoint/2010/main" val="19965903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382675" y="1318160"/>
            <a:ext cx="11383108" cy="1915537"/>
          </a:xfrm>
        </p:spPr>
        <p:txBody>
          <a:bodyPr>
            <a:noAutofit/>
          </a:bodyPr>
          <a:lstStyle/>
          <a:p>
            <a:pPr marL="0" indent="0">
              <a:lnSpc>
                <a:spcPct val="130000"/>
              </a:lnSpc>
              <a:spcBef>
                <a:spcPts val="0"/>
              </a:spcBef>
            </a:pPr>
            <a:r>
              <a:rPr lang="ar-SY" b="1" dirty="0"/>
              <a:t>إمكانية رحلة </a:t>
            </a:r>
            <a:r>
              <a:rPr lang="ar-SY" b="1" dirty="0" smtClean="0"/>
              <a:t>مزدوجة:</a:t>
            </a:r>
          </a:p>
          <a:p>
            <a:pPr marL="0" indent="0">
              <a:lnSpc>
                <a:spcPct val="130000"/>
              </a:lnSpc>
              <a:spcBef>
                <a:spcPts val="0"/>
              </a:spcBef>
            </a:pPr>
            <a:r>
              <a:rPr lang="ar-SY" dirty="0" smtClean="0"/>
              <a:t>عرض </a:t>
            </a:r>
            <a:r>
              <a:rPr lang="ar-SY" dirty="0"/>
              <a:t>الرحلة لوجهة معينة مع ذكر تاريخ السفر وتاريخ العودة في إدخال واحد، وهنا سيبحث النظام عن الرحلات المتوفرة من دون توقف (ترانزيت) أو الرحلات المباشرة. </a:t>
            </a:r>
            <a:endParaRPr lang="en-US" dirty="0"/>
          </a:p>
          <a:p>
            <a:pPr marL="0" indent="0">
              <a:lnSpc>
                <a:spcPct val="130000"/>
              </a:lnSpc>
              <a:spcBef>
                <a:spcPts val="0"/>
              </a:spcBef>
            </a:pPr>
            <a:r>
              <a:rPr lang="ar-SY" dirty="0"/>
              <a:t>لطلب إمكانية رحلة ذهاباً وإياباً، ندخل علامة النجمة (*) وتاريخ العودة في نهاية </a:t>
            </a:r>
            <a:r>
              <a:rPr lang="ar-SY" dirty="0" smtClean="0"/>
              <a:t>الإدخال:</a:t>
            </a:r>
            <a:r>
              <a:rPr lang="en-US" b="1" dirty="0"/>
              <a:t>AN 19 JAN BEY DXB * 23 </a:t>
            </a:r>
            <a:r>
              <a:rPr lang="en-US" b="1" dirty="0" smtClean="0"/>
              <a:t>JAN </a:t>
            </a:r>
            <a:endParaRPr lang="ar-SY" dirty="0"/>
          </a:p>
        </p:txBody>
      </p:sp>
      <p:sp>
        <p:nvSpPr>
          <p:cNvPr id="3" name="Content Placeholder 2"/>
          <p:cNvSpPr>
            <a:spLocks noGrp="1"/>
          </p:cNvSpPr>
          <p:nvPr>
            <p:ph sz="quarter" idx="11"/>
          </p:nvPr>
        </p:nvSpPr>
        <p:spPr/>
        <p:txBody>
          <a:bodyPr/>
          <a:lstStyle/>
          <a:p>
            <a:r>
              <a:rPr lang="ar-SY" dirty="0"/>
              <a:t>أولاً - إمكانية عرض الرحلة </a:t>
            </a:r>
          </a:p>
        </p:txBody>
      </p:sp>
      <p:graphicFrame>
        <p:nvGraphicFramePr>
          <p:cNvPr id="4" name="Table 3"/>
          <p:cNvGraphicFramePr>
            <a:graphicFrameLocks noGrp="1"/>
          </p:cNvGraphicFramePr>
          <p:nvPr>
            <p:extLst>
              <p:ext uri="{D42A27DB-BD31-4B8C-83A1-F6EECF244321}">
                <p14:modId xmlns:p14="http://schemas.microsoft.com/office/powerpoint/2010/main" val="2036949948"/>
              </p:ext>
            </p:extLst>
          </p:nvPr>
        </p:nvGraphicFramePr>
        <p:xfrm>
          <a:off x="1429283" y="3175082"/>
          <a:ext cx="9289892" cy="3319272"/>
        </p:xfrm>
        <a:graphic>
          <a:graphicData uri="http://schemas.openxmlformats.org/drawingml/2006/table">
            <a:tbl>
              <a:tblPr bandRow="1">
                <a:tableStyleId>{5C22544A-7EE6-4342-B048-85BDC9FD1C3A}</a:tableStyleId>
              </a:tblPr>
              <a:tblGrid>
                <a:gridCol w="9289892">
                  <a:extLst>
                    <a:ext uri="{9D8B030D-6E8A-4147-A177-3AD203B41FA5}">
                      <a16:colId xmlns:a16="http://schemas.microsoft.com/office/drawing/2014/main" val="164746341"/>
                    </a:ext>
                  </a:extLst>
                </a:gridCol>
              </a:tblGrid>
              <a:tr h="271849">
                <a:tc>
                  <a:txBody>
                    <a:bodyPr/>
                    <a:lstStyle/>
                    <a:p>
                      <a:pPr marL="0" marR="0" algn="just">
                        <a:lnSpc>
                          <a:spcPct val="90000"/>
                        </a:lnSpc>
                        <a:spcBef>
                          <a:spcPts val="0"/>
                        </a:spcBef>
                        <a:spcAft>
                          <a:spcPts val="0"/>
                        </a:spcAft>
                      </a:pPr>
                      <a:r>
                        <a:rPr lang="en-US" sz="2200" dirty="0">
                          <a:solidFill>
                            <a:schemeClr val="tx1"/>
                          </a:solidFill>
                          <a:effectLst/>
                        </a:rPr>
                        <a:t>** AMADEUS AVAILABILITY – AN ** DXB DUBAI.AE                  57 TH 19JAN 0000</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9415980"/>
                  </a:ext>
                </a:extLst>
              </a:tr>
              <a:tr h="271849">
                <a:tc>
                  <a:txBody>
                    <a:bodyPr/>
                    <a:lstStyle/>
                    <a:p>
                      <a:pPr marL="0" marR="0" algn="just">
                        <a:lnSpc>
                          <a:spcPct val="90000"/>
                        </a:lnSpc>
                        <a:spcBef>
                          <a:spcPts val="0"/>
                        </a:spcBef>
                        <a:spcAft>
                          <a:spcPts val="0"/>
                        </a:spcAft>
                      </a:pPr>
                      <a:r>
                        <a:rPr lang="en-US" sz="2200">
                          <a:solidFill>
                            <a:schemeClr val="tx1"/>
                          </a:solidFill>
                          <a:effectLst/>
                        </a:rPr>
                        <a:t> 1   ME 426 J9 C9 D9 I9 Z9 B9 M9 /BEY   DXB 1 0720    1230 E0/32Q       3:10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0101404"/>
                  </a:ext>
                </a:extLst>
              </a:tr>
              <a:tr h="271849">
                <a:tc>
                  <a:txBody>
                    <a:bodyPr/>
                    <a:lstStyle/>
                    <a:p>
                      <a:pPr marL="0" marR="0" algn="just">
                        <a:lnSpc>
                          <a:spcPct val="90000"/>
                        </a:lnSpc>
                        <a:spcBef>
                          <a:spcPts val="0"/>
                        </a:spcBef>
                        <a:spcAft>
                          <a:spcPts val="0"/>
                        </a:spcAft>
                      </a:pPr>
                      <a:r>
                        <a:rPr lang="en-US" sz="2200">
                          <a:solidFill>
                            <a:schemeClr val="tx1"/>
                          </a:solidFill>
                          <a:effectLst/>
                        </a:rPr>
                        <a:t>             U9 K9 H9 L9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2589315"/>
                  </a:ext>
                </a:extLst>
              </a:tr>
              <a:tr h="271849">
                <a:tc>
                  <a:txBody>
                    <a:bodyPr/>
                    <a:lstStyle/>
                    <a:p>
                      <a:pPr marL="0" marR="0" algn="just">
                        <a:lnSpc>
                          <a:spcPct val="90000"/>
                        </a:lnSpc>
                        <a:spcBef>
                          <a:spcPts val="0"/>
                        </a:spcBef>
                        <a:spcAft>
                          <a:spcPts val="0"/>
                        </a:spcAft>
                      </a:pPr>
                      <a:r>
                        <a:rPr lang="en-US" sz="2200">
                          <a:solidFill>
                            <a:schemeClr val="tx1"/>
                          </a:solidFill>
                          <a:effectLst/>
                        </a:rPr>
                        <a:t> 2   EK 958 F2 A2 J4 C4 I4 O7 H7 BEY   DXB 3 1205    1740 E0/77W       3:35</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2598192"/>
                  </a:ext>
                </a:extLst>
              </a:tr>
              <a:tr h="271849">
                <a:tc>
                  <a:txBody>
                    <a:bodyPr/>
                    <a:lstStyle/>
                    <a:p>
                      <a:pPr marL="0" marR="0" algn="just">
                        <a:lnSpc>
                          <a:spcPct val="90000"/>
                        </a:lnSpc>
                        <a:spcBef>
                          <a:spcPts val="0"/>
                        </a:spcBef>
                        <a:spcAft>
                          <a:spcPts val="0"/>
                        </a:spcAft>
                      </a:pPr>
                      <a:r>
                        <a:rPr lang="es-ES" sz="2200">
                          <a:solidFill>
                            <a:schemeClr val="tx1"/>
                          </a:solidFill>
                          <a:effectLst/>
                        </a:rPr>
                        <a:t>             Y7 R7 M7 B7 U7 K7 Q7 L7 T7 V7 X7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01330741"/>
                  </a:ext>
                </a:extLst>
              </a:tr>
              <a:tr h="271849">
                <a:tc>
                  <a:txBody>
                    <a:bodyPr/>
                    <a:lstStyle/>
                    <a:p>
                      <a:pPr marL="0" marR="0" algn="just">
                        <a:lnSpc>
                          <a:spcPct val="90000"/>
                        </a:lnSpc>
                        <a:spcBef>
                          <a:spcPts val="0"/>
                        </a:spcBef>
                        <a:spcAft>
                          <a:spcPts val="0"/>
                        </a:spcAft>
                      </a:pPr>
                      <a:r>
                        <a:rPr lang="es-ES" sz="2200">
                          <a:solidFill>
                            <a:schemeClr val="tx1"/>
                          </a:solidFill>
                          <a:effectLst/>
                        </a:rPr>
                        <a:t> </a:t>
                      </a:r>
                      <a:r>
                        <a:rPr lang="en-US" sz="2200">
                          <a:solidFill>
                            <a:schemeClr val="tx1"/>
                          </a:solidFill>
                          <a:effectLst/>
                        </a:rPr>
                        <a:t>3   ME 428 J9 C9 D9 I9 Z9 B9 M9 /BEY   DXB 1 1615    2125 E0/332       3:10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8052149"/>
                  </a:ext>
                </a:extLst>
              </a:tr>
              <a:tr h="271849">
                <a:tc>
                  <a:txBody>
                    <a:bodyPr/>
                    <a:lstStyle/>
                    <a:p>
                      <a:pPr marL="0" marR="0" algn="just">
                        <a:lnSpc>
                          <a:spcPct val="90000"/>
                        </a:lnSpc>
                        <a:spcBef>
                          <a:spcPts val="0"/>
                        </a:spcBef>
                        <a:spcAft>
                          <a:spcPts val="0"/>
                        </a:spcAft>
                      </a:pPr>
                      <a:r>
                        <a:rPr lang="en-US" sz="2200">
                          <a:solidFill>
                            <a:schemeClr val="tx1"/>
                          </a:solidFill>
                          <a:effectLst/>
                        </a:rPr>
                        <a:t>             U9 K9 H9 L9</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38929639"/>
                  </a:ext>
                </a:extLst>
              </a:tr>
              <a:tr h="271849">
                <a:tc>
                  <a:txBody>
                    <a:bodyPr/>
                    <a:lstStyle/>
                    <a:p>
                      <a:pPr marL="0" marR="0" algn="just">
                        <a:lnSpc>
                          <a:spcPct val="90000"/>
                        </a:lnSpc>
                        <a:spcBef>
                          <a:spcPts val="0"/>
                        </a:spcBef>
                        <a:spcAft>
                          <a:spcPts val="0"/>
                        </a:spcAft>
                      </a:pPr>
                      <a:r>
                        <a:rPr lang="en-US" sz="2200">
                          <a:solidFill>
                            <a:schemeClr val="tx1"/>
                          </a:solidFill>
                          <a:effectLst/>
                        </a:rPr>
                        <a:t> 4   EK 954 F2 A2 J4 C4 I4 O7 H7 BEY   DXB 3 1910    0100+1E0/77W     3:50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8039141"/>
                  </a:ext>
                </a:extLst>
              </a:tr>
              <a:tr h="271849">
                <a:tc>
                  <a:txBody>
                    <a:bodyPr/>
                    <a:lstStyle/>
                    <a:p>
                      <a:pPr marL="0" marR="0" algn="just">
                        <a:lnSpc>
                          <a:spcPct val="90000"/>
                        </a:lnSpc>
                        <a:spcBef>
                          <a:spcPts val="0"/>
                        </a:spcBef>
                        <a:spcAft>
                          <a:spcPts val="0"/>
                        </a:spcAft>
                      </a:pPr>
                      <a:r>
                        <a:rPr lang="es-ES" sz="2200">
                          <a:solidFill>
                            <a:schemeClr val="tx1"/>
                          </a:solidFill>
                          <a:effectLst/>
                        </a:rPr>
                        <a:t>             Y7 R7 M7 B7 U7 K7 Q7 L7 T7 V7 X7</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9240366"/>
                  </a:ext>
                </a:extLst>
              </a:tr>
              <a:tr h="271849">
                <a:tc>
                  <a:txBody>
                    <a:bodyPr/>
                    <a:lstStyle/>
                    <a:p>
                      <a:pPr marL="0" marR="0" algn="just">
                        <a:lnSpc>
                          <a:spcPct val="90000"/>
                        </a:lnSpc>
                        <a:spcBef>
                          <a:spcPts val="0"/>
                        </a:spcBef>
                        <a:spcAft>
                          <a:spcPts val="0"/>
                        </a:spcAft>
                      </a:pPr>
                      <a:r>
                        <a:rPr lang="es-ES" sz="2200">
                          <a:solidFill>
                            <a:schemeClr val="tx1"/>
                          </a:solidFill>
                          <a:effectLst/>
                        </a:rPr>
                        <a:t> </a:t>
                      </a:r>
                      <a:r>
                        <a:rPr lang="en-US" sz="2200">
                          <a:solidFill>
                            <a:schemeClr val="tx1"/>
                          </a:solidFill>
                          <a:effectLst/>
                        </a:rPr>
                        <a:t>5   ME 430 J9 C9 D9 I9 Z9 B9 M9 /BEY   DXB 1 2100    0210+1E0/32Q    3:10</a:t>
                      </a:r>
                      <a:endParaRPr lang="en-US" sz="22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82847658"/>
                  </a:ext>
                </a:extLst>
              </a:tr>
              <a:tr h="271849">
                <a:tc>
                  <a:txBody>
                    <a:bodyPr/>
                    <a:lstStyle/>
                    <a:p>
                      <a:pPr marL="0" marR="0" algn="just">
                        <a:lnSpc>
                          <a:spcPct val="90000"/>
                        </a:lnSpc>
                        <a:spcBef>
                          <a:spcPts val="0"/>
                        </a:spcBef>
                        <a:spcAft>
                          <a:spcPts val="0"/>
                        </a:spcAft>
                      </a:pPr>
                      <a:r>
                        <a:rPr lang="en-US" sz="2200" dirty="0">
                          <a:solidFill>
                            <a:schemeClr val="tx1"/>
                          </a:solidFill>
                          <a:effectLst/>
                        </a:rPr>
                        <a:t>             U9 K9 H9 L9 Q9 T9 N9</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52702" marR="527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504696"/>
                  </a:ext>
                </a:extLst>
              </a:tr>
            </a:tbl>
          </a:graphicData>
        </a:graphic>
      </p:graphicFrame>
    </p:spTree>
    <p:extLst>
      <p:ext uri="{BB962C8B-B14F-4D97-AF65-F5344CB8AC3E}">
        <p14:creationId xmlns:p14="http://schemas.microsoft.com/office/powerpoint/2010/main" val="11188971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1119</TotalTime>
  <Words>1654</Words>
  <Application>Microsoft Office PowerPoint</Application>
  <PresentationFormat>Widescreen</PresentationFormat>
  <Paragraphs>210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UserHP8</cp:lastModifiedBy>
  <cp:revision>250</cp:revision>
  <dcterms:created xsi:type="dcterms:W3CDTF">2020-10-20T08:45:47Z</dcterms:created>
  <dcterms:modified xsi:type="dcterms:W3CDTF">2023-03-26T20:35:02Z</dcterms:modified>
</cp:coreProperties>
</file>