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89" autoAdjust="0"/>
    <p:restoredTop sz="94293" autoAdjust="0"/>
  </p:normalViewPr>
  <p:slideViewPr>
    <p:cSldViewPr snapToGrid="0">
      <p:cViewPr varScale="1">
        <p:scale>
          <a:sx n="82" d="100"/>
          <a:sy n="82" d="100"/>
        </p:scale>
        <p:origin x="70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3/26/2023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9167" y="-66013"/>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8880" y="2500660"/>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886975"/>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027992" y="4393608"/>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a:t>
            </a:r>
            <a:r>
              <a:rPr lang="ar-SA" sz="2000" b="1" dirty="0" smtClean="0">
                <a:solidFill>
                  <a:schemeClr val="accent6">
                    <a:lumMod val="50000"/>
                  </a:schemeClr>
                </a:solidFill>
                <a:latin typeface="+mn-lt"/>
              </a:rPr>
              <a:t>المقرر</a:t>
            </a:r>
            <a:r>
              <a:rPr lang="en-US" sz="2000" b="1" dirty="0" smtClean="0">
                <a:solidFill>
                  <a:schemeClr val="accent6">
                    <a:lumMod val="50000"/>
                  </a:schemeClr>
                </a:solidFill>
                <a:latin typeface="+mn-lt"/>
              </a:rPr>
              <a:t> </a:t>
            </a:r>
            <a:r>
              <a:rPr lang="ar-SY" sz="2000" b="1" dirty="0" smtClean="0">
                <a:solidFill>
                  <a:schemeClr val="accent6">
                    <a:lumMod val="50000"/>
                  </a:schemeClr>
                </a:solidFill>
                <a:latin typeface="+mn-lt"/>
              </a:rPr>
              <a:t>التطبيقي: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012647" y="4277528"/>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3915179" y="1027177"/>
            <a:ext cx="8916320"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3915684" y="342207"/>
            <a:ext cx="4223764" cy="973063"/>
            <a:chOff x="3922649" y="345744"/>
            <a:chExt cx="3248668"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031224" y="504241"/>
              <a:ext cx="3140093" cy="682913"/>
              <a:chOff x="8007304" y="513364"/>
              <a:chExt cx="2827919"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007304" y="513364"/>
                <a:ext cx="2827919"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50654" y="674399"/>
                <a:ext cx="2213783" cy="658216"/>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a:t>
                </a:r>
                <a:r>
                  <a:rPr lang="ar-SY" sz="2400" b="1" dirty="0" smtClean="0">
                    <a:solidFill>
                      <a:schemeClr val="bg1"/>
                    </a:solidFill>
                    <a:latin typeface="Calibri" panose="020F0502020204030204" pitchFamily="34" charset="0"/>
                    <a:cs typeface="Calibri" panose="020F0502020204030204" pitchFamily="34" charset="0"/>
                  </a:rPr>
                  <a:t>الجلسة التدريبية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rot="20697119">
              <a:off x="3922649" y="345744"/>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61476"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161319" y="4355106"/>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a:t>
            </a:r>
            <a:r>
              <a:rPr lang="ar-SY" sz="2000" b="1" dirty="0" smtClean="0">
                <a:solidFill>
                  <a:schemeClr val="accent6">
                    <a:lumMod val="50000"/>
                  </a:schemeClr>
                </a:solidFill>
                <a:latin typeface="+mn-lt"/>
              </a:rPr>
              <a:t>الجلسة التدريبية: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056845" y="4322619"/>
            <a:ext cx="2143190"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3/26/2023</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hyperlink" Target="mailto:test.te@hotmail.com"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1477108" y="2418599"/>
            <a:ext cx="9249507" cy="1430072"/>
          </a:xfrm>
        </p:spPr>
        <p:txBody>
          <a:bodyPr>
            <a:noAutofit/>
          </a:bodyPr>
          <a:lstStyle/>
          <a:p>
            <a:pPr>
              <a:spcBef>
                <a:spcPts val="0"/>
              </a:spcBef>
            </a:pPr>
            <a:r>
              <a:rPr lang="ar-SA" dirty="0"/>
              <a:t>تطبيقات حاسوبية في شركات السياحة ومكاتب السفر (أماديوس)</a:t>
            </a:r>
            <a:endParaRPr lang="en-US" dirty="0"/>
          </a:p>
          <a:p>
            <a:pPr>
              <a:spcBef>
                <a:spcPts val="0"/>
              </a:spcBef>
            </a:pPr>
            <a:r>
              <a:rPr lang="en-US" dirty="0"/>
              <a:t>Computer applications in tourism companies and travel offices (Amadeus)</a:t>
            </a:r>
            <a:endParaRPr lang="ar-SY" dirty="0"/>
          </a:p>
        </p:txBody>
      </p:sp>
      <p:sp>
        <p:nvSpPr>
          <p:cNvPr id="3" name="Content Placeholder 2"/>
          <p:cNvSpPr>
            <a:spLocks noGrp="1"/>
          </p:cNvSpPr>
          <p:nvPr>
            <p:ph sz="quarter" idx="12"/>
          </p:nvPr>
        </p:nvSpPr>
        <p:spPr>
          <a:xfrm>
            <a:off x="3126383" y="4898698"/>
            <a:ext cx="5950955" cy="511628"/>
          </a:xfrm>
        </p:spPr>
        <p:txBody>
          <a:bodyPr/>
          <a:lstStyle/>
          <a:p>
            <a:r>
              <a:rPr lang="ar-LB" dirty="0"/>
              <a:t>اسم المؤلف: لبنى إبراهيم فرح </a:t>
            </a:r>
            <a:endParaRPr lang="en-US" dirty="0"/>
          </a:p>
        </p:txBody>
      </p:sp>
      <p:sp>
        <p:nvSpPr>
          <p:cNvPr id="4" name="Content Placeholder 3"/>
          <p:cNvSpPr>
            <a:spLocks noGrp="1"/>
          </p:cNvSpPr>
          <p:nvPr>
            <p:ph sz="quarter" idx="13"/>
          </p:nvPr>
        </p:nvSpPr>
        <p:spPr>
          <a:xfrm>
            <a:off x="3247104" y="4351901"/>
            <a:ext cx="3822003" cy="511628"/>
          </a:xfrm>
        </p:spPr>
        <p:txBody>
          <a:bodyPr/>
          <a:lstStyle/>
          <a:p>
            <a:r>
              <a:rPr lang="af-ZA" dirty="0"/>
              <a:t>TTM606</a:t>
            </a:r>
            <a:endParaRPr lang="ar-SY" dirty="0"/>
          </a:p>
        </p:txBody>
      </p:sp>
    </p:spTree>
    <p:extLst>
      <p:ext uri="{BB962C8B-B14F-4D97-AF65-F5344CB8AC3E}">
        <p14:creationId xmlns:p14="http://schemas.microsoft.com/office/powerpoint/2010/main" val="2998726141"/>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671725"/>
            <a:ext cx="10367159" cy="614276"/>
          </a:xfrm>
        </p:spPr>
        <p:txBody>
          <a:bodyPr/>
          <a:lstStyle/>
          <a:p>
            <a:r>
              <a:rPr lang="ar-SY" dirty="0"/>
              <a:t>وللانتقال ضمن صفحات أي مستند مفتوح للقراءة نستخدم:</a:t>
            </a:r>
          </a:p>
        </p:txBody>
      </p:sp>
      <p:sp>
        <p:nvSpPr>
          <p:cNvPr id="3" name="Content Placeholder 2"/>
          <p:cNvSpPr>
            <a:spLocks noGrp="1"/>
          </p:cNvSpPr>
          <p:nvPr>
            <p:ph sz="quarter" idx="11"/>
          </p:nvPr>
        </p:nvSpPr>
        <p:spPr/>
        <p:txBody>
          <a:bodyPr/>
          <a:lstStyle/>
          <a:p>
            <a:r>
              <a:rPr lang="ar-SA" dirty="0"/>
              <a:t>ثالثاً</a:t>
            </a:r>
            <a:r>
              <a:rPr lang="en-US" dirty="0"/>
              <a:t> </a:t>
            </a:r>
            <a:r>
              <a:rPr lang="ar-SA" dirty="0"/>
              <a:t>- استعراض صفحات معلومات نظام </a:t>
            </a:r>
            <a:r>
              <a:rPr lang="ar-SA" dirty="0" smtClean="0"/>
              <a:t>أماديوس</a:t>
            </a:r>
            <a:endParaRPr lang="ar-SY" dirty="0"/>
          </a:p>
        </p:txBody>
      </p:sp>
      <p:graphicFrame>
        <p:nvGraphicFramePr>
          <p:cNvPr id="4" name="Table 3"/>
          <p:cNvGraphicFramePr>
            <a:graphicFrameLocks noGrp="1"/>
          </p:cNvGraphicFramePr>
          <p:nvPr>
            <p:extLst>
              <p:ext uri="{D42A27DB-BD31-4B8C-83A1-F6EECF244321}">
                <p14:modId xmlns:p14="http://schemas.microsoft.com/office/powerpoint/2010/main" val="3974506462"/>
              </p:ext>
            </p:extLst>
          </p:nvPr>
        </p:nvGraphicFramePr>
        <p:xfrm>
          <a:off x="2106039" y="2461847"/>
          <a:ext cx="7729622" cy="3423140"/>
        </p:xfrm>
        <a:graphic>
          <a:graphicData uri="http://schemas.openxmlformats.org/drawingml/2006/table">
            <a:tbl>
              <a:tblPr firstRow="1" firstCol="1" bandRow="1">
                <a:tableStyleId>{5C22544A-7EE6-4342-B048-85BDC9FD1C3A}</a:tableStyleId>
              </a:tblPr>
              <a:tblGrid>
                <a:gridCol w="1934840">
                  <a:extLst>
                    <a:ext uri="{9D8B030D-6E8A-4147-A177-3AD203B41FA5}">
                      <a16:colId xmlns:a16="http://schemas.microsoft.com/office/drawing/2014/main" val="3316840277"/>
                    </a:ext>
                  </a:extLst>
                </a:gridCol>
                <a:gridCol w="5794782">
                  <a:extLst>
                    <a:ext uri="{9D8B030D-6E8A-4147-A177-3AD203B41FA5}">
                      <a16:colId xmlns:a16="http://schemas.microsoft.com/office/drawing/2014/main" val="119764930"/>
                    </a:ext>
                  </a:extLst>
                </a:gridCol>
              </a:tblGrid>
              <a:tr h="684628">
                <a:tc>
                  <a:txBody>
                    <a:bodyPr/>
                    <a:lstStyle/>
                    <a:p>
                      <a:pPr marL="0" marR="0" algn="ctr" rtl="1">
                        <a:lnSpc>
                          <a:spcPct val="150000"/>
                        </a:lnSpc>
                        <a:spcBef>
                          <a:spcPts val="0"/>
                        </a:spcBef>
                        <a:spcAft>
                          <a:spcPts val="0"/>
                        </a:spcAft>
                      </a:pPr>
                      <a:r>
                        <a:rPr lang="en-US" sz="2200">
                          <a:solidFill>
                            <a:schemeClr val="tx1"/>
                          </a:solidFill>
                          <a:effectLst/>
                        </a:rPr>
                        <a:t>MD</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Y" sz="2200">
                          <a:solidFill>
                            <a:schemeClr val="tx1"/>
                          </a:solidFill>
                          <a:effectLst/>
                        </a:rPr>
                        <a:t>الانتقال إلى الصفحة التالية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20615683"/>
                  </a:ext>
                </a:extLst>
              </a:tr>
              <a:tr h="684628">
                <a:tc>
                  <a:txBody>
                    <a:bodyPr/>
                    <a:lstStyle/>
                    <a:p>
                      <a:pPr marL="0" marR="0" algn="ctr" rtl="1">
                        <a:lnSpc>
                          <a:spcPct val="150000"/>
                        </a:lnSpc>
                        <a:spcBef>
                          <a:spcPts val="0"/>
                        </a:spcBef>
                        <a:spcAft>
                          <a:spcPts val="0"/>
                        </a:spcAft>
                      </a:pPr>
                      <a:r>
                        <a:rPr lang="en-US" sz="2200">
                          <a:solidFill>
                            <a:schemeClr val="tx1"/>
                          </a:solidFill>
                          <a:effectLst/>
                        </a:rPr>
                        <a:t>MU</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الانتقال إلى الصفحة الأعلى</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39855303"/>
                  </a:ext>
                </a:extLst>
              </a:tr>
              <a:tr h="684628">
                <a:tc>
                  <a:txBody>
                    <a:bodyPr/>
                    <a:lstStyle/>
                    <a:p>
                      <a:pPr marL="0" marR="0" algn="ctr" rtl="1">
                        <a:lnSpc>
                          <a:spcPct val="150000"/>
                        </a:lnSpc>
                        <a:spcBef>
                          <a:spcPts val="0"/>
                        </a:spcBef>
                        <a:spcAft>
                          <a:spcPts val="0"/>
                        </a:spcAft>
                      </a:pPr>
                      <a:r>
                        <a:rPr lang="en-US" sz="2200">
                          <a:solidFill>
                            <a:schemeClr val="tx1"/>
                          </a:solidFill>
                          <a:effectLst/>
                        </a:rPr>
                        <a:t>MB</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الانتقال إلى آخر الصفحة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08178427"/>
                  </a:ext>
                </a:extLst>
              </a:tr>
              <a:tr h="684628">
                <a:tc>
                  <a:txBody>
                    <a:bodyPr/>
                    <a:lstStyle/>
                    <a:p>
                      <a:pPr marL="0" marR="0" algn="ctr" rtl="1">
                        <a:lnSpc>
                          <a:spcPct val="150000"/>
                        </a:lnSpc>
                        <a:spcBef>
                          <a:spcPts val="0"/>
                        </a:spcBef>
                        <a:spcAft>
                          <a:spcPts val="0"/>
                        </a:spcAft>
                      </a:pPr>
                      <a:r>
                        <a:rPr lang="en-US" sz="2200">
                          <a:solidFill>
                            <a:schemeClr val="tx1"/>
                          </a:solidFill>
                          <a:effectLst/>
                        </a:rPr>
                        <a:t>MT</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الانتقال إلى أول الصفحة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1576577"/>
                  </a:ext>
                </a:extLst>
              </a:tr>
              <a:tr h="684628">
                <a:tc>
                  <a:txBody>
                    <a:bodyPr/>
                    <a:lstStyle/>
                    <a:p>
                      <a:pPr marL="0" marR="0" algn="ctr" rtl="1">
                        <a:lnSpc>
                          <a:spcPct val="150000"/>
                        </a:lnSpc>
                        <a:spcBef>
                          <a:spcPts val="0"/>
                        </a:spcBef>
                        <a:spcAft>
                          <a:spcPts val="0"/>
                        </a:spcAft>
                      </a:pPr>
                      <a:r>
                        <a:rPr lang="en-US" sz="2200">
                          <a:solidFill>
                            <a:schemeClr val="tx1"/>
                          </a:solidFill>
                          <a:effectLst/>
                        </a:rPr>
                        <a:t>MS 104</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dirty="0">
                          <a:solidFill>
                            <a:schemeClr val="tx1"/>
                          </a:solidFill>
                          <a:effectLst/>
                        </a:rPr>
                        <a:t>الانتقال إلى سطر معين ضمن الموضوع</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66270880"/>
                  </a:ext>
                </a:extLst>
              </a:tr>
            </a:tbl>
          </a:graphicData>
        </a:graphic>
      </p:graphicFrame>
    </p:spTree>
    <p:extLst>
      <p:ext uri="{BB962C8B-B14F-4D97-AF65-F5344CB8AC3E}">
        <p14:creationId xmlns:p14="http://schemas.microsoft.com/office/powerpoint/2010/main" val="334548107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r>
              <a:rPr lang="ar-SA" dirty="0"/>
              <a:t>ثالثاً</a:t>
            </a:r>
            <a:r>
              <a:rPr lang="en-US" dirty="0"/>
              <a:t> </a:t>
            </a:r>
            <a:r>
              <a:rPr lang="ar-SA" dirty="0"/>
              <a:t>- استعراض صفحات معلومات نظام </a:t>
            </a:r>
            <a:r>
              <a:rPr lang="ar-SA" dirty="0" smtClean="0"/>
              <a:t>أماديوس</a:t>
            </a:r>
            <a:endParaRPr lang="ar-SY" dirty="0"/>
          </a:p>
        </p:txBody>
      </p:sp>
      <p:sp>
        <p:nvSpPr>
          <p:cNvPr id="4" name="Content Placeholder 3"/>
          <p:cNvSpPr>
            <a:spLocks noGrp="1"/>
          </p:cNvSpPr>
          <p:nvPr>
            <p:ph sz="quarter" idx="10"/>
          </p:nvPr>
        </p:nvSpPr>
        <p:spPr>
          <a:xfrm>
            <a:off x="890649" y="1601386"/>
            <a:ext cx="10367159" cy="1045223"/>
          </a:xfrm>
          <a:prstGeom prst="rect">
            <a:avLst/>
          </a:prstGeom>
        </p:spPr>
        <p:txBody>
          <a:bodyPr wrap="square">
            <a:spAutoFit/>
          </a:bodyPr>
          <a:lstStyle/>
          <a:p>
            <a:pPr marL="0" indent="0" algn="just" rtl="1">
              <a:lnSpc>
                <a:spcPct val="150000"/>
              </a:lnSpc>
            </a:pPr>
            <a:r>
              <a:rPr lang="ar-SY" sz="2200" dirty="0">
                <a:latin typeface="Arial" panose="020B0604020202020204" pitchFamily="34" charset="0"/>
                <a:ea typeface="Calibri" panose="020F0502020204030204" pitchFamily="34" charset="0"/>
                <a:cs typeface="Arial" panose="020B0604020202020204" pitchFamily="34" charset="0"/>
              </a:rPr>
              <a:t>الجدول الآتي يوضح بعض الإدخالات للوقت والتاريخ المستخدمة ضمن نظام أماديوس باستخدام (</a:t>
            </a:r>
            <a:r>
              <a:rPr lang="en-US" sz="2200" b="1" dirty="0">
                <a:latin typeface="Arial" panose="020B0604020202020204" pitchFamily="34" charset="0"/>
                <a:ea typeface="Calibri" panose="020F0502020204030204" pitchFamily="34" charset="0"/>
                <a:cs typeface="Arial" panose="020B0604020202020204" pitchFamily="34" charset="0"/>
              </a:rPr>
              <a:t>HE DD</a:t>
            </a:r>
            <a:r>
              <a:rPr lang="ar-SY" sz="2200" dirty="0">
                <a:latin typeface="Arial" panose="020B0604020202020204" pitchFamily="34" charset="0"/>
                <a:ea typeface="Calibri" panose="020F0502020204030204" pitchFamily="34" charset="0"/>
                <a:cs typeface="Arial" panose="020B0604020202020204" pitchFamily="34" charset="0"/>
              </a:rPr>
              <a:t>) والتي تسهل عملية البحث ومعرفة فرق التوقيت بين بلد السفر ووجهة السفر.</a:t>
            </a:r>
            <a:endParaRPr lang="ar-SY" sz="2200" dirty="0">
              <a:latin typeface="Arial" panose="020B0604020202020204" pitchFamily="34" charset="0"/>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990548556"/>
              </p:ext>
            </p:extLst>
          </p:nvPr>
        </p:nvGraphicFramePr>
        <p:xfrm>
          <a:off x="2006930" y="2798672"/>
          <a:ext cx="7922516" cy="3520440"/>
        </p:xfrm>
        <a:graphic>
          <a:graphicData uri="http://schemas.openxmlformats.org/drawingml/2006/table">
            <a:tbl>
              <a:tblPr firstRow="1" firstCol="1" bandRow="1">
                <a:tableStyleId>{5C22544A-7EE6-4342-B048-85BDC9FD1C3A}</a:tableStyleId>
              </a:tblPr>
              <a:tblGrid>
                <a:gridCol w="3141410">
                  <a:extLst>
                    <a:ext uri="{9D8B030D-6E8A-4147-A177-3AD203B41FA5}">
                      <a16:colId xmlns:a16="http://schemas.microsoft.com/office/drawing/2014/main" val="2351099340"/>
                    </a:ext>
                  </a:extLst>
                </a:gridCol>
                <a:gridCol w="4781106">
                  <a:extLst>
                    <a:ext uri="{9D8B030D-6E8A-4147-A177-3AD203B41FA5}">
                      <a16:colId xmlns:a16="http://schemas.microsoft.com/office/drawing/2014/main" val="3849774099"/>
                    </a:ext>
                  </a:extLst>
                </a:gridCol>
              </a:tblGrid>
              <a:tr h="495798">
                <a:tc>
                  <a:txBody>
                    <a:bodyPr/>
                    <a:lstStyle/>
                    <a:p>
                      <a:pPr marL="0" marR="0" algn="ctr" rtl="1">
                        <a:lnSpc>
                          <a:spcPct val="150000"/>
                        </a:lnSpc>
                        <a:spcBef>
                          <a:spcPts val="0"/>
                        </a:spcBef>
                        <a:spcAft>
                          <a:spcPts val="0"/>
                        </a:spcAft>
                      </a:pPr>
                      <a:r>
                        <a:rPr lang="ar-SA" sz="2200">
                          <a:solidFill>
                            <a:schemeClr val="tx1"/>
                          </a:solidFill>
                          <a:effectLst/>
                        </a:rPr>
                        <a:t>الإدخال </a:t>
                      </a:r>
                      <a:r>
                        <a:rPr lang="en-US" sz="2200">
                          <a:solidFill>
                            <a:schemeClr val="tx1"/>
                          </a:solidFill>
                          <a:effectLst/>
                        </a:rPr>
                        <a:t>ENTRY</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الشرح</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0264477"/>
                  </a:ext>
                </a:extLst>
              </a:tr>
              <a:tr h="498183">
                <a:tc>
                  <a:txBody>
                    <a:bodyPr/>
                    <a:lstStyle/>
                    <a:p>
                      <a:pPr marL="0" marR="0" algn="ctr" rtl="1">
                        <a:lnSpc>
                          <a:spcPct val="150000"/>
                        </a:lnSpc>
                        <a:spcBef>
                          <a:spcPts val="0"/>
                        </a:spcBef>
                        <a:spcAft>
                          <a:spcPts val="0"/>
                        </a:spcAft>
                      </a:pPr>
                      <a:r>
                        <a:rPr lang="en-US" sz="2200">
                          <a:solidFill>
                            <a:schemeClr val="tx1"/>
                          </a:solidFill>
                          <a:effectLst/>
                        </a:rPr>
                        <a:t>DD</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عرض الوقت والتاريخ الحالي في النظام</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8049646"/>
                  </a:ext>
                </a:extLst>
              </a:tr>
              <a:tr h="498183">
                <a:tc>
                  <a:txBody>
                    <a:bodyPr/>
                    <a:lstStyle/>
                    <a:p>
                      <a:pPr marL="0" marR="0" algn="ctr" rtl="1">
                        <a:lnSpc>
                          <a:spcPct val="150000"/>
                        </a:lnSpc>
                        <a:spcBef>
                          <a:spcPts val="0"/>
                        </a:spcBef>
                        <a:spcAft>
                          <a:spcPts val="0"/>
                        </a:spcAft>
                      </a:pPr>
                      <a:r>
                        <a:rPr lang="en-US" sz="2200">
                          <a:solidFill>
                            <a:schemeClr val="tx1"/>
                          </a:solidFill>
                          <a:effectLst/>
                        </a:rPr>
                        <a:t>DDPAR</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عرض وقت وتاريخ اليوم في مدينة معينة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0496782"/>
                  </a:ext>
                </a:extLst>
              </a:tr>
              <a:tr h="498183">
                <a:tc>
                  <a:txBody>
                    <a:bodyPr/>
                    <a:lstStyle/>
                    <a:p>
                      <a:pPr marL="0" marR="0" algn="ctr" rtl="1">
                        <a:lnSpc>
                          <a:spcPct val="150000"/>
                        </a:lnSpc>
                        <a:spcBef>
                          <a:spcPts val="0"/>
                        </a:spcBef>
                        <a:spcAft>
                          <a:spcPts val="0"/>
                        </a:spcAft>
                      </a:pPr>
                      <a:r>
                        <a:rPr lang="en-US" sz="2200">
                          <a:solidFill>
                            <a:schemeClr val="tx1"/>
                          </a:solidFill>
                          <a:effectLst/>
                        </a:rPr>
                        <a:t>DDDAM/PAR</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عرض اختلاف الوقت بين مدينتين</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2083739"/>
                  </a:ext>
                </a:extLst>
              </a:tr>
              <a:tr h="498183">
                <a:tc>
                  <a:txBody>
                    <a:bodyPr/>
                    <a:lstStyle/>
                    <a:p>
                      <a:pPr marL="0" marR="0" algn="ctr" rtl="1">
                        <a:lnSpc>
                          <a:spcPct val="150000"/>
                        </a:lnSpc>
                        <a:spcBef>
                          <a:spcPts val="0"/>
                        </a:spcBef>
                        <a:spcAft>
                          <a:spcPts val="0"/>
                        </a:spcAft>
                      </a:pPr>
                      <a:r>
                        <a:rPr lang="en-US" sz="2200">
                          <a:solidFill>
                            <a:schemeClr val="tx1"/>
                          </a:solidFill>
                          <a:effectLst/>
                        </a:rPr>
                        <a:t>DD10AUG/12</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عرض اليوم والتاريخ بعد تاريخ معين</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1298718"/>
                  </a:ext>
                </a:extLst>
              </a:tr>
              <a:tr h="498183">
                <a:tc>
                  <a:txBody>
                    <a:bodyPr/>
                    <a:lstStyle/>
                    <a:p>
                      <a:pPr marL="0" marR="0" algn="ctr" rtl="1">
                        <a:lnSpc>
                          <a:spcPct val="150000"/>
                        </a:lnSpc>
                        <a:spcBef>
                          <a:spcPts val="0"/>
                        </a:spcBef>
                        <a:spcAft>
                          <a:spcPts val="0"/>
                        </a:spcAft>
                      </a:pPr>
                      <a:r>
                        <a:rPr lang="en-US" sz="2200">
                          <a:solidFill>
                            <a:schemeClr val="tx1"/>
                          </a:solidFill>
                          <a:effectLst/>
                        </a:rPr>
                        <a:t>DD10AUG/-12</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عرض اليوم والتاريخ قبل تاريخ معين</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5120628"/>
                  </a:ext>
                </a:extLst>
              </a:tr>
              <a:tr h="498183">
                <a:tc>
                  <a:txBody>
                    <a:bodyPr/>
                    <a:lstStyle/>
                    <a:p>
                      <a:pPr marL="0" marR="0" algn="ctr" rtl="1">
                        <a:lnSpc>
                          <a:spcPct val="150000"/>
                        </a:lnSpc>
                        <a:spcBef>
                          <a:spcPts val="0"/>
                        </a:spcBef>
                        <a:spcAft>
                          <a:spcPts val="0"/>
                        </a:spcAft>
                      </a:pPr>
                      <a:r>
                        <a:rPr lang="en-US" sz="2200">
                          <a:solidFill>
                            <a:schemeClr val="tx1"/>
                          </a:solidFill>
                          <a:effectLst/>
                        </a:rPr>
                        <a:t>DD20AUG/08SEP</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dirty="0">
                          <a:solidFill>
                            <a:schemeClr val="tx1"/>
                          </a:solidFill>
                          <a:effectLst/>
                        </a:rPr>
                        <a:t>عرض عدد الأيام بين تاريخين معينين</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1305474"/>
                  </a:ext>
                </a:extLst>
              </a:tr>
            </a:tbl>
          </a:graphicData>
        </a:graphic>
      </p:graphicFrame>
    </p:spTree>
    <p:extLst>
      <p:ext uri="{BB962C8B-B14F-4D97-AF65-F5344CB8AC3E}">
        <p14:creationId xmlns:p14="http://schemas.microsoft.com/office/powerpoint/2010/main" val="297367860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7" y="1732606"/>
            <a:ext cx="10367159" cy="813568"/>
          </a:xfrm>
        </p:spPr>
        <p:txBody>
          <a:bodyPr/>
          <a:lstStyle/>
          <a:p>
            <a:r>
              <a:rPr lang="ar-SY" dirty="0"/>
              <a:t>الجدول الآتي يوضح بعض الحسابات والعمليات البسيطة التي تساعد ضمن </a:t>
            </a:r>
            <a:r>
              <a:rPr lang="ar-SY" dirty="0" smtClean="0"/>
              <a:t>أماديوس.</a:t>
            </a:r>
            <a:endParaRPr lang="en-US" dirty="0"/>
          </a:p>
        </p:txBody>
      </p:sp>
      <p:sp>
        <p:nvSpPr>
          <p:cNvPr id="3" name="Content Placeholder 2"/>
          <p:cNvSpPr>
            <a:spLocks noGrp="1"/>
          </p:cNvSpPr>
          <p:nvPr>
            <p:ph sz="quarter" idx="11"/>
          </p:nvPr>
        </p:nvSpPr>
        <p:spPr/>
        <p:txBody>
          <a:bodyPr/>
          <a:lstStyle/>
          <a:p>
            <a:r>
              <a:rPr lang="ar-SA" dirty="0"/>
              <a:t>ثالثاً</a:t>
            </a:r>
            <a:r>
              <a:rPr lang="en-US" dirty="0"/>
              <a:t> </a:t>
            </a:r>
            <a:r>
              <a:rPr lang="ar-SA" dirty="0"/>
              <a:t>- استعراض صفحات معلومات نظام </a:t>
            </a:r>
            <a:r>
              <a:rPr lang="ar-SA" dirty="0" smtClean="0"/>
              <a:t>أماديوس</a:t>
            </a:r>
            <a:endParaRPr lang="ar-SY" dirty="0"/>
          </a:p>
        </p:txBody>
      </p:sp>
      <p:graphicFrame>
        <p:nvGraphicFramePr>
          <p:cNvPr id="4" name="Table 3"/>
          <p:cNvGraphicFramePr>
            <a:graphicFrameLocks noGrp="1"/>
          </p:cNvGraphicFramePr>
          <p:nvPr>
            <p:extLst>
              <p:ext uri="{D42A27DB-BD31-4B8C-83A1-F6EECF244321}">
                <p14:modId xmlns:p14="http://schemas.microsoft.com/office/powerpoint/2010/main" val="3075040731"/>
              </p:ext>
            </p:extLst>
          </p:nvPr>
        </p:nvGraphicFramePr>
        <p:xfrm>
          <a:off x="2380925" y="2960620"/>
          <a:ext cx="7386605" cy="3017520"/>
        </p:xfrm>
        <a:graphic>
          <a:graphicData uri="http://schemas.openxmlformats.org/drawingml/2006/table">
            <a:tbl>
              <a:tblPr firstRow="1" bandRow="1">
                <a:tableStyleId>{5C22544A-7EE6-4342-B048-85BDC9FD1C3A}</a:tableStyleId>
              </a:tblPr>
              <a:tblGrid>
                <a:gridCol w="3509341">
                  <a:extLst>
                    <a:ext uri="{9D8B030D-6E8A-4147-A177-3AD203B41FA5}">
                      <a16:colId xmlns:a16="http://schemas.microsoft.com/office/drawing/2014/main" val="3066276790"/>
                    </a:ext>
                  </a:extLst>
                </a:gridCol>
                <a:gridCol w="3877264">
                  <a:extLst>
                    <a:ext uri="{9D8B030D-6E8A-4147-A177-3AD203B41FA5}">
                      <a16:colId xmlns:a16="http://schemas.microsoft.com/office/drawing/2014/main" val="1450625847"/>
                    </a:ext>
                  </a:extLst>
                </a:gridCol>
              </a:tblGrid>
              <a:tr h="182880">
                <a:tc>
                  <a:txBody>
                    <a:bodyPr/>
                    <a:lstStyle/>
                    <a:p>
                      <a:pPr marL="0" marR="0" algn="ctr" rtl="1">
                        <a:lnSpc>
                          <a:spcPct val="150000"/>
                        </a:lnSpc>
                        <a:spcBef>
                          <a:spcPts val="0"/>
                        </a:spcBef>
                        <a:spcAft>
                          <a:spcPts val="0"/>
                        </a:spcAft>
                      </a:pPr>
                      <a:r>
                        <a:rPr lang="ar-SA" sz="2200">
                          <a:solidFill>
                            <a:schemeClr val="tx1"/>
                          </a:solidFill>
                          <a:effectLst/>
                        </a:rPr>
                        <a:t>الإدخال </a:t>
                      </a:r>
                      <a:r>
                        <a:rPr lang="en-US" sz="2200">
                          <a:solidFill>
                            <a:schemeClr val="tx1"/>
                          </a:solidFill>
                          <a:effectLst/>
                        </a:rPr>
                        <a:t>ENTRY</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الشرح</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3210728"/>
                  </a:ext>
                </a:extLst>
              </a:tr>
              <a:tr h="182880">
                <a:tc>
                  <a:txBody>
                    <a:bodyPr/>
                    <a:lstStyle/>
                    <a:p>
                      <a:pPr marL="0" marR="0" algn="ctr" rtl="1">
                        <a:lnSpc>
                          <a:spcPct val="150000"/>
                        </a:lnSpc>
                        <a:spcBef>
                          <a:spcPts val="0"/>
                        </a:spcBef>
                        <a:spcAft>
                          <a:spcPts val="0"/>
                        </a:spcAft>
                      </a:pPr>
                      <a:r>
                        <a:rPr lang="en-US" sz="2200">
                          <a:solidFill>
                            <a:schemeClr val="tx1"/>
                          </a:solidFill>
                          <a:effectLst/>
                        </a:rPr>
                        <a:t>DF100;20;22</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عملية الجمع</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1877781"/>
                  </a:ext>
                </a:extLst>
              </a:tr>
              <a:tr h="182880">
                <a:tc>
                  <a:txBody>
                    <a:bodyPr/>
                    <a:lstStyle/>
                    <a:p>
                      <a:pPr marL="0" marR="0" algn="ctr" rtl="1">
                        <a:lnSpc>
                          <a:spcPct val="150000"/>
                        </a:lnSpc>
                        <a:spcBef>
                          <a:spcPts val="0"/>
                        </a:spcBef>
                        <a:spcAft>
                          <a:spcPts val="0"/>
                        </a:spcAft>
                      </a:pPr>
                      <a:r>
                        <a:rPr lang="en-US" sz="2200">
                          <a:solidFill>
                            <a:schemeClr val="tx1"/>
                          </a:solidFill>
                          <a:effectLst/>
                        </a:rPr>
                        <a:t>DF456-123</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عملية الطرح</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62915108"/>
                  </a:ext>
                </a:extLst>
              </a:tr>
              <a:tr h="182880">
                <a:tc>
                  <a:txBody>
                    <a:bodyPr/>
                    <a:lstStyle/>
                    <a:p>
                      <a:pPr marL="0" marR="0" algn="ctr" rtl="1">
                        <a:lnSpc>
                          <a:spcPct val="150000"/>
                        </a:lnSpc>
                        <a:spcBef>
                          <a:spcPts val="0"/>
                        </a:spcBef>
                        <a:spcAft>
                          <a:spcPts val="0"/>
                        </a:spcAft>
                      </a:pPr>
                      <a:r>
                        <a:rPr lang="en-US" sz="2200">
                          <a:solidFill>
                            <a:schemeClr val="tx1"/>
                          </a:solidFill>
                          <a:effectLst/>
                        </a:rPr>
                        <a:t>DF150*5</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عملية الضرب</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773778"/>
                  </a:ext>
                </a:extLst>
              </a:tr>
              <a:tr h="182880">
                <a:tc>
                  <a:txBody>
                    <a:bodyPr/>
                    <a:lstStyle/>
                    <a:p>
                      <a:pPr marL="0" marR="0" algn="ctr" rtl="1">
                        <a:lnSpc>
                          <a:spcPct val="150000"/>
                        </a:lnSpc>
                        <a:spcBef>
                          <a:spcPts val="0"/>
                        </a:spcBef>
                        <a:spcAft>
                          <a:spcPts val="0"/>
                        </a:spcAft>
                      </a:pPr>
                      <a:r>
                        <a:rPr lang="en-US" sz="2200">
                          <a:solidFill>
                            <a:schemeClr val="tx1"/>
                          </a:solidFill>
                          <a:effectLst/>
                        </a:rPr>
                        <a:t>DF9000/18</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عملية التقسيم</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8453271"/>
                  </a:ext>
                </a:extLst>
              </a:tr>
              <a:tr h="170815">
                <a:tc>
                  <a:txBody>
                    <a:bodyPr/>
                    <a:lstStyle/>
                    <a:p>
                      <a:pPr marL="0" marR="0" algn="ctr" rtl="1">
                        <a:lnSpc>
                          <a:spcPct val="150000"/>
                        </a:lnSpc>
                        <a:spcBef>
                          <a:spcPts val="0"/>
                        </a:spcBef>
                        <a:spcAft>
                          <a:spcPts val="0"/>
                        </a:spcAft>
                      </a:pPr>
                      <a:r>
                        <a:rPr lang="en-US" sz="2200">
                          <a:solidFill>
                            <a:schemeClr val="tx1"/>
                          </a:solidFill>
                          <a:effectLst/>
                        </a:rPr>
                        <a:t>DF515P20</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dirty="0">
                          <a:solidFill>
                            <a:schemeClr val="tx1"/>
                          </a:solidFill>
                          <a:effectLst/>
                        </a:rPr>
                        <a:t>النسبة المئوية</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10903177"/>
                  </a:ext>
                </a:extLst>
              </a:tr>
            </a:tbl>
          </a:graphicData>
        </a:graphic>
      </p:graphicFrame>
    </p:spTree>
    <p:extLst>
      <p:ext uri="{BB962C8B-B14F-4D97-AF65-F5344CB8AC3E}">
        <p14:creationId xmlns:p14="http://schemas.microsoft.com/office/powerpoint/2010/main" val="183378610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402093"/>
            <a:ext cx="10367159" cy="1399722"/>
          </a:xfrm>
        </p:spPr>
        <p:txBody>
          <a:bodyPr/>
          <a:lstStyle/>
          <a:p>
            <a:r>
              <a:rPr lang="ar-SY" dirty="0"/>
              <a:t>لمعرفة رمز أي مطار أو مدينة ندخل</a:t>
            </a:r>
            <a:r>
              <a:rPr lang="ar-LB" dirty="0"/>
              <a:t> الرمز</a:t>
            </a:r>
            <a:r>
              <a:rPr lang="ar-SY" dirty="0"/>
              <a:t> (</a:t>
            </a:r>
            <a:r>
              <a:rPr lang="es-ES" b="1" dirty="0"/>
              <a:t>DAN</a:t>
            </a:r>
            <a:r>
              <a:rPr lang="ar-SY" dirty="0"/>
              <a:t>) متبوعاً بالاسم المطلوب.</a:t>
            </a:r>
            <a:endParaRPr lang="en-US" dirty="0"/>
          </a:p>
          <a:p>
            <a:r>
              <a:rPr lang="ar-SY" dirty="0"/>
              <a:t>ولمعرفة إدخالات أخرى نستعين بخدمة المساعدة (</a:t>
            </a:r>
            <a:r>
              <a:rPr lang="en-US" b="1" dirty="0"/>
              <a:t>HEDAN</a:t>
            </a:r>
            <a:r>
              <a:rPr lang="ar-SY" dirty="0" smtClean="0"/>
              <a:t>).</a:t>
            </a:r>
            <a:endParaRPr lang="en-US" dirty="0"/>
          </a:p>
        </p:txBody>
      </p:sp>
      <p:sp>
        <p:nvSpPr>
          <p:cNvPr id="3" name="Content Placeholder 2"/>
          <p:cNvSpPr>
            <a:spLocks noGrp="1"/>
          </p:cNvSpPr>
          <p:nvPr>
            <p:ph sz="quarter" idx="11"/>
          </p:nvPr>
        </p:nvSpPr>
        <p:spPr/>
        <p:txBody>
          <a:bodyPr/>
          <a:lstStyle/>
          <a:p>
            <a:r>
              <a:rPr lang="ar-SA" dirty="0" smtClean="0"/>
              <a:t>رابعاً</a:t>
            </a:r>
            <a:r>
              <a:rPr lang="en-US" dirty="0" smtClean="0"/>
              <a:t> </a:t>
            </a:r>
            <a:r>
              <a:rPr lang="ar-SA" dirty="0" smtClean="0"/>
              <a:t>- </a:t>
            </a:r>
            <a:r>
              <a:rPr lang="ar-SA" dirty="0"/>
              <a:t>أدلة المطار </a:t>
            </a:r>
            <a:endParaRPr lang="ar-SY" dirty="0"/>
          </a:p>
        </p:txBody>
      </p:sp>
      <p:graphicFrame>
        <p:nvGraphicFramePr>
          <p:cNvPr id="4" name="Table 3"/>
          <p:cNvGraphicFramePr>
            <a:graphicFrameLocks noGrp="1"/>
          </p:cNvGraphicFramePr>
          <p:nvPr>
            <p:extLst>
              <p:ext uri="{D42A27DB-BD31-4B8C-83A1-F6EECF244321}">
                <p14:modId xmlns:p14="http://schemas.microsoft.com/office/powerpoint/2010/main" val="398891999"/>
              </p:ext>
            </p:extLst>
          </p:nvPr>
        </p:nvGraphicFramePr>
        <p:xfrm>
          <a:off x="2859420" y="2929192"/>
          <a:ext cx="5851892" cy="1316138"/>
        </p:xfrm>
        <a:graphic>
          <a:graphicData uri="http://schemas.openxmlformats.org/drawingml/2006/table">
            <a:tbl>
              <a:tblPr firstRow="1" bandRow="1">
                <a:tableStyleId>{5C22544A-7EE6-4342-B048-85BDC9FD1C3A}</a:tableStyleId>
              </a:tblPr>
              <a:tblGrid>
                <a:gridCol w="3142053">
                  <a:extLst>
                    <a:ext uri="{9D8B030D-6E8A-4147-A177-3AD203B41FA5}">
                      <a16:colId xmlns:a16="http://schemas.microsoft.com/office/drawing/2014/main" val="2816262389"/>
                    </a:ext>
                  </a:extLst>
                </a:gridCol>
                <a:gridCol w="2709839">
                  <a:extLst>
                    <a:ext uri="{9D8B030D-6E8A-4147-A177-3AD203B41FA5}">
                      <a16:colId xmlns:a16="http://schemas.microsoft.com/office/drawing/2014/main" val="2637013910"/>
                    </a:ext>
                  </a:extLst>
                </a:gridCol>
              </a:tblGrid>
              <a:tr h="658069">
                <a:tc>
                  <a:txBody>
                    <a:bodyPr/>
                    <a:lstStyle/>
                    <a:p>
                      <a:pPr marL="0" marR="0" algn="ctr" rtl="1">
                        <a:lnSpc>
                          <a:spcPct val="107000"/>
                        </a:lnSpc>
                        <a:spcBef>
                          <a:spcPts val="0"/>
                        </a:spcBef>
                        <a:spcAft>
                          <a:spcPts val="0"/>
                        </a:spcAft>
                      </a:pPr>
                      <a:r>
                        <a:rPr lang="en-US" sz="2200">
                          <a:solidFill>
                            <a:schemeClr val="tx1"/>
                          </a:solidFill>
                          <a:effectLst/>
                        </a:rPr>
                        <a:t>DAN DAMASCUS</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A" sz="2200" dirty="0">
                          <a:solidFill>
                            <a:schemeClr val="tx1"/>
                          </a:solidFill>
                          <a:effectLst/>
                        </a:rPr>
                        <a:t>مطار مدينة دمشق</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86419822"/>
                  </a:ext>
                </a:extLst>
              </a:tr>
              <a:tr h="658069">
                <a:tc>
                  <a:txBody>
                    <a:bodyPr/>
                    <a:lstStyle/>
                    <a:p>
                      <a:pPr marL="0" marR="0" algn="ctr" rtl="1">
                        <a:lnSpc>
                          <a:spcPct val="107000"/>
                        </a:lnSpc>
                        <a:spcBef>
                          <a:spcPts val="0"/>
                        </a:spcBef>
                        <a:spcAft>
                          <a:spcPts val="0"/>
                        </a:spcAft>
                      </a:pPr>
                      <a:r>
                        <a:rPr lang="en-US" sz="2200">
                          <a:solidFill>
                            <a:schemeClr val="tx1"/>
                          </a:solidFill>
                          <a:effectLst/>
                        </a:rPr>
                        <a:t>DAN PARIS</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A" sz="2200" dirty="0">
                          <a:solidFill>
                            <a:schemeClr val="tx1"/>
                          </a:solidFill>
                          <a:effectLst/>
                        </a:rPr>
                        <a:t>مطار </a:t>
                      </a:r>
                      <a:r>
                        <a:rPr lang="ar-LB" sz="2200" dirty="0">
                          <a:solidFill>
                            <a:schemeClr val="tx1"/>
                          </a:solidFill>
                          <a:effectLst/>
                        </a:rPr>
                        <a:t>مدينة </a:t>
                      </a:r>
                      <a:r>
                        <a:rPr lang="ar-SA" sz="2200" dirty="0">
                          <a:solidFill>
                            <a:schemeClr val="tx1"/>
                          </a:solidFill>
                          <a:effectLst/>
                        </a:rPr>
                        <a:t>باريس</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769021"/>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46922247"/>
              </p:ext>
            </p:extLst>
          </p:nvPr>
        </p:nvGraphicFramePr>
        <p:xfrm>
          <a:off x="890649" y="4372708"/>
          <a:ext cx="10782947" cy="1508760"/>
        </p:xfrm>
        <a:graphic>
          <a:graphicData uri="http://schemas.openxmlformats.org/drawingml/2006/table">
            <a:tbl>
              <a:tblPr firstRow="1" bandRow="1">
                <a:tableStyleId>{5C22544A-7EE6-4342-B048-85BDC9FD1C3A}</a:tableStyleId>
              </a:tblPr>
              <a:tblGrid>
                <a:gridCol w="10782947">
                  <a:extLst>
                    <a:ext uri="{9D8B030D-6E8A-4147-A177-3AD203B41FA5}">
                      <a16:colId xmlns:a16="http://schemas.microsoft.com/office/drawing/2014/main" val="3477406649"/>
                    </a:ext>
                  </a:extLst>
                </a:gridCol>
              </a:tblGrid>
              <a:tr h="182880">
                <a:tc>
                  <a:txBody>
                    <a:bodyPr/>
                    <a:lstStyle/>
                    <a:p>
                      <a:pPr marL="0" marR="0" indent="355600" algn="just" rtl="0">
                        <a:lnSpc>
                          <a:spcPct val="150000"/>
                        </a:lnSpc>
                        <a:spcBef>
                          <a:spcPts val="0"/>
                        </a:spcBef>
                        <a:spcAft>
                          <a:spcPts val="0"/>
                        </a:spcAft>
                      </a:pPr>
                      <a:r>
                        <a:rPr lang="en-US" sz="2200">
                          <a:solidFill>
                            <a:schemeClr val="tx1"/>
                          </a:solidFill>
                          <a:effectLst/>
                          <a:highlight>
                            <a:srgbClr val="FFFF00"/>
                          </a:highlight>
                        </a:rPr>
                        <a:t>DAN PARIS</a:t>
                      </a:r>
                      <a:r>
                        <a:rPr lang="en-US" sz="2200">
                          <a:solidFill>
                            <a:schemeClr val="tx1"/>
                          </a:solidFill>
                          <a:effectLst/>
                        </a:rPr>
                        <a:t>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4992357"/>
                  </a:ext>
                </a:extLst>
              </a:tr>
              <a:tr h="182880">
                <a:tc>
                  <a:txBody>
                    <a:bodyPr/>
                    <a:lstStyle/>
                    <a:p>
                      <a:pPr marL="0" marR="0" indent="355600" algn="just" rtl="0">
                        <a:lnSpc>
                          <a:spcPct val="150000"/>
                        </a:lnSpc>
                        <a:spcBef>
                          <a:spcPts val="0"/>
                        </a:spcBef>
                        <a:spcAft>
                          <a:spcPts val="0"/>
                        </a:spcAft>
                      </a:pPr>
                      <a:r>
                        <a:rPr lang="en-US" sz="2200">
                          <a:solidFill>
                            <a:schemeClr val="tx1"/>
                          </a:solidFill>
                          <a:effectLst/>
                        </a:rPr>
                        <a:t> A: APT B: BUS C: CITY G: GRD H: HELI O: OFF-PT R: RAIL S: ASSOC TOWN</a:t>
                      </a:r>
                      <a:r>
                        <a:rPr lang="ar-SA" sz="2200">
                          <a:solidFill>
                            <a:schemeClr val="tx1"/>
                          </a:solidFill>
                          <a:effectLst/>
                        </a:rPr>
                        <a:t>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1971440"/>
                  </a:ext>
                </a:extLst>
              </a:tr>
              <a:tr h="182880">
                <a:tc>
                  <a:txBody>
                    <a:bodyPr/>
                    <a:lstStyle/>
                    <a:p>
                      <a:pPr marL="0" marR="0" algn="just" rtl="0">
                        <a:lnSpc>
                          <a:spcPct val="150000"/>
                        </a:lnSpc>
                        <a:spcBef>
                          <a:spcPts val="0"/>
                        </a:spcBef>
                        <a:spcAft>
                          <a:spcPts val="0"/>
                        </a:spcAft>
                      </a:pPr>
                      <a:r>
                        <a:rPr lang="en-US" sz="2200" dirty="0">
                          <a:solidFill>
                            <a:schemeClr val="tx1"/>
                          </a:solidFill>
                          <a:effectLst/>
                          <a:highlight>
                            <a:srgbClr val="FFFF00"/>
                          </a:highlight>
                        </a:rPr>
                        <a:t>PAR</a:t>
                      </a:r>
                      <a:r>
                        <a:rPr lang="en-US" sz="2200" dirty="0">
                          <a:solidFill>
                            <a:schemeClr val="tx1"/>
                          </a:solidFill>
                          <a:effectLst/>
                        </a:rPr>
                        <a:t> C PARIS</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4181513"/>
                  </a:ext>
                </a:extLst>
              </a:tr>
            </a:tbl>
          </a:graphicData>
        </a:graphic>
      </p:graphicFrame>
    </p:spTree>
    <p:extLst>
      <p:ext uri="{BB962C8B-B14F-4D97-AF65-F5344CB8AC3E}">
        <p14:creationId xmlns:p14="http://schemas.microsoft.com/office/powerpoint/2010/main" val="156206982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425540"/>
            <a:ext cx="10367159" cy="813568"/>
          </a:xfrm>
        </p:spPr>
        <p:txBody>
          <a:bodyPr/>
          <a:lstStyle/>
          <a:p>
            <a:r>
              <a:rPr lang="ar-SY" dirty="0"/>
              <a:t>ولتحويل رمز المطار أو المدينة إلى الاسم بالكامل نستخدم (</a:t>
            </a:r>
            <a:r>
              <a:rPr lang="es-ES" b="1" dirty="0"/>
              <a:t>HEDAC</a:t>
            </a:r>
            <a:r>
              <a:rPr lang="ar-SY" dirty="0" smtClean="0"/>
              <a:t>).</a:t>
            </a:r>
            <a:endParaRPr lang="ar-SY" dirty="0"/>
          </a:p>
        </p:txBody>
      </p:sp>
      <p:sp>
        <p:nvSpPr>
          <p:cNvPr id="3" name="Content Placeholder 2"/>
          <p:cNvSpPr>
            <a:spLocks noGrp="1"/>
          </p:cNvSpPr>
          <p:nvPr>
            <p:ph sz="quarter" idx="11"/>
          </p:nvPr>
        </p:nvSpPr>
        <p:spPr/>
        <p:txBody>
          <a:bodyPr/>
          <a:lstStyle/>
          <a:p>
            <a:r>
              <a:rPr lang="ar-SA" dirty="0"/>
              <a:t>رابعاً</a:t>
            </a:r>
            <a:r>
              <a:rPr lang="en-US" dirty="0"/>
              <a:t> </a:t>
            </a:r>
            <a:r>
              <a:rPr lang="ar-SA" dirty="0"/>
              <a:t>- أدلة المطار </a:t>
            </a:r>
            <a:endParaRPr lang="ar-SY" dirty="0"/>
          </a:p>
        </p:txBody>
      </p:sp>
      <p:graphicFrame>
        <p:nvGraphicFramePr>
          <p:cNvPr id="4" name="Table 3"/>
          <p:cNvGraphicFramePr>
            <a:graphicFrameLocks noGrp="1"/>
          </p:cNvGraphicFramePr>
          <p:nvPr>
            <p:extLst>
              <p:ext uri="{D42A27DB-BD31-4B8C-83A1-F6EECF244321}">
                <p14:modId xmlns:p14="http://schemas.microsoft.com/office/powerpoint/2010/main" val="1956486893"/>
              </p:ext>
            </p:extLst>
          </p:nvPr>
        </p:nvGraphicFramePr>
        <p:xfrm>
          <a:off x="3233494" y="2346488"/>
          <a:ext cx="5406415" cy="1523290"/>
        </p:xfrm>
        <a:graphic>
          <a:graphicData uri="http://schemas.openxmlformats.org/drawingml/2006/table">
            <a:tbl>
              <a:tblPr firstRow="1" bandRow="1">
                <a:tableStyleId>{5C22544A-7EE6-4342-B048-85BDC9FD1C3A}</a:tableStyleId>
              </a:tblPr>
              <a:tblGrid>
                <a:gridCol w="2902863">
                  <a:extLst>
                    <a:ext uri="{9D8B030D-6E8A-4147-A177-3AD203B41FA5}">
                      <a16:colId xmlns:a16="http://schemas.microsoft.com/office/drawing/2014/main" val="833580264"/>
                    </a:ext>
                  </a:extLst>
                </a:gridCol>
                <a:gridCol w="2503552">
                  <a:extLst>
                    <a:ext uri="{9D8B030D-6E8A-4147-A177-3AD203B41FA5}">
                      <a16:colId xmlns:a16="http://schemas.microsoft.com/office/drawing/2014/main" val="3716580079"/>
                    </a:ext>
                  </a:extLst>
                </a:gridCol>
              </a:tblGrid>
              <a:tr h="761645">
                <a:tc>
                  <a:txBody>
                    <a:bodyPr/>
                    <a:lstStyle/>
                    <a:p>
                      <a:pPr marL="0" marR="0" algn="ctr" rtl="1">
                        <a:lnSpc>
                          <a:spcPct val="150000"/>
                        </a:lnSpc>
                        <a:spcBef>
                          <a:spcPts val="0"/>
                        </a:spcBef>
                        <a:spcAft>
                          <a:spcPts val="0"/>
                        </a:spcAft>
                      </a:pPr>
                      <a:r>
                        <a:rPr lang="en-US" sz="2200">
                          <a:solidFill>
                            <a:schemeClr val="tx1"/>
                          </a:solidFill>
                          <a:effectLst/>
                        </a:rPr>
                        <a:t>DAC DAM</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مطار دمشق</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1894914"/>
                  </a:ext>
                </a:extLst>
              </a:tr>
              <a:tr h="761645">
                <a:tc>
                  <a:txBody>
                    <a:bodyPr/>
                    <a:lstStyle/>
                    <a:p>
                      <a:pPr marL="0" marR="0" algn="ctr" rtl="1">
                        <a:lnSpc>
                          <a:spcPct val="150000"/>
                        </a:lnSpc>
                        <a:spcBef>
                          <a:spcPts val="0"/>
                        </a:spcBef>
                        <a:spcAft>
                          <a:spcPts val="0"/>
                        </a:spcAft>
                      </a:pPr>
                      <a:r>
                        <a:rPr lang="en-US" sz="2200">
                          <a:solidFill>
                            <a:schemeClr val="tx1"/>
                          </a:solidFill>
                          <a:effectLst/>
                        </a:rPr>
                        <a:t>DAC PAR</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dirty="0">
                          <a:solidFill>
                            <a:schemeClr val="tx1"/>
                          </a:solidFill>
                          <a:effectLst/>
                        </a:rPr>
                        <a:t>مطار باريس</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2602207"/>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04830087"/>
              </p:ext>
            </p:extLst>
          </p:nvPr>
        </p:nvGraphicFramePr>
        <p:xfrm>
          <a:off x="1125110" y="3977158"/>
          <a:ext cx="10367160" cy="2514600"/>
        </p:xfrm>
        <a:graphic>
          <a:graphicData uri="http://schemas.openxmlformats.org/drawingml/2006/table">
            <a:tbl>
              <a:tblPr firstRow="1" bandRow="1">
                <a:tableStyleId>{5C22544A-7EE6-4342-B048-85BDC9FD1C3A}</a:tableStyleId>
              </a:tblPr>
              <a:tblGrid>
                <a:gridCol w="10367160">
                  <a:extLst>
                    <a:ext uri="{9D8B030D-6E8A-4147-A177-3AD203B41FA5}">
                      <a16:colId xmlns:a16="http://schemas.microsoft.com/office/drawing/2014/main" val="689794077"/>
                    </a:ext>
                  </a:extLst>
                </a:gridCol>
              </a:tblGrid>
              <a:tr h="410115">
                <a:tc>
                  <a:txBody>
                    <a:bodyPr/>
                    <a:lstStyle/>
                    <a:p>
                      <a:pPr marL="0" marR="0" algn="just">
                        <a:lnSpc>
                          <a:spcPct val="150000"/>
                        </a:lnSpc>
                        <a:spcBef>
                          <a:spcPts val="0"/>
                        </a:spcBef>
                        <a:spcAft>
                          <a:spcPts val="0"/>
                        </a:spcAft>
                      </a:pPr>
                      <a:r>
                        <a:rPr lang="en-US" sz="2200">
                          <a:solidFill>
                            <a:schemeClr val="tx1"/>
                          </a:solidFill>
                          <a:effectLst/>
                          <a:highlight>
                            <a:srgbClr val="FFFF00"/>
                          </a:highlight>
                          <a:latin typeface="Arial" panose="020B0604020202020204" pitchFamily="34" charset="0"/>
                          <a:cs typeface="Arial" panose="020B0604020202020204" pitchFamily="34" charset="0"/>
                        </a:rPr>
                        <a:t>DACPAR</a:t>
                      </a:r>
                      <a:r>
                        <a:rPr lang="en-US" sz="2200">
                          <a:solidFill>
                            <a:schemeClr val="tx1"/>
                          </a:solidFill>
                          <a:effectLst/>
                          <a:latin typeface="Arial" panose="020B0604020202020204" pitchFamily="34" charset="0"/>
                          <a:cs typeface="Arial" panose="020B0604020202020204" pitchFamily="34" charset="0"/>
                        </a:rPr>
                        <a:t>                                                                          </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87900012"/>
                  </a:ext>
                </a:extLst>
              </a:tr>
              <a:tr h="410115">
                <a:tc>
                  <a:txBody>
                    <a:bodyPr/>
                    <a:lstStyle/>
                    <a:p>
                      <a:pPr marL="0" marR="0" algn="just">
                        <a:lnSpc>
                          <a:spcPct val="150000"/>
                        </a:lnSpc>
                        <a:spcBef>
                          <a:spcPts val="0"/>
                        </a:spcBef>
                        <a:spcAft>
                          <a:spcPts val="0"/>
                        </a:spcAft>
                      </a:pPr>
                      <a:r>
                        <a:rPr lang="en-US" sz="2200">
                          <a:solidFill>
                            <a:schemeClr val="tx1"/>
                          </a:solidFill>
                          <a:effectLst/>
                          <a:latin typeface="Arial" panose="020B0604020202020204" pitchFamily="34" charset="0"/>
                          <a:cs typeface="Arial" panose="020B0604020202020204" pitchFamily="34" charset="0"/>
                        </a:rPr>
                        <a:t>A: APT B: BUS C: CITY G: GRD H: HELI O: OFF-PT R: RAIL S: ASSOC TOWN                    </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98563886"/>
                  </a:ext>
                </a:extLst>
              </a:tr>
              <a:tr h="410115">
                <a:tc>
                  <a:txBody>
                    <a:bodyPr/>
                    <a:lstStyle/>
                    <a:p>
                      <a:pPr marL="0" marR="0" algn="just">
                        <a:lnSpc>
                          <a:spcPct val="150000"/>
                        </a:lnSpc>
                        <a:spcBef>
                          <a:spcPts val="0"/>
                        </a:spcBef>
                        <a:spcAft>
                          <a:spcPts val="0"/>
                        </a:spcAft>
                      </a:pPr>
                      <a:r>
                        <a:rPr lang="en-US" sz="2200">
                          <a:solidFill>
                            <a:schemeClr val="tx1"/>
                          </a:solidFill>
                          <a:effectLst/>
                          <a:latin typeface="Arial" panose="020B0604020202020204" pitchFamily="34" charset="0"/>
                          <a:cs typeface="Arial" panose="020B0604020202020204" pitchFamily="34" charset="0"/>
                        </a:rPr>
                        <a:t>CITY:                                                                          </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21339967"/>
                  </a:ext>
                </a:extLst>
              </a:tr>
              <a:tr h="410115">
                <a:tc>
                  <a:txBody>
                    <a:bodyPr/>
                    <a:lstStyle/>
                    <a:p>
                      <a:pPr marL="0" marR="0" algn="just">
                        <a:lnSpc>
                          <a:spcPct val="150000"/>
                        </a:lnSpc>
                        <a:spcBef>
                          <a:spcPts val="0"/>
                        </a:spcBef>
                        <a:spcAft>
                          <a:spcPts val="0"/>
                        </a:spcAft>
                      </a:pPr>
                      <a:r>
                        <a:rPr lang="es-ES" sz="2200">
                          <a:solidFill>
                            <a:schemeClr val="tx1"/>
                          </a:solidFill>
                          <a:effectLst/>
                          <a:latin typeface="Arial" panose="020B0604020202020204" pitchFamily="34" charset="0"/>
                          <a:cs typeface="Arial" panose="020B0604020202020204" pitchFamily="34" charset="0"/>
                        </a:rPr>
                        <a:t>  </a:t>
                      </a:r>
                      <a:r>
                        <a:rPr lang="es-ES" sz="2200">
                          <a:solidFill>
                            <a:schemeClr val="tx1"/>
                          </a:solidFill>
                          <a:effectLst/>
                          <a:highlight>
                            <a:srgbClr val="FFFF00"/>
                          </a:highlight>
                          <a:latin typeface="Arial" panose="020B0604020202020204" pitchFamily="34" charset="0"/>
                          <a:cs typeface="Arial" panose="020B0604020202020204" pitchFamily="34" charset="0"/>
                        </a:rPr>
                        <a:t>PAR C  PARIS                   /FR:FRANCE</a:t>
                      </a:r>
                      <a:r>
                        <a:rPr lang="es-ES" sz="2200">
                          <a:solidFill>
                            <a:schemeClr val="tx1"/>
                          </a:solidFill>
                          <a:effectLst/>
                          <a:latin typeface="Arial" panose="020B0604020202020204" pitchFamily="34" charset="0"/>
                          <a:cs typeface="Arial" panose="020B0604020202020204" pitchFamily="34" charset="0"/>
                        </a:rPr>
                        <a:t>                                     </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6726725"/>
                  </a:ext>
                </a:extLst>
              </a:tr>
              <a:tr h="410115">
                <a:tc>
                  <a:txBody>
                    <a:bodyPr/>
                    <a:lstStyle/>
                    <a:p>
                      <a:pPr marL="0" marR="0" algn="just">
                        <a:lnSpc>
                          <a:spcPct val="150000"/>
                        </a:lnSpc>
                        <a:spcBef>
                          <a:spcPts val="0"/>
                        </a:spcBef>
                        <a:spcAft>
                          <a:spcPts val="0"/>
                        </a:spcAft>
                      </a:pPr>
                      <a:r>
                        <a:rPr lang="en-US" sz="2200" dirty="0">
                          <a:solidFill>
                            <a:schemeClr val="tx1"/>
                          </a:solidFill>
                          <a:effectLst/>
                          <a:latin typeface="Arial" panose="020B0604020202020204" pitchFamily="34" charset="0"/>
                          <a:cs typeface="Arial" panose="020B0604020202020204" pitchFamily="34" charset="0"/>
                        </a:rPr>
                        <a:t>AIRPORT-HELIPORT:                                              </a:t>
                      </a:r>
                      <a:endPar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5302234"/>
                  </a:ext>
                </a:extLst>
              </a:tr>
            </a:tbl>
          </a:graphicData>
        </a:graphic>
      </p:graphicFrame>
    </p:spTree>
    <p:extLst>
      <p:ext uri="{BB962C8B-B14F-4D97-AF65-F5344CB8AC3E}">
        <p14:creationId xmlns:p14="http://schemas.microsoft.com/office/powerpoint/2010/main" val="221687150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484155"/>
            <a:ext cx="10367159" cy="813568"/>
          </a:xfrm>
        </p:spPr>
        <p:txBody>
          <a:bodyPr/>
          <a:lstStyle/>
          <a:p>
            <a:r>
              <a:rPr lang="ar-SY" dirty="0"/>
              <a:t>أما لتحويل أسماء شركات الطيران ورموزها فنستخدم (</a:t>
            </a:r>
            <a:r>
              <a:rPr lang="es-ES" b="1" dirty="0"/>
              <a:t>HEDNA</a:t>
            </a:r>
            <a:r>
              <a:rPr lang="ar-SY" dirty="0" smtClean="0"/>
              <a:t>).</a:t>
            </a:r>
            <a:endParaRPr lang="ar-SY" dirty="0"/>
          </a:p>
        </p:txBody>
      </p:sp>
      <p:sp>
        <p:nvSpPr>
          <p:cNvPr id="3" name="Content Placeholder 2"/>
          <p:cNvSpPr>
            <a:spLocks noGrp="1"/>
          </p:cNvSpPr>
          <p:nvPr>
            <p:ph sz="quarter" idx="11"/>
          </p:nvPr>
        </p:nvSpPr>
        <p:spPr/>
        <p:txBody>
          <a:bodyPr/>
          <a:lstStyle/>
          <a:p>
            <a:r>
              <a:rPr lang="ar-SA" dirty="0"/>
              <a:t>رابعاً</a:t>
            </a:r>
            <a:r>
              <a:rPr lang="en-US" dirty="0"/>
              <a:t> </a:t>
            </a:r>
            <a:r>
              <a:rPr lang="ar-SA" dirty="0"/>
              <a:t>- أدلة المطار </a:t>
            </a:r>
            <a:endParaRPr lang="ar-SY" dirty="0"/>
          </a:p>
        </p:txBody>
      </p:sp>
      <p:graphicFrame>
        <p:nvGraphicFramePr>
          <p:cNvPr id="4" name="Table 3"/>
          <p:cNvGraphicFramePr>
            <a:graphicFrameLocks noGrp="1"/>
          </p:cNvGraphicFramePr>
          <p:nvPr>
            <p:extLst>
              <p:ext uri="{D42A27DB-BD31-4B8C-83A1-F6EECF244321}">
                <p14:modId xmlns:p14="http://schemas.microsoft.com/office/powerpoint/2010/main" val="4292079237"/>
              </p:ext>
            </p:extLst>
          </p:nvPr>
        </p:nvGraphicFramePr>
        <p:xfrm>
          <a:off x="2163761" y="2186561"/>
          <a:ext cx="7296761" cy="1508760"/>
        </p:xfrm>
        <a:graphic>
          <a:graphicData uri="http://schemas.openxmlformats.org/drawingml/2006/table">
            <a:tbl>
              <a:tblPr firstRow="1" firstCol="1" bandRow="1">
                <a:tableStyleId>{5C22544A-7EE6-4342-B048-85BDC9FD1C3A}</a:tableStyleId>
              </a:tblPr>
              <a:tblGrid>
                <a:gridCol w="2762436">
                  <a:extLst>
                    <a:ext uri="{9D8B030D-6E8A-4147-A177-3AD203B41FA5}">
                      <a16:colId xmlns:a16="http://schemas.microsoft.com/office/drawing/2014/main" val="3598048330"/>
                    </a:ext>
                  </a:extLst>
                </a:gridCol>
                <a:gridCol w="4534325">
                  <a:extLst>
                    <a:ext uri="{9D8B030D-6E8A-4147-A177-3AD203B41FA5}">
                      <a16:colId xmlns:a16="http://schemas.microsoft.com/office/drawing/2014/main" val="132701642"/>
                    </a:ext>
                  </a:extLst>
                </a:gridCol>
              </a:tblGrid>
              <a:tr h="198120">
                <a:tc>
                  <a:txBody>
                    <a:bodyPr/>
                    <a:lstStyle/>
                    <a:p>
                      <a:pPr marL="0" marR="0" algn="ctr" rtl="1">
                        <a:lnSpc>
                          <a:spcPct val="150000"/>
                        </a:lnSpc>
                        <a:spcBef>
                          <a:spcPts val="0"/>
                        </a:spcBef>
                        <a:spcAft>
                          <a:spcPts val="0"/>
                        </a:spcAft>
                      </a:pPr>
                      <a:r>
                        <a:rPr lang="en-US" sz="2200">
                          <a:solidFill>
                            <a:schemeClr val="tx1"/>
                          </a:solidFill>
                          <a:effectLst/>
                        </a:rPr>
                        <a:t>DNA AIR FRANCE</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طيران الفرنسية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77208347"/>
                  </a:ext>
                </a:extLst>
              </a:tr>
              <a:tr h="198120">
                <a:tc>
                  <a:txBody>
                    <a:bodyPr/>
                    <a:lstStyle/>
                    <a:p>
                      <a:pPr marL="0" marR="0" algn="ctr" rtl="1">
                        <a:lnSpc>
                          <a:spcPct val="150000"/>
                        </a:lnSpc>
                        <a:spcBef>
                          <a:spcPts val="0"/>
                        </a:spcBef>
                        <a:spcAft>
                          <a:spcPts val="0"/>
                        </a:spcAft>
                      </a:pPr>
                      <a:r>
                        <a:rPr lang="en-US" sz="2200">
                          <a:solidFill>
                            <a:schemeClr val="tx1"/>
                          </a:solidFill>
                          <a:effectLst/>
                        </a:rPr>
                        <a:t>DNA AF</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كود الطيران الفرنسي</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007200"/>
                  </a:ext>
                </a:extLst>
              </a:tr>
              <a:tr h="198120">
                <a:tc>
                  <a:txBody>
                    <a:bodyPr/>
                    <a:lstStyle/>
                    <a:p>
                      <a:pPr marL="0" marR="0" algn="ctr" rtl="1">
                        <a:lnSpc>
                          <a:spcPct val="150000"/>
                        </a:lnSpc>
                        <a:spcBef>
                          <a:spcPts val="0"/>
                        </a:spcBef>
                        <a:spcAft>
                          <a:spcPts val="0"/>
                        </a:spcAft>
                      </a:pPr>
                      <a:r>
                        <a:rPr lang="en-US" sz="2200">
                          <a:solidFill>
                            <a:schemeClr val="tx1"/>
                          </a:solidFill>
                          <a:effectLst/>
                        </a:rPr>
                        <a:t>DNA 057</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dirty="0">
                          <a:solidFill>
                            <a:schemeClr val="tx1"/>
                          </a:solidFill>
                          <a:effectLst/>
                        </a:rPr>
                        <a:t>كود رقم التذكرة </a:t>
                      </a:r>
                      <a:r>
                        <a:rPr lang="en-US" sz="2200" dirty="0">
                          <a:solidFill>
                            <a:schemeClr val="tx1"/>
                          </a:solidFill>
                          <a:effectLst/>
                        </a:rPr>
                        <a:t>Digit number</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3022561"/>
                  </a:ext>
                </a:extLst>
              </a:tr>
            </a:tbl>
          </a:graphicData>
        </a:graphic>
      </p:graphicFrame>
      <p:sp>
        <p:nvSpPr>
          <p:cNvPr id="5" name="Rectangle 4"/>
          <p:cNvSpPr/>
          <p:nvPr/>
        </p:nvSpPr>
        <p:spPr>
          <a:xfrm>
            <a:off x="2653070" y="3762328"/>
            <a:ext cx="8604738" cy="600164"/>
          </a:xfrm>
          <a:prstGeom prst="rect">
            <a:avLst/>
          </a:prstGeom>
        </p:spPr>
        <p:txBody>
          <a:bodyPr wrap="square">
            <a:spAutoFit/>
          </a:bodyPr>
          <a:lstStyle/>
          <a:p>
            <a:pPr algn="just" rtl="1">
              <a:lnSpc>
                <a:spcPct val="150000"/>
              </a:lnSpc>
            </a:pPr>
            <a:r>
              <a:rPr lang="ar-SY" sz="2200" dirty="0">
                <a:latin typeface="Arial" panose="020B0604020202020204" pitchFamily="34" charset="0"/>
                <a:ea typeface="Calibri" panose="020F0502020204030204" pitchFamily="34" charset="0"/>
                <a:cs typeface="Arial" panose="020B0604020202020204" pitchFamily="34" charset="0"/>
              </a:rPr>
              <a:t>كود رقم التذكرة هو رقم التذكرة المؤلف من 13 رقماً، وأول ثلاثة أرقام هي كود الشركة </a:t>
            </a:r>
            <a:r>
              <a:rPr lang="ar-SY" sz="2200" dirty="0" smtClean="0">
                <a:latin typeface="Arial" panose="020B0604020202020204" pitchFamily="34" charset="0"/>
                <a:ea typeface="Calibri" panose="020F0502020204030204" pitchFamily="34" charset="0"/>
                <a:cs typeface="Arial" panose="020B0604020202020204" pitchFamily="34" charset="0"/>
              </a:rPr>
              <a:t>الناقلة.</a:t>
            </a:r>
            <a:endParaRPr lang="ar-SY" sz="2200" dirty="0">
              <a:latin typeface="Arial" panose="020B0604020202020204" pitchFamily="34" charset="0"/>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930500759"/>
              </p:ext>
            </p:extLst>
          </p:nvPr>
        </p:nvGraphicFramePr>
        <p:xfrm>
          <a:off x="2163761" y="4585328"/>
          <a:ext cx="7669335" cy="1508760"/>
        </p:xfrm>
        <a:graphic>
          <a:graphicData uri="http://schemas.openxmlformats.org/drawingml/2006/table">
            <a:tbl>
              <a:tblPr firstRow="1" bandRow="1">
                <a:tableStyleId>{5C22544A-7EE6-4342-B048-85BDC9FD1C3A}</a:tableStyleId>
              </a:tblPr>
              <a:tblGrid>
                <a:gridCol w="7669335">
                  <a:extLst>
                    <a:ext uri="{9D8B030D-6E8A-4147-A177-3AD203B41FA5}">
                      <a16:colId xmlns:a16="http://schemas.microsoft.com/office/drawing/2014/main" val="1860667329"/>
                    </a:ext>
                  </a:extLst>
                </a:gridCol>
              </a:tblGrid>
              <a:tr h="182880">
                <a:tc>
                  <a:txBody>
                    <a:bodyPr/>
                    <a:lstStyle/>
                    <a:p>
                      <a:pPr marL="0" marR="0" indent="406400" algn="just" rtl="0">
                        <a:lnSpc>
                          <a:spcPct val="150000"/>
                        </a:lnSpc>
                        <a:spcBef>
                          <a:spcPts val="0"/>
                        </a:spcBef>
                        <a:spcAft>
                          <a:spcPts val="0"/>
                        </a:spcAft>
                      </a:pPr>
                      <a:r>
                        <a:rPr lang="en-US" sz="2200">
                          <a:solidFill>
                            <a:schemeClr val="tx1"/>
                          </a:solidFill>
                          <a:effectLst/>
                          <a:highlight>
                            <a:srgbClr val="FFFF00"/>
                          </a:highlight>
                          <a:latin typeface="Arial" panose="020B0604020202020204" pitchFamily="34" charset="0"/>
                          <a:cs typeface="Arial" panose="020B0604020202020204" pitchFamily="34" charset="0"/>
                        </a:rPr>
                        <a:t>DNA AF</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5151480"/>
                  </a:ext>
                </a:extLst>
              </a:tr>
              <a:tr h="182880">
                <a:tc>
                  <a:txBody>
                    <a:bodyPr/>
                    <a:lstStyle/>
                    <a:p>
                      <a:pPr marL="0" marR="0" algn="just" rtl="0">
                        <a:lnSpc>
                          <a:spcPct val="150000"/>
                        </a:lnSpc>
                        <a:spcBef>
                          <a:spcPts val="0"/>
                        </a:spcBef>
                        <a:spcAft>
                          <a:spcPts val="0"/>
                        </a:spcAft>
                      </a:pPr>
                      <a:r>
                        <a:rPr lang="en-US" sz="2200">
                          <a:solidFill>
                            <a:schemeClr val="tx1"/>
                          </a:solidFill>
                          <a:effectLst/>
                          <a:latin typeface="Arial" panose="020B0604020202020204" pitchFamily="34" charset="0"/>
                          <a:cs typeface="Arial" panose="020B0604020202020204" pitchFamily="34" charset="0"/>
                        </a:rPr>
                        <a:t>DNAAF                                                                           </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7244416"/>
                  </a:ext>
                </a:extLst>
              </a:tr>
              <a:tr h="182880">
                <a:tc>
                  <a:txBody>
                    <a:bodyPr/>
                    <a:lstStyle/>
                    <a:p>
                      <a:pPr marL="0" marR="0" algn="just" rtl="0">
                        <a:lnSpc>
                          <a:spcPct val="150000"/>
                        </a:lnSpc>
                        <a:spcBef>
                          <a:spcPts val="0"/>
                        </a:spcBef>
                        <a:spcAft>
                          <a:spcPts val="0"/>
                        </a:spcAft>
                      </a:pPr>
                      <a:r>
                        <a:rPr lang="en-US" sz="2200" dirty="0">
                          <a:solidFill>
                            <a:schemeClr val="tx1"/>
                          </a:solidFill>
                          <a:effectLst/>
                          <a:highlight>
                            <a:srgbClr val="FFFF00"/>
                          </a:highlight>
                          <a:latin typeface="Arial" panose="020B0604020202020204" pitchFamily="34" charset="0"/>
                          <a:cs typeface="Arial" panose="020B0604020202020204" pitchFamily="34" charset="0"/>
                        </a:rPr>
                        <a:t>AF/AFR 057 AIR FRANCE</a:t>
                      </a:r>
                      <a:r>
                        <a:rPr lang="en-US" sz="2200" dirty="0">
                          <a:solidFill>
                            <a:schemeClr val="tx1"/>
                          </a:solidFill>
                          <a:effectLst/>
                          <a:latin typeface="Arial" panose="020B0604020202020204" pitchFamily="34" charset="0"/>
                          <a:cs typeface="Arial" panose="020B0604020202020204" pitchFamily="34" charset="0"/>
                        </a:rPr>
                        <a:t> </a:t>
                      </a:r>
                      <a:endPar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7771746"/>
                  </a:ext>
                </a:extLst>
              </a:tr>
            </a:tbl>
          </a:graphicData>
        </a:graphic>
      </p:graphicFrame>
    </p:spTree>
    <p:extLst>
      <p:ext uri="{BB962C8B-B14F-4D97-AF65-F5344CB8AC3E}">
        <p14:creationId xmlns:p14="http://schemas.microsoft.com/office/powerpoint/2010/main" val="376362627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402093"/>
            <a:ext cx="10367159" cy="731506"/>
          </a:xfrm>
        </p:spPr>
        <p:txBody>
          <a:bodyPr/>
          <a:lstStyle/>
          <a:p>
            <a:r>
              <a:rPr lang="ar-SY" dirty="0"/>
              <a:t>ولتحويل أسماء الطائرات ورموزها نستخدم (</a:t>
            </a:r>
            <a:r>
              <a:rPr lang="es-ES" b="1" dirty="0"/>
              <a:t>HEDNE</a:t>
            </a:r>
            <a:r>
              <a:rPr lang="ar-SY" dirty="0" smtClean="0"/>
              <a:t>).</a:t>
            </a:r>
            <a:endParaRPr lang="ar-SY" dirty="0"/>
          </a:p>
        </p:txBody>
      </p:sp>
      <p:sp>
        <p:nvSpPr>
          <p:cNvPr id="3" name="Content Placeholder 2"/>
          <p:cNvSpPr>
            <a:spLocks noGrp="1"/>
          </p:cNvSpPr>
          <p:nvPr>
            <p:ph sz="quarter" idx="11"/>
          </p:nvPr>
        </p:nvSpPr>
        <p:spPr/>
        <p:txBody>
          <a:bodyPr/>
          <a:lstStyle/>
          <a:p>
            <a:r>
              <a:rPr lang="ar-SA" dirty="0"/>
              <a:t>رابعاً</a:t>
            </a:r>
            <a:r>
              <a:rPr lang="en-US" dirty="0"/>
              <a:t> </a:t>
            </a:r>
            <a:r>
              <a:rPr lang="ar-SA" dirty="0"/>
              <a:t>- أدلة المطار </a:t>
            </a:r>
            <a:endParaRPr lang="ar-SY" dirty="0"/>
          </a:p>
        </p:txBody>
      </p:sp>
      <p:graphicFrame>
        <p:nvGraphicFramePr>
          <p:cNvPr id="4" name="Table 3"/>
          <p:cNvGraphicFramePr>
            <a:graphicFrameLocks noGrp="1"/>
          </p:cNvGraphicFramePr>
          <p:nvPr>
            <p:extLst>
              <p:ext uri="{D42A27DB-BD31-4B8C-83A1-F6EECF244321}">
                <p14:modId xmlns:p14="http://schemas.microsoft.com/office/powerpoint/2010/main" val="1190303350"/>
              </p:ext>
            </p:extLst>
          </p:nvPr>
        </p:nvGraphicFramePr>
        <p:xfrm>
          <a:off x="1829727" y="2133599"/>
          <a:ext cx="8185435" cy="2083080"/>
        </p:xfrm>
        <a:graphic>
          <a:graphicData uri="http://schemas.openxmlformats.org/drawingml/2006/table">
            <a:tbl>
              <a:tblPr firstRow="1" bandRow="1">
                <a:tableStyleId>{5C22544A-7EE6-4342-B048-85BDC9FD1C3A}</a:tableStyleId>
              </a:tblPr>
              <a:tblGrid>
                <a:gridCol w="8185435">
                  <a:extLst>
                    <a:ext uri="{9D8B030D-6E8A-4147-A177-3AD203B41FA5}">
                      <a16:colId xmlns:a16="http://schemas.microsoft.com/office/drawing/2014/main" val="1171846892"/>
                    </a:ext>
                  </a:extLst>
                </a:gridCol>
              </a:tblGrid>
              <a:tr h="694360">
                <a:tc>
                  <a:txBody>
                    <a:bodyPr/>
                    <a:lstStyle/>
                    <a:p>
                      <a:pPr marL="0" marR="0" indent="406400" algn="just" rtl="0">
                        <a:lnSpc>
                          <a:spcPct val="150000"/>
                        </a:lnSpc>
                        <a:spcBef>
                          <a:spcPts val="0"/>
                        </a:spcBef>
                        <a:spcAft>
                          <a:spcPts val="0"/>
                        </a:spcAft>
                      </a:pPr>
                      <a:r>
                        <a:rPr lang="en-US" sz="2200">
                          <a:solidFill>
                            <a:schemeClr val="tx1"/>
                          </a:solidFill>
                          <a:effectLst/>
                          <a:highlight>
                            <a:srgbClr val="FFFF00"/>
                          </a:highlight>
                          <a:latin typeface="Arial" panose="020B0604020202020204" pitchFamily="34" charset="0"/>
                          <a:cs typeface="Arial" panose="020B0604020202020204" pitchFamily="34" charset="0"/>
                        </a:rPr>
                        <a:t>DNE 318</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95772952"/>
                  </a:ext>
                </a:extLst>
              </a:tr>
              <a:tr h="694360">
                <a:tc>
                  <a:txBody>
                    <a:bodyPr/>
                    <a:lstStyle/>
                    <a:p>
                      <a:pPr marL="0" marR="0" algn="just" rtl="0">
                        <a:lnSpc>
                          <a:spcPct val="150000"/>
                        </a:lnSpc>
                        <a:spcBef>
                          <a:spcPts val="0"/>
                        </a:spcBef>
                        <a:spcAft>
                          <a:spcPts val="0"/>
                        </a:spcAft>
                      </a:pPr>
                      <a:r>
                        <a:rPr lang="en-US" sz="2200">
                          <a:solidFill>
                            <a:schemeClr val="tx1"/>
                          </a:solidFill>
                          <a:effectLst/>
                          <a:latin typeface="Arial" panose="020B0604020202020204" pitchFamily="34" charset="0"/>
                          <a:cs typeface="Arial" panose="020B0604020202020204" pitchFamily="34" charset="0"/>
                        </a:rPr>
                        <a:t>DNE 318                                                                         </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87732720"/>
                  </a:ext>
                </a:extLst>
              </a:tr>
              <a:tr h="694360">
                <a:tc>
                  <a:txBody>
                    <a:bodyPr/>
                    <a:lstStyle/>
                    <a:p>
                      <a:pPr marL="0" marR="0" algn="just" rtl="0">
                        <a:lnSpc>
                          <a:spcPct val="150000"/>
                        </a:lnSpc>
                        <a:spcBef>
                          <a:spcPts val="0"/>
                        </a:spcBef>
                        <a:spcAft>
                          <a:spcPts val="0"/>
                        </a:spcAft>
                      </a:pPr>
                      <a:r>
                        <a:rPr lang="en-US" sz="2200" dirty="0">
                          <a:solidFill>
                            <a:schemeClr val="tx1"/>
                          </a:solidFill>
                          <a:effectLst/>
                          <a:latin typeface="Arial" panose="020B0604020202020204" pitchFamily="34" charset="0"/>
                          <a:cs typeface="Arial" panose="020B0604020202020204" pitchFamily="34" charset="0"/>
                        </a:rPr>
                        <a:t>318 N </a:t>
                      </a:r>
                      <a:r>
                        <a:rPr lang="en-US" sz="2200" dirty="0">
                          <a:solidFill>
                            <a:schemeClr val="tx1"/>
                          </a:solidFill>
                          <a:effectLst/>
                          <a:highlight>
                            <a:srgbClr val="FFFF00"/>
                          </a:highlight>
                          <a:latin typeface="Arial" panose="020B0604020202020204" pitchFamily="34" charset="0"/>
                          <a:cs typeface="Arial" panose="020B0604020202020204" pitchFamily="34" charset="0"/>
                        </a:rPr>
                        <a:t>AIRBUS</a:t>
                      </a:r>
                      <a:r>
                        <a:rPr lang="en-US" sz="2200" dirty="0">
                          <a:solidFill>
                            <a:schemeClr val="tx1"/>
                          </a:solidFill>
                          <a:effectLst/>
                          <a:latin typeface="Arial" panose="020B0604020202020204" pitchFamily="34" charset="0"/>
                          <a:cs typeface="Arial" panose="020B0604020202020204" pitchFamily="34" charset="0"/>
                        </a:rPr>
                        <a:t> A318                           JET  107-117  </a:t>
                      </a:r>
                      <a:endPar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9842880"/>
                  </a:ext>
                </a:extLst>
              </a:tr>
            </a:tbl>
          </a:graphicData>
        </a:graphic>
      </p:graphicFrame>
      <p:grpSp>
        <p:nvGrpSpPr>
          <p:cNvPr id="10" name="Group 9"/>
          <p:cNvGrpSpPr/>
          <p:nvPr/>
        </p:nvGrpSpPr>
        <p:grpSpPr>
          <a:xfrm>
            <a:off x="5854724" y="3962400"/>
            <a:ext cx="5516661" cy="1254076"/>
            <a:chOff x="5854724" y="3962400"/>
            <a:chExt cx="3745911" cy="1254076"/>
          </a:xfrm>
        </p:grpSpPr>
        <p:sp>
          <p:nvSpPr>
            <p:cNvPr id="6" name="Text Box 4"/>
            <p:cNvSpPr txBox="1"/>
            <p:nvPr/>
          </p:nvSpPr>
          <p:spPr>
            <a:xfrm>
              <a:off x="5854724" y="4810711"/>
              <a:ext cx="933450" cy="381000"/>
            </a:xfrm>
            <a:prstGeom prst="rect">
              <a:avLst/>
            </a:prstGeom>
            <a:no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ar-SY" sz="2200" b="1" dirty="0">
                  <a:effectLst/>
                  <a:latin typeface="Arial" panose="020B0604020202020204" pitchFamily="34" charset="0"/>
                  <a:ea typeface="Calibri" panose="020F0502020204030204" pitchFamily="34" charset="0"/>
                  <a:cs typeface="Arial" panose="020B0604020202020204" pitchFamily="34" charset="0"/>
                </a:rPr>
                <a:t>طراز الطائرة</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
          <p:nvSpPr>
            <p:cNvPr id="7" name="Text Box 5"/>
            <p:cNvSpPr txBox="1"/>
            <p:nvPr/>
          </p:nvSpPr>
          <p:spPr>
            <a:xfrm>
              <a:off x="6970419" y="4856431"/>
              <a:ext cx="2630216" cy="360045"/>
            </a:xfrm>
            <a:prstGeom prst="rect">
              <a:avLst/>
            </a:prstGeom>
            <a:no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ar-SY" sz="2200" b="1" dirty="0">
                  <a:effectLst/>
                  <a:latin typeface="Arial" panose="020B0604020202020204" pitchFamily="34" charset="0"/>
                  <a:ea typeface="Calibri" panose="020F0502020204030204" pitchFamily="34" charset="0"/>
                  <a:cs typeface="Arial" panose="020B0604020202020204" pitchFamily="34" charset="0"/>
                </a:rPr>
                <a:t>عدد المقاعد ويتراوح بين 107 و117</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cxnSp>
          <p:nvCxnSpPr>
            <p:cNvPr id="8" name="Straight Arrow Connector 7"/>
            <p:cNvCxnSpPr/>
            <p:nvPr/>
          </p:nvCxnSpPr>
          <p:spPr>
            <a:xfrm>
              <a:off x="7180741" y="3962400"/>
              <a:ext cx="557212" cy="726831"/>
            </a:xfrm>
            <a:prstGeom prst="straightConnector1">
              <a:avLst/>
            </a:prstGeom>
            <a:noFill/>
            <a:ln w="6350" cap="flat" cmpd="sng" algn="ctr">
              <a:solidFill>
                <a:sysClr val="windowText" lastClr="000000"/>
              </a:solidFill>
              <a:prstDash val="solid"/>
              <a:miter lim="800000"/>
              <a:tailEnd type="triangle"/>
            </a:ln>
            <a:effectLst/>
          </p:spPr>
        </p:cxnSp>
        <p:cxnSp>
          <p:nvCxnSpPr>
            <p:cNvPr id="9" name="Straight Arrow Connector 8"/>
            <p:cNvCxnSpPr/>
            <p:nvPr/>
          </p:nvCxnSpPr>
          <p:spPr>
            <a:xfrm flipH="1">
              <a:off x="6169798" y="4091354"/>
              <a:ext cx="278606" cy="597877"/>
            </a:xfrm>
            <a:prstGeom prst="straightConnector1">
              <a:avLst/>
            </a:prstGeom>
            <a:noFill/>
            <a:ln w="6350" cap="flat" cmpd="sng" algn="ctr">
              <a:solidFill>
                <a:sysClr val="windowText" lastClr="000000"/>
              </a:solidFill>
              <a:prstDash val="solid"/>
              <a:miter lim="800000"/>
              <a:tailEnd type="triangle"/>
            </a:ln>
            <a:effectLst/>
          </p:spPr>
        </p:cxnSp>
      </p:grpSp>
    </p:spTree>
    <p:extLst>
      <p:ext uri="{BB962C8B-B14F-4D97-AF65-F5344CB8AC3E}">
        <p14:creationId xmlns:p14="http://schemas.microsoft.com/office/powerpoint/2010/main" val="133760252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r>
              <a:rPr lang="ar-SY" b="1" dirty="0" smtClean="0"/>
              <a:t>تم التعرف في هذه الجلسة التدريبية على:</a:t>
            </a:r>
          </a:p>
          <a:p>
            <a:pPr marL="342900" indent="-342900">
              <a:lnSpc>
                <a:spcPct val="200000"/>
              </a:lnSpc>
              <a:buFont typeface="Wingdings" panose="05000000000000000000" pitchFamily="2" charset="2"/>
              <a:buChar char="ü"/>
            </a:pPr>
            <a:r>
              <a:rPr lang="ar-SY" dirty="0"/>
              <a:t>استعراض معلومات المكتب.</a:t>
            </a:r>
            <a:endParaRPr lang="en-US" dirty="0"/>
          </a:p>
          <a:p>
            <a:pPr marL="342900" indent="-342900">
              <a:lnSpc>
                <a:spcPct val="200000"/>
              </a:lnSpc>
              <a:buFont typeface="Wingdings" panose="05000000000000000000" pitchFamily="2" charset="2"/>
              <a:buChar char="ü"/>
            </a:pPr>
            <a:r>
              <a:rPr lang="ar-SY" dirty="0"/>
              <a:t>نظام المساعدة الفورية.</a:t>
            </a:r>
            <a:endParaRPr lang="en-US" dirty="0"/>
          </a:p>
          <a:p>
            <a:pPr marL="342900" indent="-342900">
              <a:lnSpc>
                <a:spcPct val="200000"/>
              </a:lnSpc>
              <a:buFont typeface="Wingdings" panose="05000000000000000000" pitchFamily="2" charset="2"/>
              <a:buChar char="ü"/>
            </a:pPr>
            <a:r>
              <a:rPr lang="ar-SY" dirty="0"/>
              <a:t>استعراض صفحات معلومات نظام أماديوس. </a:t>
            </a:r>
            <a:endParaRPr lang="en-US" dirty="0"/>
          </a:p>
          <a:p>
            <a:pPr marL="342900" indent="-342900">
              <a:lnSpc>
                <a:spcPct val="200000"/>
              </a:lnSpc>
              <a:buFont typeface="Wingdings" panose="05000000000000000000" pitchFamily="2" charset="2"/>
              <a:buChar char="ü"/>
            </a:pPr>
            <a:r>
              <a:rPr lang="ar-SA" dirty="0"/>
              <a:t>أدلة المطار</a:t>
            </a:r>
            <a:r>
              <a:rPr lang="ar-SY" dirty="0" smtClean="0"/>
              <a:t>.</a:t>
            </a:r>
            <a:endParaRPr lang="en-US" dirty="0"/>
          </a:p>
        </p:txBody>
      </p:sp>
    </p:spTree>
    <p:extLst>
      <p:ext uri="{BB962C8B-B14F-4D97-AF65-F5344CB8AC3E}">
        <p14:creationId xmlns:p14="http://schemas.microsoft.com/office/powerpoint/2010/main" val="22650577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normAutofit/>
          </a:bodyPr>
          <a:lstStyle/>
          <a:p>
            <a:r>
              <a:rPr lang="ar-LB" sz="3200" dirty="0"/>
              <a:t>أنظمة التوزيع الشاملة وتاريخها</a:t>
            </a:r>
            <a:endParaRPr lang="ar-SY" sz="3200" dirty="0"/>
          </a:p>
        </p:txBody>
      </p:sp>
      <p:sp>
        <p:nvSpPr>
          <p:cNvPr id="3" name="Text Placeholder 2"/>
          <p:cNvSpPr>
            <a:spLocks noGrp="1"/>
          </p:cNvSpPr>
          <p:nvPr>
            <p:ph type="body" sz="quarter" idx="11"/>
          </p:nvPr>
        </p:nvSpPr>
        <p:spPr>
          <a:xfrm>
            <a:off x="4385089" y="4369511"/>
            <a:ext cx="2143190" cy="676893"/>
          </a:xfrm>
        </p:spPr>
        <p:txBody>
          <a:bodyPr/>
          <a:lstStyle/>
          <a:p>
            <a:r>
              <a:rPr lang="ar-SY" dirty="0" smtClean="0"/>
              <a:t>الأولى</a:t>
            </a:r>
            <a:endParaRPr lang="ar-SY" dirty="0"/>
          </a:p>
        </p:txBody>
      </p:sp>
    </p:spTree>
    <p:extLst>
      <p:ext uri="{BB962C8B-B14F-4D97-AF65-F5344CB8AC3E}">
        <p14:creationId xmlns:p14="http://schemas.microsoft.com/office/powerpoint/2010/main" val="356365481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pPr marL="342900" indent="-342900">
              <a:lnSpc>
                <a:spcPct val="200000"/>
              </a:lnSpc>
              <a:buFont typeface="Wingdings" panose="05000000000000000000" pitchFamily="2" charset="2"/>
              <a:buChar char="v"/>
            </a:pPr>
            <a:r>
              <a:rPr lang="ar-SY" dirty="0"/>
              <a:t>استعراض معلومات </a:t>
            </a:r>
            <a:r>
              <a:rPr lang="ar-SY" dirty="0" smtClean="0"/>
              <a:t>المكتب.</a:t>
            </a:r>
            <a:endParaRPr lang="en-US" dirty="0"/>
          </a:p>
          <a:p>
            <a:pPr marL="342900" indent="-342900">
              <a:lnSpc>
                <a:spcPct val="200000"/>
              </a:lnSpc>
              <a:buFont typeface="Wingdings" panose="05000000000000000000" pitchFamily="2" charset="2"/>
              <a:buChar char="v"/>
            </a:pPr>
            <a:r>
              <a:rPr lang="ar-SY" dirty="0"/>
              <a:t>نظام المساعدة </a:t>
            </a:r>
            <a:r>
              <a:rPr lang="ar-SY" dirty="0" smtClean="0"/>
              <a:t>الفورية.</a:t>
            </a:r>
            <a:endParaRPr lang="en-US" dirty="0"/>
          </a:p>
          <a:p>
            <a:pPr marL="342900" indent="-342900">
              <a:lnSpc>
                <a:spcPct val="200000"/>
              </a:lnSpc>
              <a:buFont typeface="Wingdings" panose="05000000000000000000" pitchFamily="2" charset="2"/>
              <a:buChar char="v"/>
            </a:pPr>
            <a:r>
              <a:rPr lang="ar-SY" dirty="0"/>
              <a:t>استعراض صفحات معلومات نظام </a:t>
            </a:r>
            <a:r>
              <a:rPr lang="ar-SY" dirty="0" smtClean="0"/>
              <a:t>أماديوس. </a:t>
            </a:r>
            <a:endParaRPr lang="en-US" dirty="0"/>
          </a:p>
          <a:p>
            <a:pPr marL="342900" indent="-342900">
              <a:lnSpc>
                <a:spcPct val="200000"/>
              </a:lnSpc>
              <a:buFont typeface="Wingdings" panose="05000000000000000000" pitchFamily="2" charset="2"/>
              <a:buChar char="v"/>
            </a:pPr>
            <a:r>
              <a:rPr lang="ar-SA" dirty="0"/>
              <a:t>أدلة </a:t>
            </a:r>
            <a:r>
              <a:rPr lang="ar-SA" dirty="0" smtClean="0"/>
              <a:t>المطار</a:t>
            </a:r>
            <a:r>
              <a:rPr lang="ar-SY" dirty="0" smtClean="0"/>
              <a:t>.</a:t>
            </a:r>
            <a:endParaRPr lang="en-US" dirty="0"/>
          </a:p>
        </p:txBody>
      </p:sp>
    </p:spTree>
    <p:extLst>
      <p:ext uri="{BB962C8B-B14F-4D97-AF65-F5344CB8AC3E}">
        <p14:creationId xmlns:p14="http://schemas.microsoft.com/office/powerpoint/2010/main" val="351708778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624834"/>
            <a:ext cx="10367159" cy="1352829"/>
          </a:xfrm>
        </p:spPr>
        <p:txBody>
          <a:bodyPr>
            <a:noAutofit/>
          </a:bodyPr>
          <a:lstStyle/>
          <a:p>
            <a:r>
              <a:rPr lang="ar-SY" dirty="0"/>
              <a:t>لاستعراض معلومات المكتب الخاص بنا، ندخل الرمز (</a:t>
            </a:r>
            <a:r>
              <a:rPr lang="en-US" b="1" dirty="0"/>
              <a:t>PV</a:t>
            </a:r>
            <a:r>
              <a:rPr lang="ar-SY" dirty="0" smtClean="0"/>
              <a:t>).</a:t>
            </a:r>
            <a:endParaRPr lang="en-US" dirty="0"/>
          </a:p>
          <a:p>
            <a:r>
              <a:rPr lang="ar-SY" dirty="0"/>
              <a:t>أما لاستعراض معلومات مكتب آخر ندخل الرمز (</a:t>
            </a:r>
            <a:r>
              <a:rPr lang="en-US" b="1" dirty="0"/>
              <a:t>PV</a:t>
            </a:r>
            <a:r>
              <a:rPr lang="ar-SY" dirty="0"/>
              <a:t>) متبوعاً برمز البلد والعاصمة التي يقع فيها </a:t>
            </a:r>
            <a:r>
              <a:rPr lang="ar-SY" dirty="0" smtClean="0"/>
              <a:t>المكتب.</a:t>
            </a:r>
          </a:p>
          <a:p>
            <a:r>
              <a:rPr lang="ar-SY" b="1" dirty="0"/>
              <a:t>أمثلة</a:t>
            </a:r>
            <a:r>
              <a:rPr lang="ar-SY" dirty="0"/>
              <a:t> على اختصارات </a:t>
            </a:r>
            <a:r>
              <a:rPr lang="ar-SY" dirty="0" smtClean="0"/>
              <a:t>أخرى:</a:t>
            </a:r>
            <a:endParaRPr lang="en-US" dirty="0"/>
          </a:p>
        </p:txBody>
      </p:sp>
      <p:sp>
        <p:nvSpPr>
          <p:cNvPr id="3" name="Content Placeholder 2"/>
          <p:cNvSpPr>
            <a:spLocks noGrp="1"/>
          </p:cNvSpPr>
          <p:nvPr>
            <p:ph sz="quarter" idx="11"/>
          </p:nvPr>
        </p:nvSpPr>
        <p:spPr/>
        <p:txBody>
          <a:bodyPr/>
          <a:lstStyle/>
          <a:p>
            <a:r>
              <a:rPr lang="ar-SA" dirty="0" smtClean="0"/>
              <a:t>أولاً</a:t>
            </a:r>
            <a:r>
              <a:rPr lang="ar-SY" dirty="0" smtClean="0"/>
              <a:t> </a:t>
            </a:r>
            <a:r>
              <a:rPr lang="ar-SA" dirty="0" smtClean="0"/>
              <a:t>- </a:t>
            </a:r>
            <a:r>
              <a:rPr lang="ar-SA" dirty="0"/>
              <a:t>استعراض معلومات المكتب</a:t>
            </a:r>
            <a:endParaRPr lang="ar-SY" dirty="0"/>
          </a:p>
        </p:txBody>
      </p:sp>
      <p:graphicFrame>
        <p:nvGraphicFramePr>
          <p:cNvPr id="4" name="Table 3"/>
          <p:cNvGraphicFramePr>
            <a:graphicFrameLocks noGrp="1"/>
          </p:cNvGraphicFramePr>
          <p:nvPr>
            <p:extLst>
              <p:ext uri="{D42A27DB-BD31-4B8C-83A1-F6EECF244321}">
                <p14:modId xmlns:p14="http://schemas.microsoft.com/office/powerpoint/2010/main" val="4241126800"/>
              </p:ext>
            </p:extLst>
          </p:nvPr>
        </p:nvGraphicFramePr>
        <p:xfrm>
          <a:off x="5591642" y="3669324"/>
          <a:ext cx="6213229" cy="1508760"/>
        </p:xfrm>
        <a:graphic>
          <a:graphicData uri="http://schemas.openxmlformats.org/drawingml/2006/table">
            <a:tbl>
              <a:tblPr rtl="1" firstRow="1" firstCol="1" bandRow="1">
                <a:tableStyleId>{5C22544A-7EE6-4342-B048-85BDC9FD1C3A}</a:tableStyleId>
              </a:tblPr>
              <a:tblGrid>
                <a:gridCol w="1892899">
                  <a:extLst>
                    <a:ext uri="{9D8B030D-6E8A-4147-A177-3AD203B41FA5}">
                      <a16:colId xmlns:a16="http://schemas.microsoft.com/office/drawing/2014/main" val="4286878058"/>
                    </a:ext>
                  </a:extLst>
                </a:gridCol>
                <a:gridCol w="1892899">
                  <a:extLst>
                    <a:ext uri="{9D8B030D-6E8A-4147-A177-3AD203B41FA5}">
                      <a16:colId xmlns:a16="http://schemas.microsoft.com/office/drawing/2014/main" val="4124666450"/>
                    </a:ext>
                  </a:extLst>
                </a:gridCol>
                <a:gridCol w="2427431">
                  <a:extLst>
                    <a:ext uri="{9D8B030D-6E8A-4147-A177-3AD203B41FA5}">
                      <a16:colId xmlns:a16="http://schemas.microsoft.com/office/drawing/2014/main" val="2265400435"/>
                    </a:ext>
                  </a:extLst>
                </a:gridCol>
              </a:tblGrid>
              <a:tr h="0">
                <a:tc>
                  <a:txBody>
                    <a:bodyPr/>
                    <a:lstStyle/>
                    <a:p>
                      <a:pPr marL="0" marR="0" algn="ctr" rtl="1">
                        <a:lnSpc>
                          <a:spcPct val="150000"/>
                        </a:lnSpc>
                        <a:spcBef>
                          <a:spcPts val="0"/>
                        </a:spcBef>
                        <a:spcAft>
                          <a:spcPts val="0"/>
                        </a:spcAft>
                      </a:pPr>
                      <a:r>
                        <a:rPr lang="ar-SY" sz="2200">
                          <a:solidFill>
                            <a:schemeClr val="tx1"/>
                          </a:solidFill>
                          <a:effectLst/>
                        </a:rPr>
                        <a:t>رمز مدينة دمشق</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en-US" sz="2200">
                          <a:solidFill>
                            <a:schemeClr val="tx1"/>
                          </a:solidFill>
                          <a:effectLst/>
                        </a:rPr>
                        <a:t>Damascus</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en-US" sz="2200">
                          <a:solidFill>
                            <a:schemeClr val="tx1"/>
                          </a:solidFill>
                          <a:effectLst/>
                        </a:rPr>
                        <a:t>DAM</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7141585"/>
                  </a:ext>
                </a:extLst>
              </a:tr>
              <a:tr h="0">
                <a:tc>
                  <a:txBody>
                    <a:bodyPr/>
                    <a:lstStyle/>
                    <a:p>
                      <a:pPr marL="0" marR="0" algn="ctr" rtl="1">
                        <a:lnSpc>
                          <a:spcPct val="150000"/>
                        </a:lnSpc>
                        <a:spcBef>
                          <a:spcPts val="0"/>
                        </a:spcBef>
                        <a:spcAft>
                          <a:spcPts val="0"/>
                        </a:spcAft>
                      </a:pPr>
                      <a:r>
                        <a:rPr lang="ar-SY" sz="2200">
                          <a:solidFill>
                            <a:schemeClr val="tx1"/>
                          </a:solidFill>
                          <a:effectLst/>
                        </a:rPr>
                        <a:t>رمز سورية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es-ES" sz="2200">
                          <a:solidFill>
                            <a:schemeClr val="tx1"/>
                          </a:solidFill>
                          <a:effectLst/>
                        </a:rPr>
                        <a:t>Syria</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es-ES" sz="2200">
                          <a:solidFill>
                            <a:schemeClr val="tx1"/>
                          </a:solidFill>
                          <a:effectLst/>
                        </a:rPr>
                        <a:t>YB</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68538056"/>
                  </a:ext>
                </a:extLst>
              </a:tr>
              <a:tr h="0">
                <a:tc>
                  <a:txBody>
                    <a:bodyPr/>
                    <a:lstStyle/>
                    <a:p>
                      <a:pPr marL="0" marR="0" algn="ctr" rtl="1">
                        <a:lnSpc>
                          <a:spcPct val="150000"/>
                        </a:lnSpc>
                        <a:spcBef>
                          <a:spcPts val="0"/>
                        </a:spcBef>
                        <a:spcAft>
                          <a:spcPts val="0"/>
                        </a:spcAft>
                      </a:pPr>
                      <a:r>
                        <a:rPr lang="ar-SY" sz="2200">
                          <a:solidFill>
                            <a:schemeClr val="tx1"/>
                          </a:solidFill>
                          <a:effectLst/>
                        </a:rPr>
                        <a:t>رمز المكتب</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es-ES" sz="2200">
                          <a:solidFill>
                            <a:schemeClr val="tx1"/>
                          </a:solidFill>
                          <a:effectLst/>
                        </a:rPr>
                        <a:t>Office ID</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es-ES" sz="2200" dirty="0">
                          <a:solidFill>
                            <a:schemeClr val="tx1"/>
                          </a:solidFill>
                          <a:effectLst/>
                        </a:rPr>
                        <a:t>1234</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5791438"/>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612809164"/>
              </p:ext>
            </p:extLst>
          </p:nvPr>
        </p:nvGraphicFramePr>
        <p:xfrm>
          <a:off x="914095" y="3669324"/>
          <a:ext cx="4449445" cy="2514600"/>
        </p:xfrm>
        <a:graphic>
          <a:graphicData uri="http://schemas.openxmlformats.org/drawingml/2006/table">
            <a:tbl>
              <a:tblPr rtl="1" firstRow="1" firstCol="1" bandRow="1">
                <a:tableStyleId>{5C22544A-7EE6-4342-B048-85BDC9FD1C3A}</a:tableStyleId>
              </a:tblPr>
              <a:tblGrid>
                <a:gridCol w="1213485">
                  <a:extLst>
                    <a:ext uri="{9D8B030D-6E8A-4147-A177-3AD203B41FA5}">
                      <a16:colId xmlns:a16="http://schemas.microsoft.com/office/drawing/2014/main" val="3072634447"/>
                    </a:ext>
                  </a:extLst>
                </a:gridCol>
                <a:gridCol w="1617980">
                  <a:extLst>
                    <a:ext uri="{9D8B030D-6E8A-4147-A177-3AD203B41FA5}">
                      <a16:colId xmlns:a16="http://schemas.microsoft.com/office/drawing/2014/main" val="4029235214"/>
                    </a:ext>
                  </a:extLst>
                </a:gridCol>
                <a:gridCol w="1617980">
                  <a:extLst>
                    <a:ext uri="{9D8B030D-6E8A-4147-A177-3AD203B41FA5}">
                      <a16:colId xmlns:a16="http://schemas.microsoft.com/office/drawing/2014/main" val="1179314117"/>
                    </a:ext>
                  </a:extLst>
                </a:gridCol>
              </a:tblGrid>
              <a:tr h="0">
                <a:tc>
                  <a:txBody>
                    <a:bodyPr/>
                    <a:lstStyle/>
                    <a:p>
                      <a:pPr marL="0" marR="0" algn="ctr" rtl="1">
                        <a:lnSpc>
                          <a:spcPct val="150000"/>
                        </a:lnSpc>
                        <a:spcBef>
                          <a:spcPts val="0"/>
                        </a:spcBef>
                        <a:spcAft>
                          <a:spcPts val="0"/>
                        </a:spcAft>
                      </a:pPr>
                      <a:r>
                        <a:rPr lang="ar-SY" sz="2200">
                          <a:solidFill>
                            <a:schemeClr val="tx1"/>
                          </a:solidFill>
                          <a:effectLst/>
                        </a:rPr>
                        <a:t>العربي</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Y" sz="2200">
                          <a:solidFill>
                            <a:schemeClr val="tx1"/>
                          </a:solidFill>
                          <a:effectLst/>
                        </a:rPr>
                        <a:t>الإنكليزي</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Y" sz="2200">
                          <a:solidFill>
                            <a:schemeClr val="tx1"/>
                          </a:solidFill>
                          <a:effectLst/>
                        </a:rPr>
                        <a:t>الاختصار</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31042570"/>
                  </a:ext>
                </a:extLst>
              </a:tr>
              <a:tr h="0">
                <a:tc>
                  <a:txBody>
                    <a:bodyPr/>
                    <a:lstStyle/>
                    <a:p>
                      <a:pPr marL="0" marR="0" algn="ctr" rtl="1">
                        <a:lnSpc>
                          <a:spcPct val="150000"/>
                        </a:lnSpc>
                        <a:spcBef>
                          <a:spcPts val="0"/>
                        </a:spcBef>
                        <a:spcAft>
                          <a:spcPts val="0"/>
                        </a:spcAft>
                      </a:pPr>
                      <a:r>
                        <a:rPr lang="ar-SY" sz="2200">
                          <a:solidFill>
                            <a:schemeClr val="tx1"/>
                          </a:solidFill>
                          <a:effectLst/>
                        </a:rPr>
                        <a:t>بيروت</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en-US" sz="2200">
                          <a:solidFill>
                            <a:schemeClr val="tx1"/>
                          </a:solidFill>
                          <a:effectLst/>
                        </a:rPr>
                        <a:t>Beirut</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en-US" sz="2200">
                          <a:solidFill>
                            <a:schemeClr val="tx1"/>
                          </a:solidFill>
                          <a:effectLst/>
                        </a:rPr>
                        <a:t>BEY</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49902975"/>
                  </a:ext>
                </a:extLst>
              </a:tr>
              <a:tr h="0">
                <a:tc>
                  <a:txBody>
                    <a:bodyPr/>
                    <a:lstStyle/>
                    <a:p>
                      <a:pPr marL="0" marR="0" algn="ctr" rtl="1">
                        <a:lnSpc>
                          <a:spcPct val="150000"/>
                        </a:lnSpc>
                        <a:spcBef>
                          <a:spcPts val="0"/>
                        </a:spcBef>
                        <a:spcAft>
                          <a:spcPts val="0"/>
                        </a:spcAft>
                      </a:pPr>
                      <a:r>
                        <a:rPr lang="ar-SY" sz="2200">
                          <a:solidFill>
                            <a:schemeClr val="tx1"/>
                          </a:solidFill>
                          <a:effectLst/>
                        </a:rPr>
                        <a:t>لبنان</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en-US" sz="2200">
                          <a:solidFill>
                            <a:schemeClr val="tx1"/>
                          </a:solidFill>
                          <a:effectLst/>
                        </a:rPr>
                        <a:t>Lebanon</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en-US" sz="2200">
                          <a:solidFill>
                            <a:schemeClr val="tx1"/>
                          </a:solidFill>
                          <a:effectLst/>
                        </a:rPr>
                        <a:t>LB</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34363955"/>
                  </a:ext>
                </a:extLst>
              </a:tr>
              <a:tr h="0">
                <a:tc>
                  <a:txBody>
                    <a:bodyPr/>
                    <a:lstStyle/>
                    <a:p>
                      <a:pPr marL="0" marR="0" algn="ctr" rtl="1">
                        <a:lnSpc>
                          <a:spcPct val="150000"/>
                        </a:lnSpc>
                        <a:spcBef>
                          <a:spcPts val="0"/>
                        </a:spcBef>
                        <a:spcAft>
                          <a:spcPts val="0"/>
                        </a:spcAft>
                      </a:pPr>
                      <a:r>
                        <a:rPr lang="ar-SY" sz="2200">
                          <a:solidFill>
                            <a:schemeClr val="tx1"/>
                          </a:solidFill>
                          <a:effectLst/>
                        </a:rPr>
                        <a:t>عَمّان</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en-US" sz="2200">
                          <a:solidFill>
                            <a:schemeClr val="tx1"/>
                          </a:solidFill>
                          <a:effectLst/>
                        </a:rPr>
                        <a:t>Amman</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en-US" sz="2200">
                          <a:solidFill>
                            <a:schemeClr val="tx1"/>
                          </a:solidFill>
                          <a:effectLst/>
                        </a:rPr>
                        <a:t>AMM</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454484"/>
                  </a:ext>
                </a:extLst>
              </a:tr>
              <a:tr h="0">
                <a:tc>
                  <a:txBody>
                    <a:bodyPr/>
                    <a:lstStyle/>
                    <a:p>
                      <a:pPr marL="0" marR="0" algn="ctr" rtl="1">
                        <a:lnSpc>
                          <a:spcPct val="150000"/>
                        </a:lnSpc>
                        <a:spcBef>
                          <a:spcPts val="0"/>
                        </a:spcBef>
                        <a:spcAft>
                          <a:spcPts val="0"/>
                        </a:spcAft>
                      </a:pPr>
                      <a:r>
                        <a:rPr lang="ar-SY" sz="2200">
                          <a:solidFill>
                            <a:schemeClr val="tx1"/>
                          </a:solidFill>
                          <a:effectLst/>
                        </a:rPr>
                        <a:t>الأردن</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en-US" sz="2200">
                          <a:solidFill>
                            <a:schemeClr val="tx1"/>
                          </a:solidFill>
                          <a:effectLst/>
                        </a:rPr>
                        <a:t>Jordan</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en-US" sz="2200" dirty="0">
                          <a:solidFill>
                            <a:schemeClr val="tx1"/>
                          </a:solidFill>
                          <a:effectLst/>
                        </a:rPr>
                        <a:t>JO</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6584160"/>
                  </a:ext>
                </a:extLst>
              </a:tr>
            </a:tbl>
          </a:graphicData>
        </a:graphic>
      </p:graphicFrame>
    </p:spTree>
    <p:extLst>
      <p:ext uri="{BB962C8B-B14F-4D97-AF65-F5344CB8AC3E}">
        <p14:creationId xmlns:p14="http://schemas.microsoft.com/office/powerpoint/2010/main" val="7324330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0"/>
            <p:extLst>
              <p:ext uri="{D42A27DB-BD31-4B8C-83A1-F6EECF244321}">
                <p14:modId xmlns:p14="http://schemas.microsoft.com/office/powerpoint/2010/main" val="519691285"/>
              </p:ext>
            </p:extLst>
          </p:nvPr>
        </p:nvGraphicFramePr>
        <p:xfrm>
          <a:off x="1560311" y="1823248"/>
          <a:ext cx="9271812" cy="4358640"/>
        </p:xfrm>
        <a:graphic>
          <a:graphicData uri="http://schemas.openxmlformats.org/drawingml/2006/table">
            <a:tbl>
              <a:tblPr firstRow="1" bandRow="1">
                <a:tableStyleId>{5C22544A-7EE6-4342-B048-85BDC9FD1C3A}</a:tableStyleId>
              </a:tblPr>
              <a:tblGrid>
                <a:gridCol w="9271812">
                  <a:extLst>
                    <a:ext uri="{9D8B030D-6E8A-4147-A177-3AD203B41FA5}">
                      <a16:colId xmlns:a16="http://schemas.microsoft.com/office/drawing/2014/main" val="855489842"/>
                    </a:ext>
                  </a:extLst>
                </a:gridCol>
              </a:tblGrid>
              <a:tr h="189749">
                <a:tc>
                  <a:txBody>
                    <a:bodyPr/>
                    <a:lstStyle/>
                    <a:p>
                      <a:pPr marL="0" marR="0" indent="177800" algn="just" rtl="0">
                        <a:lnSpc>
                          <a:spcPct val="130000"/>
                        </a:lnSpc>
                        <a:spcBef>
                          <a:spcPts val="0"/>
                        </a:spcBef>
                        <a:spcAft>
                          <a:spcPts val="0"/>
                        </a:spcAft>
                      </a:pPr>
                      <a:r>
                        <a:rPr lang="en-US" sz="2200">
                          <a:solidFill>
                            <a:schemeClr val="tx1"/>
                          </a:solidFill>
                          <a:effectLst/>
                        </a:rPr>
                        <a:t>PV</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0904777"/>
                  </a:ext>
                </a:extLst>
              </a:tr>
              <a:tr h="176784">
                <a:tc>
                  <a:txBody>
                    <a:bodyPr/>
                    <a:lstStyle/>
                    <a:p>
                      <a:pPr algn="just" rtl="0">
                        <a:lnSpc>
                          <a:spcPct val="130000"/>
                        </a:lnSpc>
                      </a:pPr>
                      <a:endParaRPr lang="en-US" sz="2200">
                        <a:solidFill>
                          <a:schemeClr val="tx1"/>
                        </a:solidFill>
                        <a:effectLst/>
                        <a:latin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00765908"/>
                  </a:ext>
                </a:extLst>
              </a:tr>
              <a:tr h="189749">
                <a:tc>
                  <a:txBody>
                    <a:bodyPr/>
                    <a:lstStyle/>
                    <a:p>
                      <a:pPr marL="0" marR="0" algn="just" rtl="0">
                        <a:lnSpc>
                          <a:spcPct val="130000"/>
                        </a:lnSpc>
                        <a:spcBef>
                          <a:spcPts val="0"/>
                        </a:spcBef>
                        <a:spcAft>
                          <a:spcPts val="0"/>
                        </a:spcAft>
                      </a:pPr>
                      <a:r>
                        <a:rPr lang="en-US" sz="2200">
                          <a:solidFill>
                            <a:schemeClr val="tx1"/>
                          </a:solidFill>
                          <a:effectLst/>
                        </a:rPr>
                        <a:t>* * * * * * * * * * * *  PV OFFICE PROFILE  * * * * * * * * * *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11020218"/>
                  </a:ext>
                </a:extLst>
              </a:tr>
              <a:tr h="189749">
                <a:tc>
                  <a:txBody>
                    <a:bodyPr/>
                    <a:lstStyle/>
                    <a:p>
                      <a:pPr marL="0" marR="0" algn="just" rtl="0">
                        <a:lnSpc>
                          <a:spcPct val="130000"/>
                        </a:lnSpc>
                        <a:spcBef>
                          <a:spcPts val="0"/>
                        </a:spcBef>
                        <a:spcAft>
                          <a:spcPts val="0"/>
                        </a:spcAft>
                      </a:pPr>
                      <a:r>
                        <a:rPr lang="en-US" sz="2200">
                          <a:solidFill>
                            <a:schemeClr val="tx1"/>
                          </a:solidFill>
                          <a:effectLst/>
                          <a:highlight>
                            <a:srgbClr val="00FF00"/>
                          </a:highlight>
                        </a:rPr>
                        <a:t>AMADEUS OFFICE ID          - DAMYB1234</a:t>
                      </a:r>
                      <a:r>
                        <a:rPr lang="en-US" sz="2200">
                          <a:solidFill>
                            <a:schemeClr val="tx1"/>
                          </a:solidFill>
                          <a:effectLst/>
                        </a:rPr>
                        <a:t>        AMID - 119113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12359886"/>
                  </a:ext>
                </a:extLst>
              </a:tr>
              <a:tr h="189749">
                <a:tc>
                  <a:txBody>
                    <a:bodyPr/>
                    <a:lstStyle/>
                    <a:p>
                      <a:pPr marL="0" marR="0" algn="just" rtl="0">
                        <a:lnSpc>
                          <a:spcPct val="130000"/>
                        </a:lnSpc>
                        <a:spcBef>
                          <a:spcPts val="0"/>
                        </a:spcBef>
                        <a:spcAft>
                          <a:spcPts val="0"/>
                        </a:spcAft>
                      </a:pPr>
                      <a:r>
                        <a:rPr lang="en-US" sz="2200">
                          <a:solidFill>
                            <a:schemeClr val="tx1"/>
                          </a:solidFill>
                          <a:effectLst/>
                        </a:rPr>
                        <a:t>NATIONAL SYSTEM OFFICE ID  - 1A/DAMYB1234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323953"/>
                  </a:ext>
                </a:extLst>
              </a:tr>
              <a:tr h="189749">
                <a:tc>
                  <a:txBody>
                    <a:bodyPr/>
                    <a:lstStyle/>
                    <a:p>
                      <a:pPr marL="0" marR="0" algn="just" rtl="0">
                        <a:lnSpc>
                          <a:spcPct val="130000"/>
                        </a:lnSpc>
                        <a:spcBef>
                          <a:spcPts val="0"/>
                        </a:spcBef>
                        <a:spcAft>
                          <a:spcPts val="0"/>
                        </a:spcAft>
                      </a:pPr>
                      <a:r>
                        <a:rPr lang="en-US" sz="2200">
                          <a:solidFill>
                            <a:schemeClr val="tx1"/>
                          </a:solidFill>
                          <a:effectLst/>
                        </a:rPr>
                        <a:t>DATE/TIME                  - 23NOV22/1514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5715247"/>
                  </a:ext>
                </a:extLst>
              </a:tr>
              <a:tr h="189749">
                <a:tc>
                  <a:txBody>
                    <a:bodyPr/>
                    <a:lstStyle/>
                    <a:p>
                      <a:pPr marL="0" marR="0" algn="just" rtl="0">
                        <a:lnSpc>
                          <a:spcPct val="130000"/>
                        </a:lnSpc>
                        <a:spcBef>
                          <a:spcPts val="0"/>
                        </a:spcBef>
                        <a:spcAft>
                          <a:spcPts val="0"/>
                        </a:spcAft>
                      </a:pPr>
                      <a:r>
                        <a:rPr lang="en-US" sz="2200" dirty="0">
                          <a:solidFill>
                            <a:schemeClr val="tx1"/>
                          </a:solidFill>
                          <a:effectLst/>
                        </a:rPr>
                        <a:t>* * * * * * * * * * * *  OFFICE IDENTIFICATION  * * * * * * * *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87205026"/>
                  </a:ext>
                </a:extLst>
              </a:tr>
              <a:tr h="189749">
                <a:tc>
                  <a:txBody>
                    <a:bodyPr/>
                    <a:lstStyle/>
                    <a:p>
                      <a:pPr marL="0" marR="0" algn="just" rtl="0">
                        <a:lnSpc>
                          <a:spcPct val="130000"/>
                        </a:lnSpc>
                        <a:spcBef>
                          <a:spcPts val="0"/>
                        </a:spcBef>
                        <a:spcAft>
                          <a:spcPts val="0"/>
                        </a:spcAft>
                      </a:pPr>
                      <a:r>
                        <a:rPr lang="es-ES" sz="2200">
                          <a:solidFill>
                            <a:schemeClr val="tx1"/>
                          </a:solidFill>
                          <a:effectLst/>
                        </a:rPr>
                        <a:t>UVC*PRIMARY VENDOR CODE    - AMJO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16619988"/>
                  </a:ext>
                </a:extLst>
              </a:tr>
              <a:tr h="189749">
                <a:tc>
                  <a:txBody>
                    <a:bodyPr/>
                    <a:lstStyle/>
                    <a:p>
                      <a:pPr marL="0" marR="0" algn="just" rtl="0">
                        <a:lnSpc>
                          <a:spcPct val="130000"/>
                        </a:lnSpc>
                        <a:spcBef>
                          <a:spcPts val="0"/>
                        </a:spcBef>
                        <a:spcAft>
                          <a:spcPts val="0"/>
                        </a:spcAft>
                      </a:pPr>
                      <a:r>
                        <a:rPr lang="en-US" sz="2200">
                          <a:solidFill>
                            <a:schemeClr val="tx1"/>
                          </a:solidFill>
                          <a:effectLst/>
                          <a:highlight>
                            <a:srgbClr val="A9A9A9"/>
                          </a:highlight>
                        </a:rPr>
                        <a:t>CIN*IATA NUMBER            - 1235456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8090185"/>
                  </a:ext>
                </a:extLst>
              </a:tr>
              <a:tr h="189749">
                <a:tc>
                  <a:txBody>
                    <a:bodyPr/>
                    <a:lstStyle/>
                    <a:p>
                      <a:pPr marL="0" marR="0" algn="just" rtl="0">
                        <a:lnSpc>
                          <a:spcPct val="130000"/>
                        </a:lnSpc>
                        <a:spcBef>
                          <a:spcPts val="0"/>
                        </a:spcBef>
                        <a:spcAft>
                          <a:spcPts val="0"/>
                        </a:spcAft>
                      </a:pPr>
                      <a:r>
                        <a:rPr lang="en-US" sz="2200" dirty="0">
                          <a:solidFill>
                            <a:schemeClr val="tx1"/>
                          </a:solidFill>
                          <a:effectLst/>
                        </a:rPr>
                        <a:t>USC USER SECURITY CATEGORY - NONE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2249016"/>
                  </a:ext>
                </a:extLst>
              </a:tr>
            </a:tbl>
          </a:graphicData>
        </a:graphic>
      </p:graphicFrame>
      <p:sp>
        <p:nvSpPr>
          <p:cNvPr id="3" name="Content Placeholder 2"/>
          <p:cNvSpPr>
            <a:spLocks noGrp="1"/>
          </p:cNvSpPr>
          <p:nvPr>
            <p:ph sz="quarter" idx="11"/>
          </p:nvPr>
        </p:nvSpPr>
        <p:spPr/>
        <p:txBody>
          <a:bodyPr/>
          <a:lstStyle/>
          <a:p>
            <a:r>
              <a:rPr lang="ar-SA" dirty="0"/>
              <a:t>أولاً</a:t>
            </a:r>
            <a:r>
              <a:rPr lang="ar-SY" dirty="0"/>
              <a:t> </a:t>
            </a:r>
            <a:r>
              <a:rPr lang="ar-SA" dirty="0"/>
              <a:t>- استعراض معلومات </a:t>
            </a:r>
            <a:r>
              <a:rPr lang="ar-SA" dirty="0" smtClean="0"/>
              <a:t>المكتب</a:t>
            </a:r>
            <a:endParaRPr lang="ar-SY" dirty="0"/>
          </a:p>
        </p:txBody>
      </p:sp>
    </p:spTree>
    <p:extLst>
      <p:ext uri="{BB962C8B-B14F-4D97-AF65-F5344CB8AC3E}">
        <p14:creationId xmlns:p14="http://schemas.microsoft.com/office/powerpoint/2010/main" val="226889971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0"/>
            <p:extLst>
              <p:ext uri="{D42A27DB-BD31-4B8C-83A1-F6EECF244321}">
                <p14:modId xmlns:p14="http://schemas.microsoft.com/office/powerpoint/2010/main" val="2962467968"/>
              </p:ext>
            </p:extLst>
          </p:nvPr>
        </p:nvGraphicFramePr>
        <p:xfrm>
          <a:off x="1162870" y="1728467"/>
          <a:ext cx="10103009" cy="4526280"/>
        </p:xfrm>
        <a:graphic>
          <a:graphicData uri="http://schemas.openxmlformats.org/drawingml/2006/table">
            <a:tbl>
              <a:tblPr firstRow="1" bandRow="1">
                <a:tableStyleId>{5C22544A-7EE6-4342-B048-85BDC9FD1C3A}</a:tableStyleId>
              </a:tblPr>
              <a:tblGrid>
                <a:gridCol w="10103009">
                  <a:extLst>
                    <a:ext uri="{9D8B030D-6E8A-4147-A177-3AD203B41FA5}">
                      <a16:colId xmlns:a16="http://schemas.microsoft.com/office/drawing/2014/main" val="789461854"/>
                    </a:ext>
                  </a:extLst>
                </a:gridCol>
              </a:tblGrid>
              <a:tr h="189749">
                <a:tc>
                  <a:txBody>
                    <a:bodyPr/>
                    <a:lstStyle/>
                    <a:p>
                      <a:pPr marL="0" marR="0" indent="177800" algn="just">
                        <a:lnSpc>
                          <a:spcPct val="90000"/>
                        </a:lnSpc>
                        <a:spcBef>
                          <a:spcPts val="0"/>
                        </a:spcBef>
                        <a:spcAft>
                          <a:spcPts val="0"/>
                        </a:spcAft>
                      </a:pPr>
                      <a:r>
                        <a:rPr lang="en-US" sz="2200">
                          <a:solidFill>
                            <a:schemeClr val="tx1"/>
                          </a:solidFill>
                          <a:effectLst/>
                        </a:rPr>
                        <a:t>PV</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22040829"/>
                  </a:ext>
                </a:extLst>
              </a:tr>
              <a:tr h="189749">
                <a:tc>
                  <a:txBody>
                    <a:bodyPr/>
                    <a:lstStyle/>
                    <a:p>
                      <a:pPr marL="0" marR="0" algn="just">
                        <a:lnSpc>
                          <a:spcPct val="90000"/>
                        </a:lnSpc>
                        <a:spcBef>
                          <a:spcPts val="0"/>
                        </a:spcBef>
                        <a:spcAft>
                          <a:spcPts val="0"/>
                        </a:spcAft>
                      </a:pPr>
                      <a:r>
                        <a:rPr lang="en-US" sz="2200" dirty="0">
                          <a:solidFill>
                            <a:schemeClr val="tx1"/>
                          </a:solidFill>
                          <a:effectLst/>
                        </a:rPr>
                        <a:t>* * * * * * * * * * * *  GENERAL DATA   * * * * * * * * * * * *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0013090"/>
                  </a:ext>
                </a:extLst>
              </a:tr>
              <a:tr h="189749">
                <a:tc>
                  <a:txBody>
                    <a:bodyPr/>
                    <a:lstStyle/>
                    <a:p>
                      <a:pPr marL="0" marR="0" algn="just">
                        <a:lnSpc>
                          <a:spcPct val="90000"/>
                        </a:lnSpc>
                        <a:spcBef>
                          <a:spcPts val="0"/>
                        </a:spcBef>
                        <a:spcAft>
                          <a:spcPts val="0"/>
                        </a:spcAft>
                      </a:pPr>
                      <a:r>
                        <a:rPr lang="en-US" sz="2200" dirty="0">
                          <a:solidFill>
                            <a:schemeClr val="tx1"/>
                          </a:solidFill>
                          <a:effectLst/>
                        </a:rPr>
                        <a:t>NAM*</a:t>
                      </a:r>
                      <a:r>
                        <a:rPr lang="en-US" sz="2200" dirty="0">
                          <a:solidFill>
                            <a:schemeClr val="tx1"/>
                          </a:solidFill>
                          <a:effectLst/>
                          <a:highlight>
                            <a:srgbClr val="00FFFF"/>
                          </a:highlight>
                        </a:rPr>
                        <a:t>OFFICE NAME      - STAR TRAVEL</a:t>
                      </a:r>
                      <a:r>
                        <a:rPr lang="en-US" sz="2200" dirty="0">
                          <a:solidFill>
                            <a:schemeClr val="tx1"/>
                          </a:solidFill>
                          <a:effectLst/>
                        </a:rPr>
                        <a:t> CORP1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4347547"/>
                  </a:ext>
                </a:extLst>
              </a:tr>
              <a:tr h="189749">
                <a:tc>
                  <a:txBody>
                    <a:bodyPr/>
                    <a:lstStyle/>
                    <a:p>
                      <a:pPr marL="0" marR="0" algn="just">
                        <a:lnSpc>
                          <a:spcPct val="90000"/>
                        </a:lnSpc>
                        <a:spcBef>
                          <a:spcPts val="0"/>
                        </a:spcBef>
                        <a:spcAft>
                          <a:spcPts val="0"/>
                        </a:spcAft>
                      </a:pPr>
                      <a:r>
                        <a:rPr lang="en-US" sz="2200" dirty="0">
                          <a:solidFill>
                            <a:schemeClr val="tx1"/>
                          </a:solidFill>
                          <a:effectLst/>
                        </a:rPr>
                        <a:t>AD1*ADDRESS 1        - DAMASCUS, ABDUL HAMEED SHARAF ST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73375935"/>
                  </a:ext>
                </a:extLst>
              </a:tr>
              <a:tr h="189749">
                <a:tc>
                  <a:txBody>
                    <a:bodyPr/>
                    <a:lstStyle/>
                    <a:p>
                      <a:pPr marL="0" marR="0" algn="just">
                        <a:lnSpc>
                          <a:spcPct val="90000"/>
                        </a:lnSpc>
                        <a:spcBef>
                          <a:spcPts val="0"/>
                        </a:spcBef>
                        <a:spcAft>
                          <a:spcPts val="0"/>
                        </a:spcAft>
                      </a:pPr>
                      <a:r>
                        <a:rPr lang="en-US" sz="2200" dirty="0">
                          <a:solidFill>
                            <a:schemeClr val="tx1"/>
                          </a:solidFill>
                          <a:effectLst/>
                        </a:rPr>
                        <a:t>AD2*ADDRESS 2        - NEXT TO KUWAIT AIRWAYS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01840617"/>
                  </a:ext>
                </a:extLst>
              </a:tr>
              <a:tr h="189749">
                <a:tc>
                  <a:txBody>
                    <a:bodyPr/>
                    <a:lstStyle/>
                    <a:p>
                      <a:pPr marL="0" marR="0" algn="just">
                        <a:lnSpc>
                          <a:spcPct val="90000"/>
                        </a:lnSpc>
                        <a:spcBef>
                          <a:spcPts val="0"/>
                        </a:spcBef>
                        <a:spcAft>
                          <a:spcPts val="0"/>
                        </a:spcAft>
                      </a:pPr>
                      <a:r>
                        <a:rPr lang="en-US" sz="2200" dirty="0">
                          <a:solidFill>
                            <a:schemeClr val="tx1"/>
                          </a:solidFill>
                          <a:effectLst/>
                        </a:rPr>
                        <a:t>AD3*CITY NAME        - Damascus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8714810"/>
                  </a:ext>
                </a:extLst>
              </a:tr>
              <a:tr h="189749">
                <a:tc>
                  <a:txBody>
                    <a:bodyPr/>
                    <a:lstStyle/>
                    <a:p>
                      <a:pPr marL="0" marR="0" algn="just">
                        <a:lnSpc>
                          <a:spcPct val="90000"/>
                        </a:lnSpc>
                        <a:spcBef>
                          <a:spcPts val="0"/>
                        </a:spcBef>
                        <a:spcAft>
                          <a:spcPts val="0"/>
                        </a:spcAft>
                      </a:pPr>
                      <a:r>
                        <a:rPr lang="en-US" sz="2200" dirty="0">
                          <a:solidFill>
                            <a:schemeClr val="tx1"/>
                          </a:solidFill>
                          <a:effectLst/>
                        </a:rPr>
                        <a:t>CRP*CORPORATE IMPLANT- NONE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04874949"/>
                  </a:ext>
                </a:extLst>
              </a:tr>
              <a:tr h="189749">
                <a:tc>
                  <a:txBody>
                    <a:bodyPr/>
                    <a:lstStyle/>
                    <a:p>
                      <a:pPr marL="0" marR="0" algn="just">
                        <a:lnSpc>
                          <a:spcPct val="90000"/>
                        </a:lnSpc>
                        <a:spcBef>
                          <a:spcPts val="0"/>
                        </a:spcBef>
                        <a:spcAft>
                          <a:spcPts val="0"/>
                        </a:spcAft>
                      </a:pPr>
                      <a:r>
                        <a:rPr lang="en-US" sz="2200" dirty="0">
                          <a:solidFill>
                            <a:schemeClr val="tx1"/>
                          </a:solidFill>
                          <a:effectLst/>
                        </a:rPr>
                        <a:t>CST*CONSORTIUM CODES - NONE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79946227"/>
                  </a:ext>
                </a:extLst>
              </a:tr>
              <a:tr h="189749">
                <a:tc>
                  <a:txBody>
                    <a:bodyPr/>
                    <a:lstStyle/>
                    <a:p>
                      <a:pPr marL="0" marR="0" algn="just">
                        <a:lnSpc>
                          <a:spcPct val="90000"/>
                        </a:lnSpc>
                        <a:spcBef>
                          <a:spcPts val="0"/>
                        </a:spcBef>
                        <a:spcAft>
                          <a:spcPts val="0"/>
                        </a:spcAft>
                      </a:pPr>
                      <a:r>
                        <a:rPr lang="en-US" sz="2200" dirty="0">
                          <a:solidFill>
                            <a:schemeClr val="tx1"/>
                          </a:solidFill>
                          <a:effectLst/>
                        </a:rPr>
                        <a:t>XXX*COUNTRY CODE     - SY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6039347"/>
                  </a:ext>
                </a:extLst>
              </a:tr>
              <a:tr h="189749">
                <a:tc>
                  <a:txBody>
                    <a:bodyPr/>
                    <a:lstStyle/>
                    <a:p>
                      <a:pPr marL="0" marR="0" algn="just">
                        <a:lnSpc>
                          <a:spcPct val="90000"/>
                        </a:lnSpc>
                        <a:spcBef>
                          <a:spcPts val="0"/>
                        </a:spcBef>
                        <a:spcAft>
                          <a:spcPts val="0"/>
                        </a:spcAft>
                      </a:pPr>
                      <a:r>
                        <a:rPr lang="en-US" sz="2200" dirty="0">
                          <a:solidFill>
                            <a:schemeClr val="tx1"/>
                          </a:solidFill>
                          <a:effectLst/>
                        </a:rPr>
                        <a:t>CTN*COUNTRY NAME     - SYRIA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46412987"/>
                  </a:ext>
                </a:extLst>
              </a:tr>
              <a:tr h="189749">
                <a:tc>
                  <a:txBody>
                    <a:bodyPr/>
                    <a:lstStyle/>
                    <a:p>
                      <a:pPr marL="0" marR="0" algn="just">
                        <a:lnSpc>
                          <a:spcPct val="90000"/>
                        </a:lnSpc>
                        <a:spcBef>
                          <a:spcPts val="0"/>
                        </a:spcBef>
                        <a:spcAft>
                          <a:spcPts val="0"/>
                        </a:spcAft>
                      </a:pPr>
                      <a:r>
                        <a:rPr lang="en-US" sz="2200" dirty="0">
                          <a:solidFill>
                            <a:schemeClr val="tx1"/>
                          </a:solidFill>
                          <a:effectLst/>
                          <a:highlight>
                            <a:srgbClr val="FF00FF"/>
                          </a:highlight>
                        </a:rPr>
                        <a:t>PHO*PHONE PRIMARY    - +963 11 869 0414/+963 933 505050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1134001"/>
                  </a:ext>
                </a:extLst>
              </a:tr>
              <a:tr h="189749">
                <a:tc>
                  <a:txBody>
                    <a:bodyPr/>
                    <a:lstStyle/>
                    <a:p>
                      <a:pPr marL="0" marR="0" algn="just">
                        <a:lnSpc>
                          <a:spcPct val="90000"/>
                        </a:lnSpc>
                        <a:spcBef>
                          <a:spcPts val="0"/>
                        </a:spcBef>
                        <a:spcAft>
                          <a:spcPts val="0"/>
                        </a:spcAft>
                      </a:pPr>
                      <a:r>
                        <a:rPr lang="en-US" sz="2200">
                          <a:solidFill>
                            <a:schemeClr val="tx1"/>
                          </a:solidFill>
                          <a:effectLst/>
                        </a:rPr>
                        <a:t>PH2*PHONE SECONDARY  - NONE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31746180"/>
                  </a:ext>
                </a:extLst>
              </a:tr>
              <a:tr h="189749">
                <a:tc>
                  <a:txBody>
                    <a:bodyPr/>
                    <a:lstStyle/>
                    <a:p>
                      <a:pPr marL="0" marR="0" algn="just">
                        <a:lnSpc>
                          <a:spcPct val="90000"/>
                        </a:lnSpc>
                        <a:spcBef>
                          <a:spcPts val="0"/>
                        </a:spcBef>
                        <a:spcAft>
                          <a:spcPts val="0"/>
                        </a:spcAft>
                      </a:pPr>
                      <a:r>
                        <a:rPr lang="en-US" sz="2200">
                          <a:solidFill>
                            <a:schemeClr val="tx1"/>
                          </a:solidFill>
                          <a:effectLst/>
                        </a:rPr>
                        <a:t>FAX*FAX PRIMARY      - +963 11 566 3991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9442978"/>
                  </a:ext>
                </a:extLst>
              </a:tr>
              <a:tr h="189749">
                <a:tc>
                  <a:txBody>
                    <a:bodyPr/>
                    <a:lstStyle/>
                    <a:p>
                      <a:pPr marL="0" marR="0" algn="just">
                        <a:lnSpc>
                          <a:spcPct val="90000"/>
                        </a:lnSpc>
                        <a:spcBef>
                          <a:spcPts val="0"/>
                        </a:spcBef>
                        <a:spcAft>
                          <a:spcPts val="0"/>
                        </a:spcAft>
                      </a:pPr>
                      <a:r>
                        <a:rPr lang="en-US" sz="2200">
                          <a:solidFill>
                            <a:schemeClr val="tx1"/>
                          </a:solidFill>
                          <a:effectLst/>
                        </a:rPr>
                        <a:t>FA2*FAX SECONDARY    - NONE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915710"/>
                  </a:ext>
                </a:extLst>
              </a:tr>
              <a:tr h="189749">
                <a:tc>
                  <a:txBody>
                    <a:bodyPr/>
                    <a:lstStyle/>
                    <a:p>
                      <a:pPr marL="0" marR="0" algn="just">
                        <a:lnSpc>
                          <a:spcPct val="90000"/>
                        </a:lnSpc>
                        <a:spcBef>
                          <a:spcPts val="0"/>
                        </a:spcBef>
                        <a:spcAft>
                          <a:spcPts val="0"/>
                        </a:spcAft>
                      </a:pPr>
                      <a:r>
                        <a:rPr lang="en-US" sz="2200" dirty="0">
                          <a:solidFill>
                            <a:schemeClr val="tx1"/>
                          </a:solidFill>
                          <a:effectLst/>
                          <a:highlight>
                            <a:srgbClr val="FFFF00"/>
                          </a:highlight>
                        </a:rPr>
                        <a:t>EML EMAIL ADDRESS    - </a:t>
                      </a:r>
                      <a:r>
                        <a:rPr lang="en-US" sz="2200" u="sng" dirty="0">
                          <a:solidFill>
                            <a:schemeClr val="tx1"/>
                          </a:solidFill>
                          <a:effectLst/>
                          <a:highlight>
                            <a:srgbClr val="FFFF00"/>
                          </a:highlight>
                          <a:hlinkClick r:id="rId2"/>
                        </a:rPr>
                        <a:t>test.te@hotmail.com</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3035" marR="530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4846249"/>
                  </a:ext>
                </a:extLst>
              </a:tr>
            </a:tbl>
          </a:graphicData>
        </a:graphic>
      </p:graphicFrame>
      <p:sp>
        <p:nvSpPr>
          <p:cNvPr id="3" name="Content Placeholder 2"/>
          <p:cNvSpPr>
            <a:spLocks noGrp="1"/>
          </p:cNvSpPr>
          <p:nvPr>
            <p:ph sz="quarter" idx="11"/>
          </p:nvPr>
        </p:nvSpPr>
        <p:spPr/>
        <p:txBody>
          <a:bodyPr/>
          <a:lstStyle/>
          <a:p>
            <a:r>
              <a:rPr lang="ar-SA" dirty="0"/>
              <a:t>أولاً</a:t>
            </a:r>
            <a:r>
              <a:rPr lang="ar-SY" dirty="0"/>
              <a:t> </a:t>
            </a:r>
            <a:r>
              <a:rPr lang="ar-SA" dirty="0"/>
              <a:t>- استعراض معلومات </a:t>
            </a:r>
            <a:r>
              <a:rPr lang="ar-SA" dirty="0" smtClean="0"/>
              <a:t>المكتب</a:t>
            </a:r>
            <a:endParaRPr lang="ar-SY" dirty="0"/>
          </a:p>
        </p:txBody>
      </p:sp>
    </p:spTree>
    <p:extLst>
      <p:ext uri="{BB962C8B-B14F-4D97-AF65-F5344CB8AC3E}">
        <p14:creationId xmlns:p14="http://schemas.microsoft.com/office/powerpoint/2010/main" val="282223738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601386"/>
            <a:ext cx="10367159" cy="602552"/>
          </a:xfrm>
        </p:spPr>
        <p:txBody>
          <a:bodyPr/>
          <a:lstStyle/>
          <a:p>
            <a:r>
              <a:rPr lang="ar-SY" dirty="0"/>
              <a:t>فيما يلي شرح لرموز وتفاصيل أخرى:</a:t>
            </a:r>
          </a:p>
        </p:txBody>
      </p:sp>
      <p:sp>
        <p:nvSpPr>
          <p:cNvPr id="3" name="Content Placeholder 2"/>
          <p:cNvSpPr>
            <a:spLocks noGrp="1"/>
          </p:cNvSpPr>
          <p:nvPr>
            <p:ph sz="quarter" idx="11"/>
          </p:nvPr>
        </p:nvSpPr>
        <p:spPr/>
        <p:txBody>
          <a:bodyPr/>
          <a:lstStyle/>
          <a:p>
            <a:r>
              <a:rPr lang="ar-SA" dirty="0"/>
              <a:t>أولاً</a:t>
            </a:r>
            <a:r>
              <a:rPr lang="ar-SY" dirty="0"/>
              <a:t> </a:t>
            </a:r>
            <a:r>
              <a:rPr lang="ar-SA" dirty="0"/>
              <a:t>- استعراض معلومات </a:t>
            </a:r>
            <a:r>
              <a:rPr lang="ar-SA" dirty="0" smtClean="0"/>
              <a:t>المكتب</a:t>
            </a:r>
            <a:endParaRPr lang="ar-SY" dirty="0"/>
          </a:p>
        </p:txBody>
      </p:sp>
      <p:graphicFrame>
        <p:nvGraphicFramePr>
          <p:cNvPr id="5" name="Table 4"/>
          <p:cNvGraphicFramePr>
            <a:graphicFrameLocks noGrp="1"/>
          </p:cNvGraphicFramePr>
          <p:nvPr>
            <p:extLst>
              <p:ext uri="{D42A27DB-BD31-4B8C-83A1-F6EECF244321}">
                <p14:modId xmlns:p14="http://schemas.microsoft.com/office/powerpoint/2010/main" val="1273590709"/>
              </p:ext>
            </p:extLst>
          </p:nvPr>
        </p:nvGraphicFramePr>
        <p:xfrm>
          <a:off x="2527251" y="2487164"/>
          <a:ext cx="6710533" cy="2682240"/>
        </p:xfrm>
        <a:graphic>
          <a:graphicData uri="http://schemas.openxmlformats.org/drawingml/2006/table">
            <a:tbl>
              <a:tblPr firstRow="1" lastCol="1" bandRow="1">
                <a:tableStyleId>{5C22544A-7EE6-4342-B048-85BDC9FD1C3A}</a:tableStyleId>
              </a:tblPr>
              <a:tblGrid>
                <a:gridCol w="2168088">
                  <a:extLst>
                    <a:ext uri="{9D8B030D-6E8A-4147-A177-3AD203B41FA5}">
                      <a16:colId xmlns:a16="http://schemas.microsoft.com/office/drawing/2014/main" val="1531070158"/>
                    </a:ext>
                  </a:extLst>
                </a:gridCol>
                <a:gridCol w="2574604">
                  <a:extLst>
                    <a:ext uri="{9D8B030D-6E8A-4147-A177-3AD203B41FA5}">
                      <a16:colId xmlns:a16="http://schemas.microsoft.com/office/drawing/2014/main" val="294804202"/>
                    </a:ext>
                  </a:extLst>
                </a:gridCol>
                <a:gridCol w="1967841">
                  <a:extLst>
                    <a:ext uri="{9D8B030D-6E8A-4147-A177-3AD203B41FA5}">
                      <a16:colId xmlns:a16="http://schemas.microsoft.com/office/drawing/2014/main" val="2415716763"/>
                    </a:ext>
                  </a:extLst>
                </a:gridCol>
              </a:tblGrid>
              <a:tr h="266700">
                <a:tc>
                  <a:txBody>
                    <a:bodyPr/>
                    <a:lstStyle/>
                    <a:p>
                      <a:pPr marL="0" marR="0" algn="ctr" rtl="1">
                        <a:lnSpc>
                          <a:spcPct val="200000"/>
                        </a:lnSpc>
                        <a:spcBef>
                          <a:spcPts val="0"/>
                        </a:spcBef>
                        <a:spcAft>
                          <a:spcPts val="0"/>
                        </a:spcAft>
                      </a:pPr>
                      <a:r>
                        <a:rPr lang="es-ES" sz="2200">
                          <a:solidFill>
                            <a:schemeClr val="tx1"/>
                          </a:solidFill>
                          <a:effectLst/>
                        </a:rPr>
                        <a:t>123456</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200000"/>
                        </a:lnSpc>
                        <a:spcBef>
                          <a:spcPts val="0"/>
                        </a:spcBef>
                        <a:spcAft>
                          <a:spcPts val="0"/>
                        </a:spcAft>
                      </a:pPr>
                      <a:r>
                        <a:rPr lang="es-ES" sz="2200">
                          <a:solidFill>
                            <a:schemeClr val="tx1"/>
                          </a:solidFill>
                          <a:effectLst/>
                        </a:rPr>
                        <a:t>IATA Number</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200000"/>
                        </a:lnSpc>
                        <a:spcBef>
                          <a:spcPts val="0"/>
                        </a:spcBef>
                        <a:spcAft>
                          <a:spcPts val="800"/>
                        </a:spcAft>
                      </a:pPr>
                      <a:r>
                        <a:rPr lang="ar-SY" sz="2200">
                          <a:solidFill>
                            <a:schemeClr val="tx1"/>
                          </a:solidFill>
                          <a:effectLst/>
                        </a:rPr>
                        <a:t>رقم الأياتا</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3541492"/>
                  </a:ext>
                </a:extLst>
              </a:tr>
              <a:tr h="266700">
                <a:tc>
                  <a:txBody>
                    <a:bodyPr/>
                    <a:lstStyle/>
                    <a:p>
                      <a:pPr marL="0" marR="0" algn="ctr" rtl="1">
                        <a:lnSpc>
                          <a:spcPct val="200000"/>
                        </a:lnSpc>
                        <a:spcBef>
                          <a:spcPts val="0"/>
                        </a:spcBef>
                        <a:spcAft>
                          <a:spcPts val="0"/>
                        </a:spcAft>
                      </a:pPr>
                      <a:r>
                        <a:rPr lang="es-ES" sz="2200">
                          <a:solidFill>
                            <a:schemeClr val="tx1"/>
                          </a:solidFill>
                          <a:effectLst/>
                        </a:rPr>
                        <a:t>STAR TRAVEL</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200000"/>
                        </a:lnSpc>
                        <a:spcBef>
                          <a:spcPts val="0"/>
                        </a:spcBef>
                        <a:spcAft>
                          <a:spcPts val="0"/>
                        </a:spcAft>
                      </a:pPr>
                      <a:r>
                        <a:rPr lang="es-ES" sz="2200">
                          <a:solidFill>
                            <a:schemeClr val="tx1"/>
                          </a:solidFill>
                          <a:effectLst/>
                        </a:rPr>
                        <a:t>OFFICE NAME</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200000"/>
                        </a:lnSpc>
                        <a:spcBef>
                          <a:spcPts val="0"/>
                        </a:spcBef>
                        <a:spcAft>
                          <a:spcPts val="800"/>
                        </a:spcAft>
                      </a:pPr>
                      <a:r>
                        <a:rPr lang="ar-SY" sz="2200">
                          <a:solidFill>
                            <a:schemeClr val="tx1"/>
                          </a:solidFill>
                          <a:effectLst/>
                        </a:rPr>
                        <a:t>اسم المكتب</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5246473"/>
                  </a:ext>
                </a:extLst>
              </a:tr>
              <a:tr h="266700">
                <a:tc>
                  <a:txBody>
                    <a:bodyPr/>
                    <a:lstStyle/>
                    <a:p>
                      <a:pPr marL="0" marR="0" algn="ctr" rtl="1">
                        <a:lnSpc>
                          <a:spcPct val="200000"/>
                        </a:lnSpc>
                        <a:spcBef>
                          <a:spcPts val="0"/>
                        </a:spcBef>
                        <a:spcAft>
                          <a:spcPts val="0"/>
                        </a:spcAft>
                      </a:pPr>
                      <a:r>
                        <a:rPr lang="es-ES" sz="2200">
                          <a:solidFill>
                            <a:schemeClr val="tx1"/>
                          </a:solidFill>
                          <a:effectLst/>
                        </a:rPr>
                        <a:t>PHO</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200000"/>
                        </a:lnSpc>
                        <a:spcBef>
                          <a:spcPts val="0"/>
                        </a:spcBef>
                        <a:spcAft>
                          <a:spcPts val="0"/>
                        </a:spcAft>
                      </a:pPr>
                      <a:r>
                        <a:rPr lang="es-ES" sz="2200">
                          <a:solidFill>
                            <a:schemeClr val="tx1"/>
                          </a:solidFill>
                          <a:effectLst/>
                        </a:rPr>
                        <a:t>CONTACT NUMBER</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200000"/>
                        </a:lnSpc>
                        <a:spcBef>
                          <a:spcPts val="0"/>
                        </a:spcBef>
                        <a:spcAft>
                          <a:spcPts val="800"/>
                        </a:spcAft>
                      </a:pPr>
                      <a:r>
                        <a:rPr lang="ar-SY" sz="2200">
                          <a:solidFill>
                            <a:schemeClr val="tx1"/>
                          </a:solidFill>
                          <a:effectLst/>
                        </a:rPr>
                        <a:t>رقم الهاتف</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4122622"/>
                  </a:ext>
                </a:extLst>
              </a:tr>
              <a:tr h="266700">
                <a:tc>
                  <a:txBody>
                    <a:bodyPr/>
                    <a:lstStyle/>
                    <a:p>
                      <a:pPr marL="0" marR="0" algn="ctr" rtl="1">
                        <a:lnSpc>
                          <a:spcPct val="200000"/>
                        </a:lnSpc>
                        <a:spcBef>
                          <a:spcPts val="0"/>
                        </a:spcBef>
                        <a:spcAft>
                          <a:spcPts val="0"/>
                        </a:spcAft>
                      </a:pPr>
                      <a:r>
                        <a:rPr lang="es-ES" sz="2200">
                          <a:solidFill>
                            <a:schemeClr val="tx1"/>
                          </a:solidFill>
                          <a:effectLst/>
                        </a:rPr>
                        <a:t>EML</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200000"/>
                        </a:lnSpc>
                        <a:spcBef>
                          <a:spcPts val="0"/>
                        </a:spcBef>
                        <a:spcAft>
                          <a:spcPts val="0"/>
                        </a:spcAft>
                      </a:pPr>
                      <a:r>
                        <a:rPr lang="es-ES" sz="2200">
                          <a:solidFill>
                            <a:schemeClr val="tx1"/>
                          </a:solidFill>
                          <a:effectLst/>
                        </a:rPr>
                        <a:t>EMAIL ADDRESS</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200000"/>
                        </a:lnSpc>
                        <a:spcBef>
                          <a:spcPts val="0"/>
                        </a:spcBef>
                        <a:spcAft>
                          <a:spcPts val="800"/>
                        </a:spcAft>
                      </a:pPr>
                      <a:r>
                        <a:rPr lang="ar-SY" sz="2200" dirty="0">
                          <a:solidFill>
                            <a:schemeClr val="tx1"/>
                          </a:solidFill>
                          <a:effectLst/>
                        </a:rPr>
                        <a:t>عنوان الإيميل</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5611214"/>
                  </a:ext>
                </a:extLst>
              </a:tr>
            </a:tbl>
          </a:graphicData>
        </a:graphic>
      </p:graphicFrame>
      <p:sp>
        <p:nvSpPr>
          <p:cNvPr id="6" name="Rectangle 5"/>
          <p:cNvSpPr/>
          <p:nvPr/>
        </p:nvSpPr>
        <p:spPr>
          <a:xfrm>
            <a:off x="3026228" y="5327791"/>
            <a:ext cx="8231580" cy="600164"/>
          </a:xfrm>
          <a:prstGeom prst="rect">
            <a:avLst/>
          </a:prstGeom>
        </p:spPr>
        <p:txBody>
          <a:bodyPr wrap="square">
            <a:spAutoFit/>
          </a:bodyPr>
          <a:lstStyle/>
          <a:p>
            <a:pPr algn="just" rtl="1">
              <a:lnSpc>
                <a:spcPct val="150000"/>
              </a:lnSpc>
              <a:spcAft>
                <a:spcPts val="800"/>
              </a:spcAft>
            </a:pPr>
            <a:r>
              <a:rPr lang="ar-SY" sz="2200" dirty="0">
                <a:latin typeface="Arial" panose="020B0604020202020204" pitchFamily="34" charset="0"/>
                <a:ea typeface="Calibri" panose="020F0502020204030204" pitchFamily="34" charset="0"/>
                <a:cs typeface="Arial" panose="020B0604020202020204" pitchFamily="34" charset="0"/>
              </a:rPr>
              <a:t>كما يمكننا استعراض معلومات المكتب عن طريق رقم الأياتا، </a:t>
            </a:r>
            <a:r>
              <a:rPr lang="ar-SY" sz="2200" u="sng" dirty="0">
                <a:latin typeface="Arial" panose="020B0604020202020204" pitchFamily="34" charset="0"/>
                <a:ea typeface="Calibri" panose="020F0502020204030204" pitchFamily="34" charset="0"/>
                <a:cs typeface="Arial" panose="020B0604020202020204" pitchFamily="34" charset="0"/>
              </a:rPr>
              <a:t>مثال</a:t>
            </a:r>
            <a:r>
              <a:rPr lang="ar-SY" sz="2200" dirty="0">
                <a:latin typeface="Arial" panose="020B0604020202020204" pitchFamily="34" charset="0"/>
                <a:ea typeface="Calibri" panose="020F0502020204030204" pitchFamily="34" charset="0"/>
                <a:cs typeface="Arial" panose="020B0604020202020204" pitchFamily="34" charset="0"/>
              </a:rPr>
              <a:t>: (</a:t>
            </a:r>
            <a:r>
              <a:rPr lang="en-US" sz="2200" dirty="0">
                <a:latin typeface="Arial" panose="020B0604020202020204" pitchFamily="34" charset="0"/>
                <a:ea typeface="Calibri" panose="020F0502020204030204" pitchFamily="34" charset="0"/>
                <a:cs typeface="Arial" panose="020B0604020202020204" pitchFamily="34" charset="0"/>
              </a:rPr>
              <a:t>(</a:t>
            </a:r>
            <a:r>
              <a:rPr lang="es-ES" sz="2200" b="1" dirty="0">
                <a:latin typeface="Arial" panose="020B0604020202020204" pitchFamily="34" charset="0"/>
                <a:ea typeface="Calibri" panose="020F0502020204030204" pitchFamily="34" charset="0"/>
                <a:cs typeface="Arial" panose="020B0604020202020204" pitchFamily="34" charset="0"/>
              </a:rPr>
              <a:t>PV/123456</a:t>
            </a:r>
            <a:r>
              <a:rPr lang="en-US" sz="2200" dirty="0">
                <a:latin typeface="Arial" panose="020B0604020202020204" pitchFamily="34" charset="0"/>
                <a:ea typeface="Calibri" panose="020F0502020204030204" pitchFamily="34" charset="0"/>
                <a:cs typeface="Arial" panose="020B0604020202020204" pitchFamily="34" charset="0"/>
              </a:rPr>
              <a:t>  </a:t>
            </a:r>
            <a:r>
              <a:rPr lang="ar-SY" sz="2200" dirty="0">
                <a:latin typeface="Arial" panose="020B0604020202020204" pitchFamily="34" charset="0"/>
                <a:ea typeface="Calibri" panose="020F0502020204030204" pitchFamily="34" charset="0"/>
                <a:cs typeface="Arial" panose="020B0604020202020204" pitchFamily="34" charset="0"/>
              </a:rPr>
              <a:t>  </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7126303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538956" y="1894463"/>
            <a:ext cx="10367159" cy="1470060"/>
          </a:xfrm>
        </p:spPr>
        <p:txBody>
          <a:bodyPr/>
          <a:lstStyle/>
          <a:p>
            <a:r>
              <a:rPr lang="ar-SY" dirty="0"/>
              <a:t>يقوم نظام المساعدة الفوري (رمزه </a:t>
            </a:r>
            <a:r>
              <a:rPr lang="en-US" dirty="0"/>
              <a:t>HE</a:t>
            </a:r>
            <a:r>
              <a:rPr lang="ar-SY" dirty="0"/>
              <a:t>) بوصف كامل ومفصل للإدخالات والخيارات المتاحة كافة.</a:t>
            </a:r>
            <a:endParaRPr lang="en-US" dirty="0"/>
          </a:p>
          <a:p>
            <a:r>
              <a:rPr lang="ar-SY" b="1" dirty="0"/>
              <a:t>مثال: </a:t>
            </a:r>
            <a:endParaRPr lang="ar-SY" dirty="0"/>
          </a:p>
        </p:txBody>
      </p:sp>
      <p:sp>
        <p:nvSpPr>
          <p:cNvPr id="3" name="Content Placeholder 2"/>
          <p:cNvSpPr>
            <a:spLocks noGrp="1"/>
          </p:cNvSpPr>
          <p:nvPr>
            <p:ph sz="quarter" idx="11"/>
          </p:nvPr>
        </p:nvSpPr>
        <p:spPr/>
        <p:txBody>
          <a:bodyPr/>
          <a:lstStyle/>
          <a:p>
            <a:r>
              <a:rPr lang="ar-SA" dirty="0" smtClean="0"/>
              <a:t>ثانياً</a:t>
            </a:r>
            <a:r>
              <a:rPr lang="ar-SY" dirty="0" smtClean="0"/>
              <a:t> </a:t>
            </a:r>
            <a:r>
              <a:rPr lang="ar-SA" dirty="0" smtClean="0"/>
              <a:t>- </a:t>
            </a:r>
            <a:r>
              <a:rPr lang="ar-SA" dirty="0"/>
              <a:t>نظام المساعدة الفوري</a:t>
            </a:r>
            <a:r>
              <a:rPr lang="ar-SY" dirty="0"/>
              <a:t> </a:t>
            </a:r>
          </a:p>
        </p:txBody>
      </p:sp>
      <p:graphicFrame>
        <p:nvGraphicFramePr>
          <p:cNvPr id="4" name="Table 3"/>
          <p:cNvGraphicFramePr>
            <a:graphicFrameLocks noGrp="1"/>
          </p:cNvGraphicFramePr>
          <p:nvPr>
            <p:extLst>
              <p:ext uri="{D42A27DB-BD31-4B8C-83A1-F6EECF244321}">
                <p14:modId xmlns:p14="http://schemas.microsoft.com/office/powerpoint/2010/main" val="3126236016"/>
              </p:ext>
            </p:extLst>
          </p:nvPr>
        </p:nvGraphicFramePr>
        <p:xfrm>
          <a:off x="2382607" y="3270264"/>
          <a:ext cx="7383243" cy="1700320"/>
        </p:xfrm>
        <a:graphic>
          <a:graphicData uri="http://schemas.openxmlformats.org/drawingml/2006/table">
            <a:tbl>
              <a:tblPr rtl="1" firstRow="1" bandRow="1">
                <a:tableStyleId>{5C22544A-7EE6-4342-B048-85BDC9FD1C3A}</a:tableStyleId>
              </a:tblPr>
              <a:tblGrid>
                <a:gridCol w="5418306">
                  <a:extLst>
                    <a:ext uri="{9D8B030D-6E8A-4147-A177-3AD203B41FA5}">
                      <a16:colId xmlns:a16="http://schemas.microsoft.com/office/drawing/2014/main" val="1863414424"/>
                    </a:ext>
                  </a:extLst>
                </a:gridCol>
                <a:gridCol w="1964937">
                  <a:extLst>
                    <a:ext uri="{9D8B030D-6E8A-4147-A177-3AD203B41FA5}">
                      <a16:colId xmlns:a16="http://schemas.microsoft.com/office/drawing/2014/main" val="3272293270"/>
                    </a:ext>
                  </a:extLst>
                </a:gridCol>
              </a:tblGrid>
              <a:tr h="850160">
                <a:tc>
                  <a:txBody>
                    <a:bodyPr/>
                    <a:lstStyle/>
                    <a:p>
                      <a:pPr marL="0" marR="0" algn="ctr" rtl="1">
                        <a:lnSpc>
                          <a:spcPct val="200000"/>
                        </a:lnSpc>
                        <a:spcBef>
                          <a:spcPts val="0"/>
                        </a:spcBef>
                        <a:spcAft>
                          <a:spcPts val="0"/>
                        </a:spcAft>
                      </a:pPr>
                      <a:r>
                        <a:rPr lang="ar-SY" sz="2200">
                          <a:solidFill>
                            <a:schemeClr val="tx1"/>
                          </a:solidFill>
                          <a:effectLst/>
                        </a:rPr>
                        <a:t>طلب المساعدة لطلب إمكانية حجز تذكرة على رحلة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200000"/>
                        </a:lnSpc>
                        <a:spcBef>
                          <a:spcPts val="0"/>
                        </a:spcBef>
                        <a:spcAft>
                          <a:spcPts val="0"/>
                        </a:spcAft>
                      </a:pPr>
                      <a:r>
                        <a:rPr lang="en-US" sz="2200" dirty="0">
                          <a:solidFill>
                            <a:schemeClr val="tx1"/>
                          </a:solidFill>
                          <a:effectLst/>
                        </a:rPr>
                        <a:t>HE AN</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06802646"/>
                  </a:ext>
                </a:extLst>
              </a:tr>
              <a:tr h="850160">
                <a:tc>
                  <a:txBody>
                    <a:bodyPr/>
                    <a:lstStyle/>
                    <a:p>
                      <a:pPr marL="0" marR="0" algn="ctr" rtl="1">
                        <a:lnSpc>
                          <a:spcPct val="200000"/>
                        </a:lnSpc>
                        <a:spcBef>
                          <a:spcPts val="0"/>
                        </a:spcBef>
                        <a:spcAft>
                          <a:spcPts val="0"/>
                        </a:spcAft>
                      </a:pPr>
                      <a:r>
                        <a:rPr lang="ar-SY" sz="2200" dirty="0">
                          <a:solidFill>
                            <a:schemeClr val="tx1"/>
                          </a:solidFill>
                          <a:effectLst/>
                        </a:rPr>
                        <a:t>طلب المساعدة لتنزيل اسم الراكب</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200000"/>
                        </a:lnSpc>
                        <a:spcBef>
                          <a:spcPts val="0"/>
                        </a:spcBef>
                        <a:spcAft>
                          <a:spcPts val="0"/>
                        </a:spcAft>
                      </a:pPr>
                      <a:r>
                        <a:rPr lang="en-US" sz="2200" dirty="0">
                          <a:solidFill>
                            <a:schemeClr val="tx1"/>
                          </a:solidFill>
                          <a:effectLst/>
                        </a:rPr>
                        <a:t>HE NAME</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8586307"/>
                  </a:ext>
                </a:extLst>
              </a:tr>
            </a:tbl>
          </a:graphicData>
        </a:graphic>
      </p:graphicFrame>
    </p:spTree>
    <p:extLst>
      <p:ext uri="{BB962C8B-B14F-4D97-AF65-F5344CB8AC3E}">
        <p14:creationId xmlns:p14="http://schemas.microsoft.com/office/powerpoint/2010/main" val="91088364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20615" y="1448987"/>
            <a:ext cx="10937631" cy="3052674"/>
          </a:xfrm>
        </p:spPr>
        <p:txBody>
          <a:bodyPr/>
          <a:lstStyle/>
          <a:p>
            <a:pPr marL="0" indent="0">
              <a:lnSpc>
                <a:spcPct val="130000"/>
              </a:lnSpc>
              <a:spcBef>
                <a:spcPts val="0"/>
              </a:spcBef>
            </a:pPr>
            <a:r>
              <a:rPr lang="ar-SY" dirty="0"/>
              <a:t>يمكننا استعراض معلومات معينة عن شركة طيران أو مطار معين أو حتى حالة الطقس أو أية معلومات </a:t>
            </a:r>
            <a:r>
              <a:rPr lang="ar-SY" dirty="0" smtClean="0"/>
              <a:t>أخرى.</a:t>
            </a:r>
            <a:endParaRPr lang="en-US" dirty="0"/>
          </a:p>
          <a:p>
            <a:pPr marL="0" indent="0">
              <a:lnSpc>
                <a:spcPct val="130000"/>
              </a:lnSpc>
              <a:spcBef>
                <a:spcPts val="0"/>
              </a:spcBef>
            </a:pPr>
            <a:r>
              <a:rPr lang="ar-SY" dirty="0"/>
              <a:t>معظم هذه المعلومات يتم تحميلها من قبل شركات الطيران وشركة أماديوس ليست مسؤولة عنها، إذ إنّ شركات الطيران تقوم بتحديث موقعها على نظام أماديوس وإضافة المعلومات عن الطائرات أو الخدمات الجديدة أو أية معلومات أخرى لجذب مكاتب السفر والمسافرين</a:t>
            </a:r>
            <a:r>
              <a:rPr lang="ar-SY" dirty="0" smtClean="0"/>
              <a:t>.</a:t>
            </a:r>
          </a:p>
          <a:p>
            <a:pPr marL="0" indent="0">
              <a:lnSpc>
                <a:spcPct val="130000"/>
              </a:lnSpc>
              <a:spcBef>
                <a:spcPts val="0"/>
              </a:spcBef>
            </a:pPr>
            <a:r>
              <a:rPr lang="ar-SY" b="1" dirty="0"/>
              <a:t>هنا شرح لبعض الإدخالات المهمة لإدخال رمز (</a:t>
            </a:r>
            <a:r>
              <a:rPr lang="en-US" b="1" dirty="0"/>
              <a:t>GG</a:t>
            </a:r>
            <a:r>
              <a:rPr lang="ar-LB" b="1" dirty="0" smtClean="0"/>
              <a:t>)</a:t>
            </a:r>
            <a:r>
              <a:rPr lang="ar-SY" b="1" dirty="0" smtClean="0"/>
              <a:t>.</a:t>
            </a:r>
            <a:endParaRPr lang="ar-SY" dirty="0"/>
          </a:p>
        </p:txBody>
      </p:sp>
      <p:sp>
        <p:nvSpPr>
          <p:cNvPr id="3" name="Content Placeholder 2"/>
          <p:cNvSpPr>
            <a:spLocks noGrp="1"/>
          </p:cNvSpPr>
          <p:nvPr>
            <p:ph sz="quarter" idx="11"/>
          </p:nvPr>
        </p:nvSpPr>
        <p:spPr/>
        <p:txBody>
          <a:bodyPr/>
          <a:lstStyle/>
          <a:p>
            <a:r>
              <a:rPr lang="ar-SA" dirty="0" smtClean="0"/>
              <a:t>ثالثاً</a:t>
            </a:r>
            <a:r>
              <a:rPr lang="en-US" dirty="0" smtClean="0"/>
              <a:t> </a:t>
            </a:r>
            <a:r>
              <a:rPr lang="ar-SA" dirty="0" smtClean="0"/>
              <a:t>- </a:t>
            </a:r>
            <a:r>
              <a:rPr lang="ar-SA" dirty="0"/>
              <a:t>استعراض صفحات معلومات نظام أماديوس</a:t>
            </a:r>
            <a:endParaRPr lang="ar-SY" dirty="0"/>
          </a:p>
        </p:txBody>
      </p:sp>
      <p:graphicFrame>
        <p:nvGraphicFramePr>
          <p:cNvPr id="4" name="Table 3"/>
          <p:cNvGraphicFramePr>
            <a:graphicFrameLocks noGrp="1"/>
          </p:cNvGraphicFramePr>
          <p:nvPr>
            <p:extLst>
              <p:ext uri="{D42A27DB-BD31-4B8C-83A1-F6EECF244321}">
                <p14:modId xmlns:p14="http://schemas.microsoft.com/office/powerpoint/2010/main" val="2843144663"/>
              </p:ext>
            </p:extLst>
          </p:nvPr>
        </p:nvGraphicFramePr>
        <p:xfrm>
          <a:off x="1483142" y="3901448"/>
          <a:ext cx="9182173" cy="2514600"/>
        </p:xfrm>
        <a:graphic>
          <a:graphicData uri="http://schemas.openxmlformats.org/drawingml/2006/table">
            <a:tbl>
              <a:tblPr firstRow="1" bandRow="1">
                <a:tableStyleId>{5C22544A-7EE6-4342-B048-85BDC9FD1C3A}</a:tableStyleId>
              </a:tblPr>
              <a:tblGrid>
                <a:gridCol w="2778906">
                  <a:extLst>
                    <a:ext uri="{9D8B030D-6E8A-4147-A177-3AD203B41FA5}">
                      <a16:colId xmlns:a16="http://schemas.microsoft.com/office/drawing/2014/main" val="2337753221"/>
                    </a:ext>
                  </a:extLst>
                </a:gridCol>
                <a:gridCol w="6403267">
                  <a:extLst>
                    <a:ext uri="{9D8B030D-6E8A-4147-A177-3AD203B41FA5}">
                      <a16:colId xmlns:a16="http://schemas.microsoft.com/office/drawing/2014/main" val="1097919855"/>
                    </a:ext>
                  </a:extLst>
                </a:gridCol>
              </a:tblGrid>
              <a:tr h="355600">
                <a:tc>
                  <a:txBody>
                    <a:bodyPr/>
                    <a:lstStyle/>
                    <a:p>
                      <a:pPr marL="0" marR="0" algn="ctr" rtl="1">
                        <a:lnSpc>
                          <a:spcPct val="150000"/>
                        </a:lnSpc>
                        <a:spcBef>
                          <a:spcPts val="0"/>
                        </a:spcBef>
                        <a:spcAft>
                          <a:spcPts val="0"/>
                        </a:spcAft>
                      </a:pPr>
                      <a:r>
                        <a:rPr lang="en-US" sz="2200" dirty="0">
                          <a:solidFill>
                            <a:schemeClr val="tx1"/>
                          </a:solidFill>
                          <a:effectLst/>
                        </a:rPr>
                        <a:t>GGAIS</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dirty="0">
                          <a:solidFill>
                            <a:schemeClr val="tx1"/>
                          </a:solidFill>
                          <a:effectLst/>
                        </a:rPr>
                        <a:t>عرض القائمة الرئيسية لنظام أماديوس للمعلومات</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3320771"/>
                  </a:ext>
                </a:extLst>
              </a:tr>
              <a:tr h="355600">
                <a:tc>
                  <a:txBody>
                    <a:bodyPr/>
                    <a:lstStyle/>
                    <a:p>
                      <a:pPr marL="0" marR="0" algn="just" rtl="1">
                        <a:lnSpc>
                          <a:spcPct val="150000"/>
                        </a:lnSpc>
                        <a:spcBef>
                          <a:spcPts val="0"/>
                        </a:spcBef>
                        <a:spcAft>
                          <a:spcPts val="0"/>
                        </a:spcAft>
                      </a:pPr>
                      <a:r>
                        <a:rPr lang="en-US" sz="2200">
                          <a:solidFill>
                            <a:schemeClr val="tx1"/>
                          </a:solidFill>
                          <a:effectLst/>
                        </a:rPr>
                        <a:t>GGAPTDXB</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rtl="1">
                        <a:lnSpc>
                          <a:spcPct val="150000"/>
                        </a:lnSpc>
                        <a:spcBef>
                          <a:spcPts val="0"/>
                        </a:spcBef>
                        <a:spcAft>
                          <a:spcPts val="0"/>
                        </a:spcAft>
                      </a:pPr>
                      <a:r>
                        <a:rPr lang="ar-SA" sz="2200" dirty="0">
                          <a:solidFill>
                            <a:schemeClr val="tx1"/>
                          </a:solidFill>
                          <a:effectLst/>
                        </a:rPr>
                        <a:t>عرض معلومات عن مطار معين (مطار دبي</a:t>
                      </a:r>
                      <a:r>
                        <a:rPr lang="ar-SA" sz="2200" dirty="0" smtClean="0">
                          <a:solidFill>
                            <a:schemeClr val="tx1"/>
                          </a:solidFill>
                          <a:effectLst/>
                        </a:rPr>
                        <a:t>)</a:t>
                      </a:r>
                      <a:r>
                        <a:rPr lang="ar-SY" sz="2200" dirty="0" smtClean="0">
                          <a:solidFill>
                            <a:schemeClr val="tx1"/>
                          </a:solidFill>
                          <a:effectLst/>
                        </a:rPr>
                        <a:t>.</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3586818"/>
                  </a:ext>
                </a:extLst>
              </a:tr>
              <a:tr h="355600">
                <a:tc>
                  <a:txBody>
                    <a:bodyPr/>
                    <a:lstStyle/>
                    <a:p>
                      <a:pPr marL="0" marR="0" algn="just" rtl="1">
                        <a:lnSpc>
                          <a:spcPct val="150000"/>
                        </a:lnSpc>
                        <a:spcBef>
                          <a:spcPts val="0"/>
                        </a:spcBef>
                        <a:spcAft>
                          <a:spcPts val="0"/>
                        </a:spcAft>
                      </a:pPr>
                      <a:r>
                        <a:rPr lang="en-US" sz="2200">
                          <a:solidFill>
                            <a:schemeClr val="tx1"/>
                          </a:solidFill>
                          <a:effectLst/>
                        </a:rPr>
                        <a:t>GGAIRAF</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rtl="1">
                        <a:lnSpc>
                          <a:spcPct val="150000"/>
                        </a:lnSpc>
                        <a:spcBef>
                          <a:spcPts val="0"/>
                        </a:spcBef>
                        <a:spcAft>
                          <a:spcPts val="0"/>
                        </a:spcAft>
                      </a:pPr>
                      <a:r>
                        <a:rPr lang="ar-SA" sz="2200" dirty="0">
                          <a:solidFill>
                            <a:schemeClr val="tx1"/>
                          </a:solidFill>
                          <a:effectLst/>
                        </a:rPr>
                        <a:t>عرض معلومات شركة طيران (الخطوط الفرنسية</a:t>
                      </a:r>
                      <a:r>
                        <a:rPr lang="ar-SA" sz="2200" dirty="0" smtClean="0">
                          <a:solidFill>
                            <a:schemeClr val="tx1"/>
                          </a:solidFill>
                          <a:effectLst/>
                        </a:rPr>
                        <a:t>)</a:t>
                      </a:r>
                      <a:r>
                        <a:rPr lang="ar-SY" sz="2200" dirty="0" smtClean="0">
                          <a:solidFill>
                            <a:schemeClr val="tx1"/>
                          </a:solidFill>
                          <a:effectLst/>
                        </a:rPr>
                        <a:t>.</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9082751"/>
                  </a:ext>
                </a:extLst>
              </a:tr>
              <a:tr h="355600">
                <a:tc>
                  <a:txBody>
                    <a:bodyPr/>
                    <a:lstStyle/>
                    <a:p>
                      <a:pPr marL="0" marR="0" algn="just" rtl="1">
                        <a:lnSpc>
                          <a:spcPct val="150000"/>
                        </a:lnSpc>
                        <a:spcBef>
                          <a:spcPts val="0"/>
                        </a:spcBef>
                        <a:spcAft>
                          <a:spcPts val="0"/>
                        </a:spcAft>
                      </a:pPr>
                      <a:r>
                        <a:rPr lang="en-US" sz="2200">
                          <a:solidFill>
                            <a:schemeClr val="tx1"/>
                          </a:solidFill>
                          <a:effectLst/>
                        </a:rPr>
                        <a:t>GGAIRSV BAGS</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rtl="1">
                        <a:lnSpc>
                          <a:spcPct val="150000"/>
                        </a:lnSpc>
                        <a:spcBef>
                          <a:spcPts val="0"/>
                        </a:spcBef>
                        <a:spcAft>
                          <a:spcPts val="0"/>
                        </a:spcAft>
                      </a:pPr>
                      <a:r>
                        <a:rPr lang="ar-SA" sz="2200" dirty="0">
                          <a:solidFill>
                            <a:schemeClr val="tx1"/>
                          </a:solidFill>
                          <a:effectLst/>
                        </a:rPr>
                        <a:t>عرض شروط الأمتعة على شركة معينة (الخطوط السعودية</a:t>
                      </a:r>
                      <a:r>
                        <a:rPr lang="ar-SA" sz="2200" dirty="0" smtClean="0">
                          <a:solidFill>
                            <a:schemeClr val="tx1"/>
                          </a:solidFill>
                          <a:effectLst/>
                        </a:rPr>
                        <a:t>)</a:t>
                      </a:r>
                      <a:r>
                        <a:rPr lang="ar-SY" sz="2200" dirty="0" smtClean="0">
                          <a:solidFill>
                            <a:schemeClr val="tx1"/>
                          </a:solidFill>
                          <a:effectLst/>
                        </a:rPr>
                        <a:t>.</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7072983"/>
                  </a:ext>
                </a:extLst>
              </a:tr>
              <a:tr h="355600">
                <a:tc>
                  <a:txBody>
                    <a:bodyPr/>
                    <a:lstStyle/>
                    <a:p>
                      <a:pPr marL="0" marR="0" algn="just" rtl="1">
                        <a:lnSpc>
                          <a:spcPct val="150000"/>
                        </a:lnSpc>
                        <a:spcBef>
                          <a:spcPts val="0"/>
                        </a:spcBef>
                        <a:spcAft>
                          <a:spcPts val="0"/>
                        </a:spcAft>
                      </a:pPr>
                      <a:r>
                        <a:rPr lang="en-US" sz="2200">
                          <a:solidFill>
                            <a:schemeClr val="tx1"/>
                          </a:solidFill>
                          <a:effectLst/>
                        </a:rPr>
                        <a:t>GGWEAPAR</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rtl="1">
                        <a:lnSpc>
                          <a:spcPct val="150000"/>
                        </a:lnSpc>
                        <a:spcBef>
                          <a:spcPts val="0"/>
                        </a:spcBef>
                        <a:spcAft>
                          <a:spcPts val="0"/>
                        </a:spcAft>
                      </a:pPr>
                      <a:r>
                        <a:rPr lang="ar-SA" sz="2200" dirty="0">
                          <a:solidFill>
                            <a:schemeClr val="tx1"/>
                          </a:solidFill>
                          <a:effectLst/>
                        </a:rPr>
                        <a:t>عرض معلومات عن الطقس في مدينة معينة (مدينة باريس</a:t>
                      </a:r>
                      <a:r>
                        <a:rPr lang="ar-SA" sz="2200" dirty="0" smtClean="0">
                          <a:solidFill>
                            <a:schemeClr val="tx1"/>
                          </a:solidFill>
                          <a:effectLst/>
                        </a:rPr>
                        <a:t>)</a:t>
                      </a:r>
                      <a:r>
                        <a:rPr lang="ar-SY" sz="2200" dirty="0" smtClean="0">
                          <a:solidFill>
                            <a:schemeClr val="tx1"/>
                          </a:solidFill>
                          <a:effectLst/>
                        </a:rPr>
                        <a:t>.</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5297319"/>
                  </a:ext>
                </a:extLst>
              </a:tr>
            </a:tbl>
          </a:graphicData>
        </a:graphic>
      </p:graphicFrame>
    </p:spTree>
    <p:extLst>
      <p:ext uri="{BB962C8B-B14F-4D97-AF65-F5344CB8AC3E}">
        <p14:creationId xmlns:p14="http://schemas.microsoft.com/office/powerpoint/2010/main" val="201049367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1042</TotalTime>
  <Words>935</Words>
  <Application>Microsoft Office PowerPoint</Application>
  <PresentationFormat>Widescreen</PresentationFormat>
  <Paragraphs>187</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UserHP8</cp:lastModifiedBy>
  <cp:revision>210</cp:revision>
  <dcterms:created xsi:type="dcterms:W3CDTF">2020-10-20T08:45:47Z</dcterms:created>
  <dcterms:modified xsi:type="dcterms:W3CDTF">2023-03-26T19:04:42Z</dcterms:modified>
</cp:coreProperties>
</file>