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2"/>
  </p:notesMasterIdLst>
  <p:handoutMasterIdLst>
    <p:handoutMasterId r:id="rId23"/>
  </p:handoutMasterIdLst>
  <p:sldIdLst>
    <p:sldId id="259" r:id="rId5"/>
    <p:sldId id="260" r:id="rId6"/>
    <p:sldId id="342" r:id="rId7"/>
    <p:sldId id="312" r:id="rId8"/>
    <p:sldId id="264" r:id="rId9"/>
    <p:sldId id="343" r:id="rId10"/>
    <p:sldId id="344" r:id="rId11"/>
    <p:sldId id="345" r:id="rId12"/>
    <p:sldId id="346" r:id="rId13"/>
    <p:sldId id="347" r:id="rId14"/>
    <p:sldId id="348" r:id="rId15"/>
    <p:sldId id="349" r:id="rId16"/>
    <p:sldId id="350" r:id="rId17"/>
    <p:sldId id="351" r:id="rId18"/>
    <p:sldId id="352" r:id="rId19"/>
    <p:sldId id="353" r:id="rId20"/>
    <p:sldId id="29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71" autoAdjust="0"/>
  </p:normalViewPr>
  <p:slideViewPr>
    <p:cSldViewPr snapToGrid="0">
      <p:cViewPr varScale="1">
        <p:scale>
          <a:sx n="85" d="100"/>
          <a:sy n="85" d="100"/>
        </p:scale>
        <p:origin x="774" y="96"/>
      </p:cViewPr>
      <p:guideLst>
        <p:guide orient="horz" pos="2160"/>
        <p:guide pos="3840"/>
      </p:guideLst>
    </p:cSldViewPr>
  </p:slideViewPr>
  <p:notesTextViewPr>
    <p:cViewPr>
      <p:scale>
        <a:sx n="1" d="1"/>
        <a:sy n="1" d="1"/>
      </p:scale>
      <p:origin x="0" y="0"/>
    </p:cViewPr>
  </p:notesTextViewPr>
  <p:sorterViewPr>
    <p:cViewPr>
      <p:scale>
        <a:sx n="100" d="100"/>
        <a:sy n="100" d="100"/>
      </p:scale>
      <p:origin x="0" y="582"/>
    </p:cViewPr>
  </p:sorter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07EA3EB-01EC-4071-B164-7F2937323FF5}" type="doc">
      <dgm:prSet loTypeId="urn:microsoft.com/office/officeart/2005/8/layout/chevronAccent+Icon" loCatId="process" qsTypeId="urn:microsoft.com/office/officeart/2005/8/quickstyle/simple3" qsCatId="simple" csTypeId="urn:microsoft.com/office/officeart/2005/8/colors/accent1_2" csCatId="accent1" phldr="1"/>
      <dgm:spPr/>
    </dgm:pt>
    <dgm:pt modelId="{E1C73191-1F03-4852-9903-AF99BDD5EC52}">
      <dgm:prSet phldrT="[Text]" custT="1"/>
      <dgm:spPr/>
      <dgm:t>
        <a:bodyPr/>
        <a:lstStyle/>
        <a:p>
          <a:pPr algn="ctr"/>
          <a:r>
            <a:rPr kumimoji="0" lang="ar-SA" sz="2400" b="1" i="0" u="none" strike="noStrike" cap="none" spc="0" normalizeH="0" baseline="0" noProof="0">
              <a:ln/>
              <a:effectLst/>
              <a:uLnTx/>
              <a:uFillTx/>
              <a:latin typeface="Arial" panose="020B0604020202020204" pitchFamily="34" charset="0"/>
              <a:ea typeface="+mn-ea"/>
              <a:cs typeface="Arial" panose="020B0604020202020204" pitchFamily="34" charset="0"/>
            </a:rPr>
            <a:t>مادي</a:t>
          </a:r>
          <a:endParaRPr lang="en-US" sz="2400" b="1" dirty="0"/>
        </a:p>
      </dgm:t>
    </dgm:pt>
    <dgm:pt modelId="{4EFBF5F1-6740-4923-8C88-3C18CF21F915}" type="parTrans" cxnId="{D34EA395-3B5A-4C3C-863A-8042628509C8}">
      <dgm:prSet/>
      <dgm:spPr/>
      <dgm:t>
        <a:bodyPr/>
        <a:lstStyle/>
        <a:p>
          <a:endParaRPr lang="en-US"/>
        </a:p>
      </dgm:t>
    </dgm:pt>
    <dgm:pt modelId="{7FAE6D1C-5FE1-42A3-B364-5F94B0A3D667}" type="sibTrans" cxnId="{D34EA395-3B5A-4C3C-863A-8042628509C8}">
      <dgm:prSet/>
      <dgm:spPr/>
      <dgm:t>
        <a:bodyPr/>
        <a:lstStyle/>
        <a:p>
          <a:endParaRPr lang="en-US"/>
        </a:p>
      </dgm:t>
    </dgm:pt>
    <dgm:pt modelId="{67758932-F6DF-4736-85BA-57479CF1C646}">
      <dgm:prSet phldrT="[Text]" custT="1"/>
      <dgm:spPr/>
      <dgm:t>
        <a:bodyPr/>
        <a:lstStyle/>
        <a:p>
          <a:pPr algn="ctr"/>
          <a:r>
            <a:rPr kumimoji="0" lang="ar-SA" sz="2400" b="1" i="0" u="none" strike="noStrike" cap="none" spc="0" normalizeH="0" baseline="0" noProof="0">
              <a:ln/>
              <a:effectLst/>
              <a:uLnTx/>
              <a:uFillTx/>
              <a:latin typeface="Arial" panose="020B0604020202020204" pitchFamily="34" charset="0"/>
              <a:ea typeface="+mn-ea"/>
              <a:cs typeface="Arial" panose="020B0604020202020204" pitchFamily="34" charset="0"/>
            </a:rPr>
            <a:t>معنوي </a:t>
          </a:r>
          <a:endParaRPr lang="en-US" sz="2400" b="1" dirty="0"/>
        </a:p>
      </dgm:t>
    </dgm:pt>
    <dgm:pt modelId="{BB159F60-46F9-4F4C-8D55-D259F39ED184}" type="parTrans" cxnId="{8F7B6D1D-9B29-4C5D-B700-8C00FF9CADE9}">
      <dgm:prSet/>
      <dgm:spPr/>
      <dgm:t>
        <a:bodyPr/>
        <a:lstStyle/>
        <a:p>
          <a:endParaRPr lang="en-US"/>
        </a:p>
      </dgm:t>
    </dgm:pt>
    <dgm:pt modelId="{20D6917D-AFCF-462A-8FF9-2CEA608B526C}" type="sibTrans" cxnId="{8F7B6D1D-9B29-4C5D-B700-8C00FF9CADE9}">
      <dgm:prSet/>
      <dgm:spPr/>
      <dgm:t>
        <a:bodyPr/>
        <a:lstStyle/>
        <a:p>
          <a:endParaRPr lang="en-US"/>
        </a:p>
      </dgm:t>
    </dgm:pt>
    <dgm:pt modelId="{CA1EE23F-EB6D-49C3-B1DB-9E4AB3A2A87C}" type="pres">
      <dgm:prSet presAssocID="{807EA3EB-01EC-4071-B164-7F2937323FF5}" presName="Name0" presStyleCnt="0">
        <dgm:presLayoutVars>
          <dgm:dir val="rev"/>
          <dgm:resizeHandles val="exact"/>
        </dgm:presLayoutVars>
      </dgm:prSet>
      <dgm:spPr/>
    </dgm:pt>
    <dgm:pt modelId="{13D6D668-AE3B-4DE0-BAD2-E25FA4C535E6}" type="pres">
      <dgm:prSet presAssocID="{E1C73191-1F03-4852-9903-AF99BDD5EC52}" presName="composite" presStyleCnt="0"/>
      <dgm:spPr/>
    </dgm:pt>
    <dgm:pt modelId="{F9828A50-D959-40E3-A7D3-1311E0F8326C}" type="pres">
      <dgm:prSet presAssocID="{E1C73191-1F03-4852-9903-AF99BDD5EC52}" presName="bgChev" presStyleLbl="node1" presStyleIdx="0" presStyleCnt="2"/>
      <dgm:spPr/>
    </dgm:pt>
    <dgm:pt modelId="{F9D500F9-0FB3-44A0-90E1-F677C9D70FA2}" type="pres">
      <dgm:prSet presAssocID="{E1C73191-1F03-4852-9903-AF99BDD5EC52}" presName="txNode" presStyleLbl="fgAcc1" presStyleIdx="0" presStyleCnt="2">
        <dgm:presLayoutVars>
          <dgm:bulletEnabled val="1"/>
        </dgm:presLayoutVars>
      </dgm:prSet>
      <dgm:spPr/>
    </dgm:pt>
    <dgm:pt modelId="{D299193D-7A58-444C-B750-90E1213B5B21}" type="pres">
      <dgm:prSet presAssocID="{7FAE6D1C-5FE1-42A3-B364-5F94B0A3D667}" presName="compositeSpace" presStyleCnt="0"/>
      <dgm:spPr/>
    </dgm:pt>
    <dgm:pt modelId="{EE6399C4-F918-4BAD-BE5F-0BDAD80D5DB9}" type="pres">
      <dgm:prSet presAssocID="{67758932-F6DF-4736-85BA-57479CF1C646}" presName="composite" presStyleCnt="0"/>
      <dgm:spPr/>
    </dgm:pt>
    <dgm:pt modelId="{E4AB2790-9029-428E-B7F4-7A59E0745DAD}" type="pres">
      <dgm:prSet presAssocID="{67758932-F6DF-4736-85BA-57479CF1C646}" presName="bgChev" presStyleLbl="node1" presStyleIdx="1" presStyleCnt="2"/>
      <dgm:spPr/>
    </dgm:pt>
    <dgm:pt modelId="{3D2491A2-80F1-417B-AC11-90083B41A986}" type="pres">
      <dgm:prSet presAssocID="{67758932-F6DF-4736-85BA-57479CF1C646}" presName="txNode" presStyleLbl="fgAcc1" presStyleIdx="1" presStyleCnt="2">
        <dgm:presLayoutVars>
          <dgm:bulletEnabled val="1"/>
        </dgm:presLayoutVars>
      </dgm:prSet>
      <dgm:spPr/>
    </dgm:pt>
  </dgm:ptLst>
  <dgm:cxnLst>
    <dgm:cxn modelId="{85EFA91C-24BB-4AB2-A934-41E41B9009F5}" type="presOf" srcId="{67758932-F6DF-4736-85BA-57479CF1C646}" destId="{3D2491A2-80F1-417B-AC11-90083B41A986}" srcOrd="0" destOrd="0" presId="urn:microsoft.com/office/officeart/2005/8/layout/chevronAccent+Icon"/>
    <dgm:cxn modelId="{8F7B6D1D-9B29-4C5D-B700-8C00FF9CADE9}" srcId="{807EA3EB-01EC-4071-B164-7F2937323FF5}" destId="{67758932-F6DF-4736-85BA-57479CF1C646}" srcOrd="1" destOrd="0" parTransId="{BB159F60-46F9-4F4C-8D55-D259F39ED184}" sibTransId="{20D6917D-AFCF-462A-8FF9-2CEA608B526C}"/>
    <dgm:cxn modelId="{36254A4E-E3A7-4FD1-960F-660A31D279FA}" type="presOf" srcId="{E1C73191-1F03-4852-9903-AF99BDD5EC52}" destId="{F9D500F9-0FB3-44A0-90E1-F677C9D70FA2}" srcOrd="0" destOrd="0" presId="urn:microsoft.com/office/officeart/2005/8/layout/chevronAccent+Icon"/>
    <dgm:cxn modelId="{D34EA395-3B5A-4C3C-863A-8042628509C8}" srcId="{807EA3EB-01EC-4071-B164-7F2937323FF5}" destId="{E1C73191-1F03-4852-9903-AF99BDD5EC52}" srcOrd="0" destOrd="0" parTransId="{4EFBF5F1-6740-4923-8C88-3C18CF21F915}" sibTransId="{7FAE6D1C-5FE1-42A3-B364-5F94B0A3D667}"/>
    <dgm:cxn modelId="{D6DE7ECA-B7C0-4617-8B27-194A0ED0770D}" type="presOf" srcId="{807EA3EB-01EC-4071-B164-7F2937323FF5}" destId="{CA1EE23F-EB6D-49C3-B1DB-9E4AB3A2A87C}" srcOrd="0" destOrd="0" presId="urn:microsoft.com/office/officeart/2005/8/layout/chevronAccent+Icon"/>
    <dgm:cxn modelId="{6AF8C3EC-4483-4CF9-9109-2B24DABF0E6F}" type="presParOf" srcId="{CA1EE23F-EB6D-49C3-B1DB-9E4AB3A2A87C}" destId="{13D6D668-AE3B-4DE0-BAD2-E25FA4C535E6}" srcOrd="0" destOrd="0" presId="urn:microsoft.com/office/officeart/2005/8/layout/chevronAccent+Icon"/>
    <dgm:cxn modelId="{3B1536CD-D068-41AD-AB59-D5272A45D2FE}" type="presParOf" srcId="{13D6D668-AE3B-4DE0-BAD2-E25FA4C535E6}" destId="{F9828A50-D959-40E3-A7D3-1311E0F8326C}" srcOrd="0" destOrd="0" presId="urn:microsoft.com/office/officeart/2005/8/layout/chevronAccent+Icon"/>
    <dgm:cxn modelId="{8578E3FF-0CC9-4D79-91F3-E779E6E26662}" type="presParOf" srcId="{13D6D668-AE3B-4DE0-BAD2-E25FA4C535E6}" destId="{F9D500F9-0FB3-44A0-90E1-F677C9D70FA2}" srcOrd="1" destOrd="0" presId="urn:microsoft.com/office/officeart/2005/8/layout/chevronAccent+Icon"/>
    <dgm:cxn modelId="{2399F692-ADDD-4946-B3C7-156AE4624B69}" type="presParOf" srcId="{CA1EE23F-EB6D-49C3-B1DB-9E4AB3A2A87C}" destId="{D299193D-7A58-444C-B750-90E1213B5B21}" srcOrd="1" destOrd="0" presId="urn:microsoft.com/office/officeart/2005/8/layout/chevronAccent+Icon"/>
    <dgm:cxn modelId="{8C6DD19C-6BE3-43D6-945C-8D458CDFCA86}" type="presParOf" srcId="{CA1EE23F-EB6D-49C3-B1DB-9E4AB3A2A87C}" destId="{EE6399C4-F918-4BAD-BE5F-0BDAD80D5DB9}" srcOrd="2" destOrd="0" presId="urn:microsoft.com/office/officeart/2005/8/layout/chevronAccent+Icon"/>
    <dgm:cxn modelId="{FEEA3FA7-5DFA-48FF-854D-1A4964839E47}" type="presParOf" srcId="{EE6399C4-F918-4BAD-BE5F-0BDAD80D5DB9}" destId="{E4AB2790-9029-428E-B7F4-7A59E0745DAD}" srcOrd="0" destOrd="0" presId="urn:microsoft.com/office/officeart/2005/8/layout/chevronAccent+Icon"/>
    <dgm:cxn modelId="{9CF4C26F-C1AF-448C-B2DE-F1A5C710D4B4}" type="presParOf" srcId="{EE6399C4-F918-4BAD-BE5F-0BDAD80D5DB9}" destId="{3D2491A2-80F1-417B-AC11-90083B41A986}" srcOrd="1" destOrd="0" presId="urn:microsoft.com/office/officeart/2005/8/layout/chevronAccent+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828A50-D959-40E3-A7D3-1311E0F8326C}">
      <dsp:nvSpPr>
        <dsp:cNvPr id="0" name=""/>
        <dsp:cNvSpPr/>
      </dsp:nvSpPr>
      <dsp:spPr>
        <a:xfrm rot="10800000">
          <a:off x="5305320" y="215713"/>
          <a:ext cx="4229720" cy="1632671"/>
        </a:xfrm>
        <a:prstGeom prst="chevron">
          <a:avLst>
            <a:gd name="adj" fmla="val 40000"/>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9D500F9-0FB3-44A0-90E1-F677C9D70FA2}">
      <dsp:nvSpPr>
        <dsp:cNvPr id="0" name=""/>
        <dsp:cNvSpPr/>
      </dsp:nvSpPr>
      <dsp:spPr>
        <a:xfrm>
          <a:off x="4835351" y="623881"/>
          <a:ext cx="3571763" cy="1632671"/>
        </a:xfrm>
        <a:prstGeom prst="roundRect">
          <a:avLst>
            <a:gd name="adj" fmla="val 10000"/>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kumimoji="0" lang="ar-SA" sz="2400" b="1" i="0" u="none" strike="noStrike" kern="1200" cap="none" spc="0" normalizeH="0" baseline="0" noProof="0">
              <a:ln/>
              <a:effectLst/>
              <a:uLnTx/>
              <a:uFillTx/>
              <a:latin typeface="Arial" panose="020B0604020202020204" pitchFamily="34" charset="0"/>
              <a:ea typeface="+mn-ea"/>
              <a:cs typeface="Arial" panose="020B0604020202020204" pitchFamily="34" charset="0"/>
            </a:rPr>
            <a:t>مادي</a:t>
          </a:r>
          <a:endParaRPr lang="en-US" sz="2400" b="1" kern="1200" dirty="0"/>
        </a:p>
      </dsp:txBody>
      <dsp:txXfrm>
        <a:off x="4883170" y="671700"/>
        <a:ext cx="3476125" cy="1537033"/>
      </dsp:txXfrm>
    </dsp:sp>
    <dsp:sp modelId="{E4AB2790-9029-428E-B7F4-7A59E0745DAD}">
      <dsp:nvSpPr>
        <dsp:cNvPr id="0" name=""/>
        <dsp:cNvSpPr/>
      </dsp:nvSpPr>
      <dsp:spPr>
        <a:xfrm rot="10800000">
          <a:off x="474039" y="215713"/>
          <a:ext cx="4229720" cy="1632671"/>
        </a:xfrm>
        <a:prstGeom prst="chevron">
          <a:avLst>
            <a:gd name="adj" fmla="val 40000"/>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3D2491A2-80F1-417B-AC11-90083B41A986}">
      <dsp:nvSpPr>
        <dsp:cNvPr id="0" name=""/>
        <dsp:cNvSpPr/>
      </dsp:nvSpPr>
      <dsp:spPr>
        <a:xfrm>
          <a:off x="4070" y="623881"/>
          <a:ext cx="3571763" cy="1632671"/>
        </a:xfrm>
        <a:prstGeom prst="roundRect">
          <a:avLst>
            <a:gd name="adj" fmla="val 10000"/>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kumimoji="0" lang="ar-SA" sz="2400" b="1" i="0" u="none" strike="noStrike" kern="1200" cap="none" spc="0" normalizeH="0" baseline="0" noProof="0">
              <a:ln/>
              <a:effectLst/>
              <a:uLnTx/>
              <a:uFillTx/>
              <a:latin typeface="Arial" panose="020B0604020202020204" pitchFamily="34" charset="0"/>
              <a:ea typeface="+mn-ea"/>
              <a:cs typeface="Arial" panose="020B0604020202020204" pitchFamily="34" charset="0"/>
            </a:rPr>
            <a:t>معنوي </a:t>
          </a:r>
          <a:endParaRPr lang="en-US" sz="2400" b="1" kern="1200" dirty="0"/>
        </a:p>
      </dsp:txBody>
      <dsp:txXfrm>
        <a:off x="51889" y="671700"/>
        <a:ext cx="3476125" cy="1537033"/>
      </dsp:txXfrm>
    </dsp:sp>
  </dsp:spTree>
</dsp:drawing>
</file>

<file path=ppt/diagrams/layout1.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18/07/1443</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18/07/1443</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2/19/2022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7659975" y="1078334"/>
            <a:ext cx="4668388" cy="4191373"/>
          </a:xfrm>
        </p:spPr>
        <p:txBody>
          <a:bodyPr>
            <a:normAutofit/>
          </a:bodyPr>
          <a:lstStyle/>
          <a:p>
            <a:pPr>
              <a:lnSpc>
                <a:spcPct val="200000"/>
              </a:lnSpc>
            </a:pPr>
            <a:r>
              <a:rPr lang="ar-SY" sz="3300" dirty="0"/>
              <a:t>قانون العقوبات العام (1)</a:t>
            </a:r>
          </a:p>
          <a:p>
            <a:pPr>
              <a:lnSpc>
                <a:spcPct val="200000"/>
              </a:lnSpc>
            </a:pPr>
            <a:r>
              <a:rPr lang="en-US" sz="3100" dirty="0"/>
              <a:t>Public Criminal Law (1)</a:t>
            </a:r>
            <a:endParaRPr lang="ar-SY" sz="3100" dirty="0"/>
          </a:p>
          <a:p>
            <a:pPr>
              <a:lnSpc>
                <a:spcPct val="200000"/>
              </a:lnSpc>
            </a:pPr>
            <a:r>
              <a:rPr lang="en-US" dirty="0"/>
              <a:t>CRI101</a:t>
            </a:r>
            <a:endParaRPr lang="ar-SY" dirty="0"/>
          </a:p>
        </p:txBody>
      </p:sp>
      <p:sp>
        <p:nvSpPr>
          <p:cNvPr id="3" name="عنصر نائب للنص 2"/>
          <p:cNvSpPr>
            <a:spLocks noGrp="1"/>
          </p:cNvSpPr>
          <p:nvPr>
            <p:ph type="body" sz="quarter" idx="11"/>
          </p:nvPr>
        </p:nvSpPr>
        <p:spPr>
          <a:xfrm>
            <a:off x="8140862" y="5449587"/>
            <a:ext cx="3556714" cy="1283278"/>
          </a:xfrm>
        </p:spPr>
        <p:txBody>
          <a:bodyPr>
            <a:normAutofit/>
          </a:bodyPr>
          <a:lstStyle/>
          <a:p>
            <a:r>
              <a:rPr lang="ar-SY" dirty="0"/>
              <a:t>د. يوسف الرفاعي</a:t>
            </a:r>
            <a:endParaRPr lang="en-US" dirty="0"/>
          </a:p>
        </p:txBody>
      </p:sp>
    </p:spTree>
    <p:extLst>
      <p:ext uri="{BB962C8B-B14F-4D97-AF65-F5344CB8AC3E}">
        <p14:creationId xmlns:p14="http://schemas.microsoft.com/office/powerpoint/2010/main" val="110309431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المطلب الرابع: المجني عليه في الجريمة </a:t>
            </a:r>
            <a:endParaRPr lang="en-US" dirty="0"/>
          </a:p>
        </p:txBody>
      </p:sp>
      <p:sp>
        <p:nvSpPr>
          <p:cNvPr id="4" name="Rectangle: Rounded Corners 3">
            <a:extLst>
              <a:ext uri="{FF2B5EF4-FFF2-40B4-BE49-F238E27FC236}">
                <a16:creationId xmlns:a16="http://schemas.microsoft.com/office/drawing/2014/main" id="{D09AFA20-5CFB-4CE1-8A5E-B9BEF76ED5C1}"/>
              </a:ext>
            </a:extLst>
          </p:cNvPr>
          <p:cNvSpPr/>
          <p:nvPr/>
        </p:nvSpPr>
        <p:spPr>
          <a:xfrm>
            <a:off x="1151468" y="1783645"/>
            <a:ext cx="10378948" cy="4550393"/>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المجني عليه في الجريمة هو الشخص صاحب الحق أو المصلحة الذي يحميه القانون والاعتداء عليه يعدّ جريمة. وهذا المجني عليه، كما يمكن أن يكون شخصاً طبيعياً، يمكن أن يكون شخصاً اعتبارياً أو معنوياً، كالدولة، أو المؤسسة، أو النقابة، أو الجمعية، أو الشركة.</a:t>
            </a:r>
          </a:p>
        </p:txBody>
      </p:sp>
    </p:spTree>
    <p:extLst>
      <p:ext uri="{BB962C8B-B14F-4D97-AF65-F5344CB8AC3E}">
        <p14:creationId xmlns:p14="http://schemas.microsoft.com/office/powerpoint/2010/main" val="62596829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المطلب الخامس: أركان الجريمة</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a:xfrm>
            <a:off x="90311" y="1680964"/>
            <a:ext cx="11625263" cy="4584370"/>
          </a:xfrm>
        </p:spPr>
        <p:txBody>
          <a:bodyPr>
            <a:norm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SA"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للجريمة ركنين</a:t>
            </a:r>
            <a:r>
              <a:rPr kumimoji="0" lang="ar-SY"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ar-SA"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endParaRPr kumimoji="0" lang="ar-SY"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r" defTabSz="914400" rtl="1" eaLnBrk="1" fontAlgn="auto" latinLnBrk="0" hangingPunct="1">
              <a:lnSpc>
                <a:spcPct val="150000"/>
              </a:lnSpc>
              <a:spcBef>
                <a:spcPts val="0"/>
              </a:spcBef>
              <a:spcAft>
                <a:spcPts val="0"/>
              </a:spcAft>
              <a:buClrTx/>
              <a:buSzTx/>
              <a:buFontTx/>
              <a:buNone/>
              <a:tabLst/>
              <a:defRPr/>
            </a:pPr>
            <a:endParaRPr lang="ar-SY" dirty="0">
              <a:solidFill>
                <a:prstClr val="black"/>
              </a:solidFill>
            </a:endParaRPr>
          </a:p>
          <a:p>
            <a:pPr marL="0" marR="0" lvl="0" indent="0" algn="r" defTabSz="914400" rtl="1" eaLnBrk="1" fontAlgn="auto" latinLnBrk="0" hangingPunct="1">
              <a:lnSpc>
                <a:spcPct val="150000"/>
              </a:lnSpc>
              <a:spcBef>
                <a:spcPts val="0"/>
              </a:spcBef>
              <a:spcAft>
                <a:spcPts val="0"/>
              </a:spcAft>
              <a:buClrTx/>
              <a:buSzTx/>
              <a:buFontTx/>
              <a:buNone/>
              <a:tabLst/>
              <a:defRPr/>
            </a:pPr>
            <a:endParaRPr kumimoji="0" lang="ar-SY"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r" defTabSz="914400" rtl="1" eaLnBrk="1" fontAlgn="auto" latinLnBrk="0" hangingPunct="1">
              <a:lnSpc>
                <a:spcPct val="150000"/>
              </a:lnSpc>
              <a:spcBef>
                <a:spcPts val="0"/>
              </a:spcBef>
              <a:spcAft>
                <a:spcPts val="0"/>
              </a:spcAft>
              <a:buClrTx/>
              <a:buSzTx/>
              <a:buFontTx/>
              <a:buNone/>
              <a:tabLst/>
              <a:defRPr/>
            </a:pPr>
            <a:endParaRPr lang="ar-SY" dirty="0">
              <a:solidFill>
                <a:prstClr val="black"/>
              </a:solidFill>
            </a:endParaRPr>
          </a:p>
          <a:p>
            <a:pPr marL="0" marR="0" lvl="0" indent="0" algn="r" defTabSz="914400" rtl="1" eaLnBrk="1" fontAlgn="auto" latinLnBrk="0" hangingPunct="1">
              <a:lnSpc>
                <a:spcPct val="150000"/>
              </a:lnSpc>
              <a:spcBef>
                <a:spcPts val="0"/>
              </a:spcBef>
              <a:spcAft>
                <a:spcPts val="0"/>
              </a:spcAft>
              <a:buClrTx/>
              <a:buSzTx/>
              <a:buFontTx/>
              <a:buNone/>
              <a:tabLst/>
              <a:defRPr/>
            </a:pPr>
            <a:endParaRPr kumimoji="0" lang="ar-SY"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r" defTabSz="914400" rtl="1" eaLnBrk="1" fontAlgn="auto" latinLnBrk="0" hangingPunct="1">
              <a:lnSpc>
                <a:spcPct val="150000"/>
              </a:lnSpc>
              <a:spcBef>
                <a:spcPts val="0"/>
              </a:spcBef>
              <a:spcAft>
                <a:spcPts val="0"/>
              </a:spcAft>
              <a:buClrTx/>
              <a:buSzTx/>
              <a:buFontTx/>
              <a:buNone/>
              <a:tabLst/>
              <a:defRPr/>
            </a:pPr>
            <a:endParaRPr lang="ar-SY" dirty="0">
              <a:solidFill>
                <a:prstClr val="black"/>
              </a:solidFill>
            </a:endParaRPr>
          </a:p>
          <a:p>
            <a:pPr marL="0" marR="0" lvl="0" indent="0" algn="r" defTabSz="914400" rtl="1" eaLnBrk="1" fontAlgn="auto" latinLnBrk="0" hangingPunct="1">
              <a:lnSpc>
                <a:spcPct val="150000"/>
              </a:lnSpc>
              <a:spcBef>
                <a:spcPts val="0"/>
              </a:spcBef>
              <a:spcAft>
                <a:spcPts val="0"/>
              </a:spcAft>
              <a:buClrTx/>
              <a:buSzTx/>
              <a:buFontTx/>
              <a:buNone/>
              <a:tabLst/>
              <a:defRPr/>
            </a:pPr>
            <a:endParaRPr kumimoji="0" lang="ar-SY"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1" eaLnBrk="1" fontAlgn="auto" latinLnBrk="0" hangingPunct="1">
              <a:lnSpc>
                <a:spcPct val="150000"/>
              </a:lnSpc>
              <a:spcBef>
                <a:spcPts val="0"/>
              </a:spcBef>
              <a:spcAft>
                <a:spcPts val="0"/>
              </a:spcAft>
              <a:buClrTx/>
              <a:buSzTx/>
              <a:tabLst/>
              <a:defRPr/>
            </a:pPr>
            <a:r>
              <a:rPr kumimoji="0" lang="ar-SA"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تقوم باجتماعهما وتنتفي بانتفائهما أو انتفاء أحدهما.</a:t>
            </a:r>
          </a:p>
        </p:txBody>
      </p:sp>
      <p:graphicFrame>
        <p:nvGraphicFramePr>
          <p:cNvPr id="4" name="Diagram 3">
            <a:extLst>
              <a:ext uri="{FF2B5EF4-FFF2-40B4-BE49-F238E27FC236}">
                <a16:creationId xmlns:a16="http://schemas.microsoft.com/office/drawing/2014/main" id="{0FBA4646-4F1F-4F3F-BB94-E8A9F7F70952}"/>
              </a:ext>
            </a:extLst>
          </p:cNvPr>
          <p:cNvGraphicFramePr/>
          <p:nvPr>
            <p:extLst>
              <p:ext uri="{D42A27DB-BD31-4B8C-83A1-F6EECF244321}">
                <p14:modId xmlns:p14="http://schemas.microsoft.com/office/powerpoint/2010/main" val="2559138629"/>
              </p:ext>
            </p:extLst>
          </p:nvPr>
        </p:nvGraphicFramePr>
        <p:xfrm>
          <a:off x="1422400" y="2415822"/>
          <a:ext cx="9539111" cy="24722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610834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2517423" y="282293"/>
            <a:ext cx="7157565" cy="940579"/>
          </a:xfrm>
        </p:spPr>
        <p:txBody>
          <a:bodyPr>
            <a:noAutofit/>
          </a:bodyPr>
          <a:lstStyle/>
          <a:p>
            <a:r>
              <a:rPr lang="ar-SY" dirty="0"/>
              <a:t>المطلب السادس: الأركان العامة والأركان الخاصة للجريمة</a:t>
            </a:r>
            <a:endParaRPr lang="en-US" dirty="0"/>
          </a:p>
        </p:txBody>
      </p:sp>
      <p:sp>
        <p:nvSpPr>
          <p:cNvPr id="4" name="Oval 3">
            <a:extLst>
              <a:ext uri="{FF2B5EF4-FFF2-40B4-BE49-F238E27FC236}">
                <a16:creationId xmlns:a16="http://schemas.microsoft.com/office/drawing/2014/main" id="{F4D9AF4F-FB69-4C27-83C2-C322383E9981}"/>
              </a:ext>
            </a:extLst>
          </p:cNvPr>
          <p:cNvSpPr/>
          <p:nvPr/>
        </p:nvSpPr>
        <p:spPr>
          <a:xfrm>
            <a:off x="711201" y="1930400"/>
            <a:ext cx="10837332" cy="4267201"/>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200000"/>
              </a:lnSpc>
              <a:spcBef>
                <a:spcPts val="0"/>
              </a:spcBef>
              <a:spcAft>
                <a:spcPts val="0"/>
              </a:spcAft>
              <a:buClrTx/>
              <a:buSzTx/>
              <a:buFontTx/>
              <a:buNone/>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فالجريمة تقوم بأركان خاصة يبينها الشارع في كل جريمة على حدة، وهي التي تميز الجرائم بعضها من بعض، وتحدد وجودها القانوني. </a:t>
            </a:r>
          </a:p>
        </p:txBody>
      </p:sp>
    </p:spTree>
    <p:extLst>
      <p:ext uri="{BB962C8B-B14F-4D97-AF65-F5344CB8AC3E}">
        <p14:creationId xmlns:p14="http://schemas.microsoft.com/office/powerpoint/2010/main" val="76029236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المطلب السابع: شروط التجريم</a:t>
            </a:r>
            <a:endParaRPr lang="en-US" dirty="0"/>
          </a:p>
        </p:txBody>
      </p:sp>
      <p:sp>
        <p:nvSpPr>
          <p:cNvPr id="4" name="Oval 3">
            <a:extLst>
              <a:ext uri="{FF2B5EF4-FFF2-40B4-BE49-F238E27FC236}">
                <a16:creationId xmlns:a16="http://schemas.microsoft.com/office/drawing/2014/main" id="{BE1E6CA4-1D7F-4BCD-BECB-0CA9F012D395}"/>
              </a:ext>
            </a:extLst>
          </p:cNvPr>
          <p:cNvSpPr/>
          <p:nvPr/>
        </p:nvSpPr>
        <p:spPr>
          <a:xfrm>
            <a:off x="711201" y="1930400"/>
            <a:ext cx="10837332" cy="4267201"/>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200000"/>
              </a:lnSpc>
              <a:spcBef>
                <a:spcPts val="0"/>
              </a:spcBef>
              <a:spcAft>
                <a:spcPts val="0"/>
              </a:spcAft>
              <a:buClrTx/>
              <a:buSzTx/>
              <a:buFontTx/>
              <a:buNone/>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شرط التجريم  هو حالة واقعية أو قانونية مشروعة، يفترض المشرع قيامها في وقت سابق أو معاصر لوقوع الجريمة في بعض الجرائم، وترتبط الجريمة بها عدماً لا وجوداً، وهي خارجة عن ماهيتها .</a:t>
            </a:r>
          </a:p>
        </p:txBody>
      </p:sp>
    </p:spTree>
    <p:extLst>
      <p:ext uri="{BB962C8B-B14F-4D97-AF65-F5344CB8AC3E}">
        <p14:creationId xmlns:p14="http://schemas.microsoft.com/office/powerpoint/2010/main" val="3326132367"/>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المطلب الثامن: شروط العقاب </a:t>
            </a:r>
            <a:endParaRPr lang="en-US" dirty="0"/>
          </a:p>
        </p:txBody>
      </p:sp>
      <p:sp>
        <p:nvSpPr>
          <p:cNvPr id="4" name="Rectangle: Rounded Corners 3">
            <a:extLst>
              <a:ext uri="{FF2B5EF4-FFF2-40B4-BE49-F238E27FC236}">
                <a16:creationId xmlns:a16="http://schemas.microsoft.com/office/drawing/2014/main" id="{7250F5C1-CDCE-472B-B8E8-555CED1AD112}"/>
              </a:ext>
            </a:extLst>
          </p:cNvPr>
          <p:cNvSpPr/>
          <p:nvPr/>
        </p:nvSpPr>
        <p:spPr>
          <a:xfrm>
            <a:off x="1151468" y="1783645"/>
            <a:ext cx="10378948" cy="4550393"/>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شرط العقاب واقعة يفترض المشرع وجودها في وقت سابق أو معاصر لوقوع الجريمة ويرتبط العقاب بها عدماً لا وجوداً، وتخرج عن ماهية الجريمة. فمن دون شرط العقاب تكون الجريمة قد استجمعت كامل أركانها وشروطها، إلا أن العقاب يظل متوقفاً على تحقق هذا الشرط .</a:t>
            </a:r>
          </a:p>
        </p:txBody>
      </p:sp>
    </p:spTree>
    <p:extLst>
      <p:ext uri="{BB962C8B-B14F-4D97-AF65-F5344CB8AC3E}">
        <p14:creationId xmlns:p14="http://schemas.microsoft.com/office/powerpoint/2010/main" val="43601372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المطلب التاسع: ظروف الجريمة</a:t>
            </a:r>
            <a:endParaRPr lang="en-US" dirty="0"/>
          </a:p>
        </p:txBody>
      </p:sp>
      <p:sp>
        <p:nvSpPr>
          <p:cNvPr id="4" name="Rectangle: Rounded Corners 3">
            <a:extLst>
              <a:ext uri="{FF2B5EF4-FFF2-40B4-BE49-F238E27FC236}">
                <a16:creationId xmlns:a16="http://schemas.microsoft.com/office/drawing/2014/main" id="{46CC273C-0D55-4AE0-A11B-EB75BCED4D29}"/>
              </a:ext>
            </a:extLst>
          </p:cNvPr>
          <p:cNvSpPr/>
          <p:nvPr/>
        </p:nvSpPr>
        <p:spPr>
          <a:xfrm>
            <a:off x="1140179" y="1862667"/>
            <a:ext cx="10378948" cy="4550393"/>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يقصد بالظروف أمورأو عوامل إضافية تلحق الجريمة بعد اكتمال أركانها وتؤثر على عقوبتها فيشددها  أو يخففها أو يعفي منها . والمعلوم أن نص التجريم يضم، في بعض الحالات، إلى جانب الأركان والشروط، "ظروف الجريمة". وهذه الظروف، كما يرى أغلب الفقه، لا تدخل في تكوين الجريمة، وأثرها يظل مقتصراً على العقوبة .</a:t>
            </a:r>
          </a:p>
        </p:txBody>
      </p:sp>
    </p:spTree>
    <p:extLst>
      <p:ext uri="{BB962C8B-B14F-4D97-AF65-F5344CB8AC3E}">
        <p14:creationId xmlns:p14="http://schemas.microsoft.com/office/powerpoint/2010/main" val="1585061511"/>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المطلب العاشر: النموذج القانوني للجريمة</a:t>
            </a:r>
            <a:endParaRPr lang="en-US" dirty="0"/>
          </a:p>
        </p:txBody>
      </p:sp>
      <p:sp>
        <p:nvSpPr>
          <p:cNvPr id="4" name="Oval 3">
            <a:extLst>
              <a:ext uri="{FF2B5EF4-FFF2-40B4-BE49-F238E27FC236}">
                <a16:creationId xmlns:a16="http://schemas.microsoft.com/office/drawing/2014/main" id="{4BB64862-922D-477A-9B54-41B176E25B5A}"/>
              </a:ext>
            </a:extLst>
          </p:cNvPr>
          <p:cNvSpPr/>
          <p:nvPr/>
        </p:nvSpPr>
        <p:spPr>
          <a:xfrm>
            <a:off x="711201" y="1930400"/>
            <a:ext cx="10837332" cy="4267201"/>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200000"/>
              </a:lnSpc>
              <a:spcBef>
                <a:spcPts val="0"/>
              </a:spcBef>
              <a:spcAft>
                <a:spcPts val="0"/>
              </a:spcAft>
              <a:buClrTx/>
              <a:buSzTx/>
              <a:buFontTx/>
              <a:buNone/>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النموذج القانوني للجريمة هو الصورة التي يضعها المشرع للسلوك الذي يعدّه جريمة ويبيّنها في نص القانون، فإن وقع السلوك مطابقاً لهذه الصورة وُصف بأنه جريمة، وإلا فلا ينطبق عليه هذا الوصف .</a:t>
            </a:r>
          </a:p>
        </p:txBody>
      </p:sp>
    </p:spTree>
    <p:extLst>
      <p:ext uri="{BB962C8B-B14F-4D97-AF65-F5344CB8AC3E}">
        <p14:creationId xmlns:p14="http://schemas.microsoft.com/office/powerpoint/2010/main" val="201274385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97F897-0C01-4067-A49E-9FE5774C889C}"/>
              </a:ext>
            </a:extLst>
          </p:cNvPr>
          <p:cNvSpPr>
            <a:spLocks noGrp="1"/>
          </p:cNvSpPr>
          <p:nvPr>
            <p:ph sz="quarter" idx="12"/>
          </p:nvPr>
        </p:nvSpPr>
        <p:spPr>
          <a:xfrm>
            <a:off x="814753" y="1111192"/>
            <a:ext cx="10562494" cy="5184675"/>
          </a:xfrm>
        </p:spPr>
        <p:txBody>
          <a:bodyPr>
            <a:noAutofit/>
          </a:bodyPr>
          <a:lstStyle/>
          <a:p>
            <a:pPr>
              <a:lnSpc>
                <a:spcPct val="250000"/>
              </a:lnSpc>
            </a:pPr>
            <a:r>
              <a:rPr lang="ar-SY" b="1" dirty="0"/>
              <a:t>درسنا في هذا الفصل وبإيجاز ما يلي:</a:t>
            </a:r>
          </a:p>
          <a:p>
            <a:pPr marL="342900" indent="-342900">
              <a:lnSpc>
                <a:spcPct val="250000"/>
              </a:lnSpc>
              <a:buFont typeface="Wingdings" panose="05000000000000000000" pitchFamily="2" charset="2"/>
              <a:buChar char="ü"/>
            </a:pPr>
            <a:r>
              <a:rPr lang="ar-SY" dirty="0"/>
              <a:t>تعريف الجريمة وموضوعها والجاني والمجني عليه.</a:t>
            </a:r>
          </a:p>
          <a:p>
            <a:pPr marL="342900" indent="-342900">
              <a:lnSpc>
                <a:spcPct val="250000"/>
              </a:lnSpc>
              <a:buFont typeface="Wingdings" panose="05000000000000000000" pitchFamily="2" charset="2"/>
              <a:buChar char="ü"/>
            </a:pPr>
            <a:r>
              <a:rPr lang="ar-SY" dirty="0"/>
              <a:t>الأركان العامة والأركان الخاصة للجريمة.</a:t>
            </a:r>
          </a:p>
          <a:p>
            <a:pPr marL="342900" indent="-342900">
              <a:lnSpc>
                <a:spcPct val="250000"/>
              </a:lnSpc>
              <a:buFont typeface="Wingdings" panose="05000000000000000000" pitchFamily="2" charset="2"/>
              <a:buChar char="ü"/>
            </a:pPr>
            <a:r>
              <a:rPr lang="ar-SY" dirty="0"/>
              <a:t>شروط التجريم وشروط العقاب.</a:t>
            </a:r>
          </a:p>
          <a:p>
            <a:pPr marL="342900" indent="-342900">
              <a:lnSpc>
                <a:spcPct val="250000"/>
              </a:lnSpc>
              <a:buFont typeface="Wingdings" panose="05000000000000000000" pitchFamily="2" charset="2"/>
              <a:buChar char="ü"/>
            </a:pPr>
            <a:r>
              <a:rPr lang="ar-SY" dirty="0"/>
              <a:t>ظروف الجريمة والنموذج القانوني لها.</a:t>
            </a:r>
          </a:p>
          <a:p>
            <a:pPr marL="0" indent="0">
              <a:lnSpc>
                <a:spcPct val="250000"/>
              </a:lnSpc>
            </a:pPr>
            <a:endParaRPr lang="ar-SY" dirty="0"/>
          </a:p>
        </p:txBody>
      </p:sp>
    </p:spTree>
    <p:extLst>
      <p:ext uri="{BB962C8B-B14F-4D97-AF65-F5344CB8AC3E}">
        <p14:creationId xmlns:p14="http://schemas.microsoft.com/office/powerpoint/2010/main" val="123760080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b="1" dirty="0"/>
              <a:t>التعريف بالمصطلحات القانونية المتعلقة بالجريمة </a:t>
            </a:r>
            <a:endParaRPr lang="en-US" b="1" dirty="0"/>
          </a:p>
        </p:txBody>
      </p:sp>
      <p:sp>
        <p:nvSpPr>
          <p:cNvPr id="3" name="عنصر نائب للنص 2"/>
          <p:cNvSpPr>
            <a:spLocks noGrp="1"/>
          </p:cNvSpPr>
          <p:nvPr>
            <p:ph type="body" sz="quarter" idx="11"/>
          </p:nvPr>
        </p:nvSpPr>
        <p:spPr/>
        <p:txBody>
          <a:bodyPr/>
          <a:lstStyle/>
          <a:p>
            <a:r>
              <a:rPr lang="en-US" dirty="0"/>
              <a:t>8</a:t>
            </a:r>
          </a:p>
        </p:txBody>
      </p:sp>
    </p:spTree>
    <p:extLst>
      <p:ext uri="{BB962C8B-B14F-4D97-AF65-F5344CB8AC3E}">
        <p14:creationId xmlns:p14="http://schemas.microsoft.com/office/powerpoint/2010/main" val="109077463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006840" y="2226041"/>
            <a:ext cx="10088380" cy="4279691"/>
          </a:xfrm>
        </p:spPr>
        <p:txBody>
          <a:bodyPr>
            <a:normAutofit/>
          </a:bodyPr>
          <a:lstStyle/>
          <a:p>
            <a:pPr marL="342900" indent="-342900">
              <a:lnSpc>
                <a:spcPct val="200000"/>
              </a:lnSpc>
              <a:buFont typeface="Wingdings" panose="05000000000000000000" pitchFamily="2" charset="2"/>
              <a:buChar char="v"/>
            </a:pPr>
            <a:r>
              <a:rPr lang="ar-SY" b="1" dirty="0"/>
              <a:t>المطلب الأول: </a:t>
            </a:r>
            <a:r>
              <a:rPr lang="ar-SY" dirty="0"/>
              <a:t>تعريف الجريمة</a:t>
            </a:r>
          </a:p>
          <a:p>
            <a:pPr marL="342900" indent="-342900">
              <a:lnSpc>
                <a:spcPct val="200000"/>
              </a:lnSpc>
              <a:buFont typeface="Wingdings" panose="05000000000000000000" pitchFamily="2" charset="2"/>
              <a:buChar char="v"/>
            </a:pPr>
            <a:r>
              <a:rPr lang="ar-SY" b="1" dirty="0"/>
              <a:t>المطلب الثاني: </a:t>
            </a:r>
            <a:r>
              <a:rPr lang="ar-SY" dirty="0"/>
              <a:t>موضوع الجريمة</a:t>
            </a:r>
            <a:endParaRPr lang="en-US" dirty="0"/>
          </a:p>
          <a:p>
            <a:pPr marL="342900" indent="-342900">
              <a:lnSpc>
                <a:spcPct val="200000"/>
              </a:lnSpc>
              <a:buFont typeface="Wingdings" panose="05000000000000000000" pitchFamily="2" charset="2"/>
              <a:buChar char="v"/>
            </a:pPr>
            <a:r>
              <a:rPr lang="ar-SY" b="1" dirty="0"/>
              <a:t>المطلب الثالث: </a:t>
            </a:r>
            <a:r>
              <a:rPr lang="ar-SY" dirty="0"/>
              <a:t>الجاني أو مرتكب الجريمة</a:t>
            </a:r>
          </a:p>
          <a:p>
            <a:pPr marL="342900" indent="-342900">
              <a:lnSpc>
                <a:spcPct val="200000"/>
              </a:lnSpc>
              <a:buFont typeface="Wingdings" panose="05000000000000000000" pitchFamily="2" charset="2"/>
              <a:buChar char="v"/>
            </a:pPr>
            <a:r>
              <a:rPr lang="ar-SY" b="1" dirty="0"/>
              <a:t>المطلب الرابع: </a:t>
            </a:r>
            <a:r>
              <a:rPr lang="ar-SY" dirty="0"/>
              <a:t>المجني عليه أو الضحية في الجريمة</a:t>
            </a:r>
            <a:endParaRPr lang="en-US" dirty="0"/>
          </a:p>
          <a:p>
            <a:pPr marL="342900" indent="-342900">
              <a:lnSpc>
                <a:spcPct val="200000"/>
              </a:lnSpc>
              <a:buFont typeface="Wingdings" panose="05000000000000000000" pitchFamily="2" charset="2"/>
              <a:buChar char="v"/>
            </a:pPr>
            <a:r>
              <a:rPr lang="ar-SY" b="1" dirty="0"/>
              <a:t>المطلب الخامس: </a:t>
            </a:r>
            <a:r>
              <a:rPr lang="ar-SY" dirty="0"/>
              <a:t>أركان الجريمة</a:t>
            </a:r>
            <a:endParaRPr lang="en-US" dirty="0"/>
          </a:p>
        </p:txBody>
      </p:sp>
    </p:spTree>
    <p:extLst>
      <p:ext uri="{BB962C8B-B14F-4D97-AF65-F5344CB8AC3E}">
        <p14:creationId xmlns:p14="http://schemas.microsoft.com/office/powerpoint/2010/main" val="264371686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176173" y="2578309"/>
            <a:ext cx="10088380" cy="3664447"/>
          </a:xfrm>
        </p:spPr>
        <p:txBody>
          <a:bodyPr>
            <a:normAutofit/>
          </a:bodyPr>
          <a:lstStyle/>
          <a:p>
            <a:pPr marL="342900" indent="-342900">
              <a:buFont typeface="Wingdings" panose="05000000000000000000" pitchFamily="2" charset="2"/>
              <a:buChar char="v"/>
            </a:pPr>
            <a:r>
              <a:rPr lang="ar-SY" b="1" dirty="0"/>
              <a:t>المطلب السادس: </a:t>
            </a:r>
            <a:r>
              <a:rPr lang="ar-SY" dirty="0"/>
              <a:t>الأركان العامة والأركان الخاصة للجريمة</a:t>
            </a:r>
            <a:endParaRPr lang="en-US" dirty="0"/>
          </a:p>
          <a:p>
            <a:pPr marL="342900" indent="-342900">
              <a:buFont typeface="Wingdings" panose="05000000000000000000" pitchFamily="2" charset="2"/>
              <a:buChar char="v"/>
            </a:pPr>
            <a:r>
              <a:rPr lang="ar-SY" b="1" dirty="0"/>
              <a:t>المطلب السابع: </a:t>
            </a:r>
            <a:r>
              <a:rPr lang="ar-SY" dirty="0"/>
              <a:t>شروط التجريم</a:t>
            </a:r>
          </a:p>
          <a:p>
            <a:pPr marL="342900" indent="-342900">
              <a:buFont typeface="Wingdings" panose="05000000000000000000" pitchFamily="2" charset="2"/>
              <a:buChar char="v"/>
            </a:pPr>
            <a:r>
              <a:rPr lang="ar-SY" b="1" dirty="0"/>
              <a:t>المطلب الثامن: </a:t>
            </a:r>
            <a:r>
              <a:rPr lang="ar-SY" dirty="0"/>
              <a:t>شروط العقاب</a:t>
            </a:r>
          </a:p>
          <a:p>
            <a:pPr marL="342900" indent="-342900">
              <a:buFont typeface="Wingdings" panose="05000000000000000000" pitchFamily="2" charset="2"/>
              <a:buChar char="v"/>
            </a:pPr>
            <a:r>
              <a:rPr lang="ar-SY" b="1" dirty="0"/>
              <a:t>المطلب التاسع: </a:t>
            </a:r>
            <a:r>
              <a:rPr lang="ar-SY" dirty="0"/>
              <a:t>ظروف الجريمة</a:t>
            </a:r>
          </a:p>
          <a:p>
            <a:pPr marL="342900" indent="-342900">
              <a:buFont typeface="Wingdings" panose="05000000000000000000" pitchFamily="2" charset="2"/>
              <a:buChar char="v"/>
            </a:pPr>
            <a:r>
              <a:rPr lang="ar-SY" b="1" dirty="0"/>
              <a:t>المطلب العاشر: </a:t>
            </a:r>
            <a:r>
              <a:rPr lang="ar-SY" dirty="0"/>
              <a:t>النموذج القانوني للجريمة</a:t>
            </a:r>
            <a:endParaRPr lang="en-US" dirty="0"/>
          </a:p>
        </p:txBody>
      </p:sp>
    </p:spTree>
    <p:extLst>
      <p:ext uri="{BB962C8B-B14F-4D97-AF65-F5344CB8AC3E}">
        <p14:creationId xmlns:p14="http://schemas.microsoft.com/office/powerpoint/2010/main" val="22004117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المطلب الأول: تعريف الجريمة</a:t>
            </a:r>
            <a:endParaRPr lang="en-US" dirty="0"/>
          </a:p>
        </p:txBody>
      </p:sp>
      <p:sp>
        <p:nvSpPr>
          <p:cNvPr id="4" name="Oval 3">
            <a:extLst>
              <a:ext uri="{FF2B5EF4-FFF2-40B4-BE49-F238E27FC236}">
                <a16:creationId xmlns:a16="http://schemas.microsoft.com/office/drawing/2014/main" id="{91F79DE9-9A03-459C-97B1-FBCA62197D34}"/>
              </a:ext>
            </a:extLst>
          </p:cNvPr>
          <p:cNvSpPr/>
          <p:nvPr/>
        </p:nvSpPr>
        <p:spPr>
          <a:xfrm>
            <a:off x="1478846" y="2099735"/>
            <a:ext cx="9505244" cy="4097866"/>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200000"/>
              </a:lnSpc>
              <a:spcBef>
                <a:spcPts val="0"/>
              </a:spcBef>
              <a:spcAft>
                <a:spcPts val="0"/>
              </a:spcAft>
              <a:buClrTx/>
              <a:buSzTx/>
              <a:buFontTx/>
              <a:buNone/>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"الجريمة هي كل فعل يتعارض مع عاطفتي الشفقة والأمانة". </a:t>
            </a:r>
          </a:p>
        </p:txBody>
      </p:sp>
    </p:spTree>
    <p:extLst>
      <p:ext uri="{BB962C8B-B14F-4D97-AF65-F5344CB8AC3E}">
        <p14:creationId xmlns:p14="http://schemas.microsoft.com/office/powerpoint/2010/main" val="2226715417"/>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المطلب الأول: تعريف الجريمة</a:t>
            </a:r>
            <a:endParaRPr lang="en-US" dirty="0"/>
          </a:p>
        </p:txBody>
      </p:sp>
      <p:sp>
        <p:nvSpPr>
          <p:cNvPr id="4" name="Text Placeholder 3">
            <a:extLst>
              <a:ext uri="{FF2B5EF4-FFF2-40B4-BE49-F238E27FC236}">
                <a16:creationId xmlns:a16="http://schemas.microsoft.com/office/drawing/2014/main" id="{6F9005E7-ABC3-4FFD-BD49-5FAD8F9D1906}"/>
              </a:ext>
            </a:extLst>
          </p:cNvPr>
          <p:cNvSpPr>
            <a:spLocks noGrp="1"/>
          </p:cNvSpPr>
          <p:nvPr>
            <p:ph type="body" sz="quarter" idx="11"/>
          </p:nvPr>
        </p:nvSpPr>
        <p:spPr/>
        <p:txBody>
          <a:bodyPr/>
          <a:lstStyle/>
          <a:p>
            <a:r>
              <a:rPr lang="ar-SY" dirty="0"/>
              <a:t>أولاً: التجريم القانوني</a:t>
            </a:r>
            <a:endParaRPr lang="en-US" dirty="0"/>
          </a:p>
        </p:txBody>
      </p:sp>
      <p:sp>
        <p:nvSpPr>
          <p:cNvPr id="5" name="Rectangle: Rounded Corners 4">
            <a:extLst>
              <a:ext uri="{FF2B5EF4-FFF2-40B4-BE49-F238E27FC236}">
                <a16:creationId xmlns:a16="http://schemas.microsoft.com/office/drawing/2014/main" id="{6F8F7CDE-AE86-48D6-82DF-9D9A75657774}"/>
              </a:ext>
            </a:extLst>
          </p:cNvPr>
          <p:cNvSpPr/>
          <p:nvPr/>
        </p:nvSpPr>
        <p:spPr>
          <a:xfrm>
            <a:off x="1151467" y="2438220"/>
            <a:ext cx="10378948" cy="4110306"/>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هو السلوك (النشاط الإيجابي أو الفعل، والامتناع أو عدم الفعل)</a:t>
            </a:r>
            <a:r>
              <a:rPr kumimoji="0" lang="ar-SY"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و يعدّ جريمة إذا نصّ القانون الجزائي، أو أي نصٍّ جزائي آخر( قانون العقوبات العسكري، وقانون العقوبات الاقتصادي، وقانون المخدرات... إلخ ) على تجريمه، فالمشرع هو الذي يضع قواعد السلوك المحظور معتمداً على اعتبارات تتعلق ببناء الدولة، ونظامها الاجتماعي، وفلسفتها وسياستها. وقد لا تتفق هذه الاعتبارات مع الاعتبارات الاجتماعية والأخلاقية والدينية.</a:t>
            </a:r>
          </a:p>
        </p:txBody>
      </p:sp>
    </p:spTree>
    <p:extLst>
      <p:ext uri="{BB962C8B-B14F-4D97-AF65-F5344CB8AC3E}">
        <p14:creationId xmlns:p14="http://schemas.microsoft.com/office/powerpoint/2010/main" val="381680360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المطلب الأول: تعريف الجريمة</a:t>
            </a:r>
            <a:endParaRPr lang="en-US" dirty="0"/>
          </a:p>
        </p:txBody>
      </p:sp>
      <p:sp>
        <p:nvSpPr>
          <p:cNvPr id="4" name="Text Placeholder 3">
            <a:extLst>
              <a:ext uri="{FF2B5EF4-FFF2-40B4-BE49-F238E27FC236}">
                <a16:creationId xmlns:a16="http://schemas.microsoft.com/office/drawing/2014/main" id="{6F9005E7-ABC3-4FFD-BD49-5FAD8F9D1906}"/>
              </a:ext>
            </a:extLst>
          </p:cNvPr>
          <p:cNvSpPr>
            <a:spLocks noGrp="1"/>
          </p:cNvSpPr>
          <p:nvPr>
            <p:ph type="body" sz="quarter" idx="11"/>
          </p:nvPr>
        </p:nvSpPr>
        <p:spPr/>
        <p:txBody>
          <a:bodyPr/>
          <a:lstStyle/>
          <a:p>
            <a:r>
              <a:rPr lang="ar-SY" dirty="0"/>
              <a:t>ثانياً: العقوبة الجزائية</a:t>
            </a:r>
            <a:endParaRPr lang="en-US" dirty="0"/>
          </a:p>
        </p:txBody>
      </p:sp>
      <p:sp>
        <p:nvSpPr>
          <p:cNvPr id="5" name="Rectangle: Rounded Corners 4">
            <a:extLst>
              <a:ext uri="{FF2B5EF4-FFF2-40B4-BE49-F238E27FC236}">
                <a16:creationId xmlns:a16="http://schemas.microsoft.com/office/drawing/2014/main" id="{BC3A95B3-D962-4AE8-976E-78A4A80470CF}"/>
              </a:ext>
            </a:extLst>
          </p:cNvPr>
          <p:cNvSpPr/>
          <p:nvPr/>
        </p:nvSpPr>
        <p:spPr>
          <a:xfrm>
            <a:off x="1151467" y="2652889"/>
            <a:ext cx="10378948" cy="3805326"/>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لا شك أن التجريم القانوني للسلوك لا يكفي ليعد جريمة، بالمفهوم القانوني، وإنما يجب أن يتضمن نص التجريم أيضاً مؤيداً جزائياً، (عقوبة جزائية، لا مدنية أو تأديبية أو أخلاقية، أو تدبيراً)، يفرض على مرتكب السلوك. </a:t>
            </a:r>
          </a:p>
        </p:txBody>
      </p:sp>
    </p:spTree>
    <p:extLst>
      <p:ext uri="{BB962C8B-B14F-4D97-AF65-F5344CB8AC3E}">
        <p14:creationId xmlns:p14="http://schemas.microsoft.com/office/powerpoint/2010/main" val="205847864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المطلب الثاني: موضوع الجريمة</a:t>
            </a:r>
            <a:endParaRPr lang="en-US" dirty="0"/>
          </a:p>
        </p:txBody>
      </p:sp>
      <p:sp>
        <p:nvSpPr>
          <p:cNvPr id="4" name="Rectangle: Rounded Corners 3">
            <a:extLst>
              <a:ext uri="{FF2B5EF4-FFF2-40B4-BE49-F238E27FC236}">
                <a16:creationId xmlns:a16="http://schemas.microsoft.com/office/drawing/2014/main" id="{FABC00D8-7221-4BD9-8E75-5545A75E33C5}"/>
              </a:ext>
            </a:extLst>
          </p:cNvPr>
          <p:cNvSpPr/>
          <p:nvPr/>
        </p:nvSpPr>
        <p:spPr>
          <a:xfrm>
            <a:off x="1151467" y="1907822"/>
            <a:ext cx="10378948" cy="4550393"/>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يمكن القول أن موضوع الجريمة هو الحق أو المصلحة التي يحميها القانون. فالمشرع يحمي حق الحياة في جريمة القتل، وحق الملكية في جريمة السرقة وفي جريمة الاحتيال وجريمة إساءة الائتمان، والحق في السلامة الجسدية في جريمة الإيذاء، وحقوق الأسرة في جريمة الزنا. </a:t>
            </a:r>
          </a:p>
        </p:txBody>
      </p:sp>
    </p:spTree>
    <p:extLst>
      <p:ext uri="{BB962C8B-B14F-4D97-AF65-F5344CB8AC3E}">
        <p14:creationId xmlns:p14="http://schemas.microsoft.com/office/powerpoint/2010/main" val="3767545291"/>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المطلب الثالث: الجاني أو مرتكب الجريمة</a:t>
            </a:r>
            <a:endParaRPr lang="en-US" dirty="0"/>
          </a:p>
        </p:txBody>
      </p:sp>
      <p:sp>
        <p:nvSpPr>
          <p:cNvPr id="4" name="Rectangle: Rounded Corners 3">
            <a:extLst>
              <a:ext uri="{FF2B5EF4-FFF2-40B4-BE49-F238E27FC236}">
                <a16:creationId xmlns:a16="http://schemas.microsoft.com/office/drawing/2014/main" id="{4158B731-8F93-4EDA-87A4-B52F9DD4FAC4}"/>
              </a:ext>
            </a:extLst>
          </p:cNvPr>
          <p:cNvSpPr/>
          <p:nvPr/>
        </p:nvSpPr>
        <p:spPr>
          <a:xfrm>
            <a:off x="1151467" y="1907822"/>
            <a:ext cx="10378948" cy="4550393"/>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الجاني هو الشخص الذي يقترف الجريمة. وهذا الشخص، لا يمكن أن يكون حيواناً أو جماداً لعدم توافر ركنها المعنوي لديهما،  لكن يمكن أن يكون شخصاً طبيعياً أي إنساناً أو شخصاً اعتبارياً أو معنوياً، كالنوادي والجمعيات والنقابات والشركات. لكن لا يمكن أن يرتكب الجريمة .</a:t>
            </a:r>
          </a:p>
        </p:txBody>
      </p:sp>
    </p:spTree>
    <p:extLst>
      <p:ext uri="{BB962C8B-B14F-4D97-AF65-F5344CB8AC3E}">
        <p14:creationId xmlns:p14="http://schemas.microsoft.com/office/powerpoint/2010/main" val="329539926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2455B2D-BAB7-438A-85DA-0266A24CB79F}">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16c05727-aa75-4e4a-9b5f-8a80a1165891"/>
    <ds:schemaRef ds:uri="http://purl.org/dc/dcmitype/"/>
    <ds:schemaRef ds:uri="71af3243-3dd4-4a8d-8c0d-dd76da1f02a5"/>
    <ds:schemaRef ds:uri="http://www.w3.org/XML/1998/namespace"/>
  </ds:schemaRefs>
</ds:datastoreItem>
</file>

<file path=customXml/itemProps2.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3.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2566</TotalTime>
  <Words>678</Words>
  <Application>Microsoft Office PowerPoint</Application>
  <PresentationFormat>Widescreen</PresentationFormat>
  <Paragraphs>56</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Franklin Gothic Book</vt:lpstr>
      <vt:lpstr>Franklin Gothic Demi</vt:lpstr>
      <vt:lpstr>Gill Sans MT</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hp</cp:lastModifiedBy>
  <cp:revision>402</cp:revision>
  <dcterms:created xsi:type="dcterms:W3CDTF">2020-10-27T07:33:32Z</dcterms:created>
  <dcterms:modified xsi:type="dcterms:W3CDTF">2022-02-19T13:48:02Z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